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648" r:id="rId1"/>
  </p:sldMasterIdLst>
  <p:notesMasterIdLst>
    <p:notesMasterId r:id="rId111"/>
  </p:notesMasterIdLst>
  <p:sldIdLst>
    <p:sldId id="256" r:id="rId2"/>
    <p:sldId id="1306" r:id="rId3"/>
    <p:sldId id="1552" r:id="rId4"/>
    <p:sldId id="1546" r:id="rId5"/>
    <p:sldId id="1543" r:id="rId6"/>
    <p:sldId id="1547" r:id="rId7"/>
    <p:sldId id="1548" r:id="rId8"/>
    <p:sldId id="1549" r:id="rId9"/>
    <p:sldId id="1551" r:id="rId10"/>
    <p:sldId id="1550" r:id="rId11"/>
    <p:sldId id="1553" r:id="rId12"/>
    <p:sldId id="1554" r:id="rId13"/>
    <p:sldId id="1555" r:id="rId14"/>
    <p:sldId id="1556" r:id="rId15"/>
    <p:sldId id="1557" r:id="rId16"/>
    <p:sldId id="1480" r:id="rId17"/>
    <p:sldId id="1481" r:id="rId18"/>
    <p:sldId id="1471" r:id="rId19"/>
    <p:sldId id="1559" r:id="rId20"/>
    <p:sldId id="1558" r:id="rId21"/>
    <p:sldId id="1560" r:id="rId22"/>
    <p:sldId id="1473" r:id="rId23"/>
    <p:sldId id="1474" r:id="rId24"/>
    <p:sldId id="1475" r:id="rId25"/>
    <p:sldId id="1573" r:id="rId26"/>
    <p:sldId id="1574" r:id="rId27"/>
    <p:sldId id="1575" r:id="rId28"/>
    <p:sldId id="1476" r:id="rId29"/>
    <p:sldId id="1477" r:id="rId30"/>
    <p:sldId id="1478" r:id="rId31"/>
    <p:sldId id="1572" r:id="rId32"/>
    <p:sldId id="1561" r:id="rId33"/>
    <p:sldId id="1562" r:id="rId34"/>
    <p:sldId id="1563" r:id="rId35"/>
    <p:sldId id="1479" r:id="rId36"/>
    <p:sldId id="1564" r:id="rId37"/>
    <p:sldId id="1565" r:id="rId38"/>
    <p:sldId id="1566" r:id="rId39"/>
    <p:sldId id="1567" r:id="rId40"/>
    <p:sldId id="1568" r:id="rId41"/>
    <p:sldId id="1569" r:id="rId42"/>
    <p:sldId id="1570" r:id="rId43"/>
    <p:sldId id="1571" r:id="rId44"/>
    <p:sldId id="1576" r:id="rId45"/>
    <p:sldId id="1577" r:id="rId46"/>
    <p:sldId id="1578" r:id="rId47"/>
    <p:sldId id="1579" r:id="rId48"/>
    <p:sldId id="1580" r:id="rId49"/>
    <p:sldId id="1581" r:id="rId50"/>
    <p:sldId id="1582" r:id="rId51"/>
    <p:sldId id="1583" r:id="rId52"/>
    <p:sldId id="1584" r:id="rId53"/>
    <p:sldId id="1585" r:id="rId54"/>
    <p:sldId id="1586" r:id="rId55"/>
    <p:sldId id="1587" r:id="rId56"/>
    <p:sldId id="1588" r:id="rId57"/>
    <p:sldId id="1589" r:id="rId58"/>
    <p:sldId id="1590" r:id="rId59"/>
    <p:sldId id="1591" r:id="rId60"/>
    <p:sldId id="1592" r:id="rId61"/>
    <p:sldId id="1593" r:id="rId62"/>
    <p:sldId id="1594" r:id="rId63"/>
    <p:sldId id="1595" r:id="rId64"/>
    <p:sldId id="1596" r:id="rId65"/>
    <p:sldId id="1597" r:id="rId66"/>
    <p:sldId id="1598" r:id="rId67"/>
    <p:sldId id="1599" r:id="rId68"/>
    <p:sldId id="1600" r:id="rId69"/>
    <p:sldId id="1601" r:id="rId70"/>
    <p:sldId id="1604" r:id="rId71"/>
    <p:sldId id="1603" r:id="rId72"/>
    <p:sldId id="1605" r:id="rId73"/>
    <p:sldId id="1610" r:id="rId74"/>
    <p:sldId id="1608" r:id="rId75"/>
    <p:sldId id="1611" r:id="rId76"/>
    <p:sldId id="1612" r:id="rId77"/>
    <p:sldId id="1613" r:id="rId78"/>
    <p:sldId id="1615" r:id="rId79"/>
    <p:sldId id="1616" r:id="rId80"/>
    <p:sldId id="1617" r:id="rId81"/>
    <p:sldId id="1618" r:id="rId82"/>
    <p:sldId id="1619" r:id="rId83"/>
    <p:sldId id="1620" r:id="rId84"/>
    <p:sldId id="1621" r:id="rId85"/>
    <p:sldId id="1622" r:id="rId86"/>
    <p:sldId id="1623" r:id="rId87"/>
    <p:sldId id="1624" r:id="rId88"/>
    <p:sldId id="1625" r:id="rId89"/>
    <p:sldId id="1626" r:id="rId90"/>
    <p:sldId id="1627" r:id="rId91"/>
    <p:sldId id="1628" r:id="rId92"/>
    <p:sldId id="1629" r:id="rId93"/>
    <p:sldId id="1630" r:id="rId94"/>
    <p:sldId id="1631" r:id="rId95"/>
    <p:sldId id="1632" r:id="rId96"/>
    <p:sldId id="1633" r:id="rId97"/>
    <p:sldId id="1634" r:id="rId98"/>
    <p:sldId id="1635" r:id="rId99"/>
    <p:sldId id="1636" r:id="rId100"/>
    <p:sldId id="1637" r:id="rId101"/>
    <p:sldId id="1638" r:id="rId102"/>
    <p:sldId id="1639" r:id="rId103"/>
    <p:sldId id="1640" r:id="rId104"/>
    <p:sldId id="1641" r:id="rId105"/>
    <p:sldId id="1642" r:id="rId106"/>
    <p:sldId id="1643" r:id="rId107"/>
    <p:sldId id="1644" r:id="rId108"/>
    <p:sldId id="265" r:id="rId109"/>
    <p:sldId id="1311" r:id="rId110"/>
  </p:sldIdLst>
  <p:sldSz cx="12192000" cy="6858000"/>
  <p:notesSz cx="6858000" cy="9144000"/>
  <p:defaultText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3B3B3"/>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47" autoAdjust="0"/>
    <p:restoredTop sz="94626" autoAdjust="0"/>
  </p:normalViewPr>
  <p:slideViewPr>
    <p:cSldViewPr snapToGrid="0">
      <p:cViewPr varScale="1">
        <p:scale>
          <a:sx n="104" d="100"/>
          <a:sy n="104" d="100"/>
        </p:scale>
        <p:origin x="216" y="560"/>
      </p:cViewPr>
      <p:guideLst>
        <p:guide orient="horz" pos="2160"/>
        <p:guide pos="3840"/>
      </p:guideLst>
    </p:cSldViewPr>
  </p:slideViewPr>
  <p:notesTextViewPr>
    <p:cViewPr>
      <p:scale>
        <a:sx n="1" d="1"/>
        <a:sy n="1" d="1"/>
      </p:scale>
      <p:origin x="0" y="0"/>
    </p:cViewPr>
  </p:notesTextViewPr>
  <p:sorterViewPr>
    <p:cViewPr>
      <p:scale>
        <a:sx n="141" d="100"/>
        <a:sy n="141" d="100"/>
      </p:scale>
      <p:origin x="0" y="1478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711D6-A39D-427C-A1F8-821D3D808D1C}" type="datetimeFigureOut">
              <a:rPr lang="en-US" smtClean="0"/>
              <a:t>5/28/19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AE4137-9C57-4BE7-8509-9D67AAFC4A52}" type="slidenum">
              <a:rPr lang="en-US" smtClean="0"/>
              <a:t>‹#›</a:t>
            </a:fld>
            <a:endParaRPr lang="en-US" dirty="0"/>
          </a:p>
        </p:txBody>
      </p:sp>
    </p:spTree>
    <p:extLst>
      <p:ext uri="{BB962C8B-B14F-4D97-AF65-F5344CB8AC3E}">
        <p14:creationId xmlns:p14="http://schemas.microsoft.com/office/powerpoint/2010/main" val="1261519245"/>
      </p:ext>
    </p:extLst>
  </p:cSld>
  <p:clrMap bg1="lt1" tx1="dk1" bg2="lt2" tx2="dk2" accent1="accent1" accent2="accent2" accent3="accent3" accent4="accent4" accent5="accent5" accent6="accent6" hlink="hlink" folHlink="folHlink"/>
  <p:notesStyle>
    <a:lvl1pPr marL="0" algn="l" defTabSz="914363" rtl="0" eaLnBrk="1" latinLnBrk="0" hangingPunct="1">
      <a:defRPr sz="1200" kern="1200">
        <a:solidFill>
          <a:schemeClr val="tx1"/>
        </a:solidFill>
        <a:latin typeface="+mn-lt"/>
        <a:ea typeface="+mn-ea"/>
        <a:cs typeface="+mn-cs"/>
      </a:defRPr>
    </a:lvl1pPr>
    <a:lvl2pPr marL="457182"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5" algn="l" defTabSz="914363" rtl="0" eaLnBrk="1" latinLnBrk="0" hangingPunct="1">
      <a:defRPr sz="1200" kern="1200">
        <a:solidFill>
          <a:schemeClr val="tx1"/>
        </a:solidFill>
        <a:latin typeface="+mn-lt"/>
        <a:ea typeface="+mn-ea"/>
        <a:cs typeface="+mn-cs"/>
      </a:defRPr>
    </a:lvl4pPr>
    <a:lvl5pPr marL="1828727" algn="l" defTabSz="914363" rtl="0" eaLnBrk="1" latinLnBrk="0" hangingPunct="1">
      <a:defRPr sz="1200" kern="1200">
        <a:solidFill>
          <a:schemeClr val="tx1"/>
        </a:solidFill>
        <a:latin typeface="+mn-lt"/>
        <a:ea typeface="+mn-ea"/>
        <a:cs typeface="+mn-cs"/>
      </a:defRPr>
    </a:lvl5pPr>
    <a:lvl6pPr marL="2285909" algn="l" defTabSz="914363" rtl="0" eaLnBrk="1" latinLnBrk="0" hangingPunct="1">
      <a:defRPr sz="1200" kern="1200">
        <a:solidFill>
          <a:schemeClr val="tx1"/>
        </a:solidFill>
        <a:latin typeface="+mn-lt"/>
        <a:ea typeface="+mn-ea"/>
        <a:cs typeface="+mn-cs"/>
      </a:defRPr>
    </a:lvl6pPr>
    <a:lvl7pPr marL="2743090"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4"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E4137-9C57-4BE7-8509-9D67AAFC4A52}" type="slidenum">
              <a:rPr lang="en-US" smtClean="0"/>
              <a:t>90</a:t>
            </a:fld>
            <a:endParaRPr lang="en-US" dirty="0"/>
          </a:p>
        </p:txBody>
      </p:sp>
    </p:spTree>
    <p:extLst>
      <p:ext uri="{BB962C8B-B14F-4D97-AF65-F5344CB8AC3E}">
        <p14:creationId xmlns:p14="http://schemas.microsoft.com/office/powerpoint/2010/main" val="419370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E4137-9C57-4BE7-8509-9D67AAFC4A52}" type="slidenum">
              <a:rPr lang="en-US" smtClean="0"/>
              <a:t>100</a:t>
            </a:fld>
            <a:endParaRPr lang="en-US" dirty="0"/>
          </a:p>
        </p:txBody>
      </p:sp>
    </p:spTree>
    <p:extLst>
      <p:ext uri="{BB962C8B-B14F-4D97-AF65-F5344CB8AC3E}">
        <p14:creationId xmlns:p14="http://schemas.microsoft.com/office/powerpoint/2010/main" val="1166518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E4137-9C57-4BE7-8509-9D67AAFC4A52}" type="slidenum">
              <a:rPr lang="en-US" smtClean="0"/>
              <a:t>101</a:t>
            </a:fld>
            <a:endParaRPr lang="en-US" dirty="0"/>
          </a:p>
        </p:txBody>
      </p:sp>
    </p:spTree>
    <p:extLst>
      <p:ext uri="{BB962C8B-B14F-4D97-AF65-F5344CB8AC3E}">
        <p14:creationId xmlns:p14="http://schemas.microsoft.com/office/powerpoint/2010/main" val="2672137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E4137-9C57-4BE7-8509-9D67AAFC4A52}" type="slidenum">
              <a:rPr lang="en-US" smtClean="0"/>
              <a:t>102</a:t>
            </a:fld>
            <a:endParaRPr lang="en-US" dirty="0"/>
          </a:p>
        </p:txBody>
      </p:sp>
    </p:spTree>
    <p:extLst>
      <p:ext uri="{BB962C8B-B14F-4D97-AF65-F5344CB8AC3E}">
        <p14:creationId xmlns:p14="http://schemas.microsoft.com/office/powerpoint/2010/main" val="2878009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E4137-9C57-4BE7-8509-9D67AAFC4A52}" type="slidenum">
              <a:rPr lang="en-US" smtClean="0"/>
              <a:t>103</a:t>
            </a:fld>
            <a:endParaRPr lang="en-US" dirty="0"/>
          </a:p>
        </p:txBody>
      </p:sp>
    </p:spTree>
    <p:extLst>
      <p:ext uri="{BB962C8B-B14F-4D97-AF65-F5344CB8AC3E}">
        <p14:creationId xmlns:p14="http://schemas.microsoft.com/office/powerpoint/2010/main" val="404557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E4137-9C57-4BE7-8509-9D67AAFC4A52}" type="slidenum">
              <a:rPr lang="en-US" smtClean="0"/>
              <a:t>104</a:t>
            </a:fld>
            <a:endParaRPr lang="en-US" dirty="0"/>
          </a:p>
        </p:txBody>
      </p:sp>
    </p:spTree>
    <p:extLst>
      <p:ext uri="{BB962C8B-B14F-4D97-AF65-F5344CB8AC3E}">
        <p14:creationId xmlns:p14="http://schemas.microsoft.com/office/powerpoint/2010/main" val="1026502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E4137-9C57-4BE7-8509-9D67AAFC4A52}" type="slidenum">
              <a:rPr lang="en-US" smtClean="0"/>
              <a:t>106</a:t>
            </a:fld>
            <a:endParaRPr lang="en-US" dirty="0"/>
          </a:p>
        </p:txBody>
      </p:sp>
    </p:spTree>
    <p:extLst>
      <p:ext uri="{BB962C8B-B14F-4D97-AF65-F5344CB8AC3E}">
        <p14:creationId xmlns:p14="http://schemas.microsoft.com/office/powerpoint/2010/main" val="31377348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E4137-9C57-4BE7-8509-9D67AAFC4A52}" type="slidenum">
              <a:rPr lang="en-US" smtClean="0"/>
              <a:t>107</a:t>
            </a:fld>
            <a:endParaRPr lang="en-US" dirty="0"/>
          </a:p>
        </p:txBody>
      </p:sp>
    </p:spTree>
    <p:extLst>
      <p:ext uri="{BB962C8B-B14F-4D97-AF65-F5344CB8AC3E}">
        <p14:creationId xmlns:p14="http://schemas.microsoft.com/office/powerpoint/2010/main" val="798163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15C55BB-6CAD-864E-9B58-B11C36E0B9F9}" type="slidenum">
              <a:rPr lang="en-US" smtClean="0"/>
              <a:pPr/>
              <a:t>109</a:t>
            </a:fld>
            <a:endParaRPr lang="en-US" dirty="0"/>
          </a:p>
        </p:txBody>
      </p:sp>
    </p:spTree>
    <p:extLst>
      <p:ext uri="{BB962C8B-B14F-4D97-AF65-F5344CB8AC3E}">
        <p14:creationId xmlns:p14="http://schemas.microsoft.com/office/powerpoint/2010/main" val="3854264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E4137-9C57-4BE7-8509-9D67AAFC4A52}" type="slidenum">
              <a:rPr lang="en-US" smtClean="0"/>
              <a:t>91</a:t>
            </a:fld>
            <a:endParaRPr lang="en-US" dirty="0"/>
          </a:p>
        </p:txBody>
      </p:sp>
    </p:spTree>
    <p:extLst>
      <p:ext uri="{BB962C8B-B14F-4D97-AF65-F5344CB8AC3E}">
        <p14:creationId xmlns:p14="http://schemas.microsoft.com/office/powerpoint/2010/main" val="820256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E4137-9C57-4BE7-8509-9D67AAFC4A52}" type="slidenum">
              <a:rPr lang="en-US" smtClean="0"/>
              <a:t>92</a:t>
            </a:fld>
            <a:endParaRPr lang="en-US" dirty="0"/>
          </a:p>
        </p:txBody>
      </p:sp>
    </p:spTree>
    <p:extLst>
      <p:ext uri="{BB962C8B-B14F-4D97-AF65-F5344CB8AC3E}">
        <p14:creationId xmlns:p14="http://schemas.microsoft.com/office/powerpoint/2010/main" val="1930470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E4137-9C57-4BE7-8509-9D67AAFC4A52}" type="slidenum">
              <a:rPr lang="en-US" smtClean="0"/>
              <a:t>93</a:t>
            </a:fld>
            <a:endParaRPr lang="en-US" dirty="0"/>
          </a:p>
        </p:txBody>
      </p:sp>
    </p:spTree>
    <p:extLst>
      <p:ext uri="{BB962C8B-B14F-4D97-AF65-F5344CB8AC3E}">
        <p14:creationId xmlns:p14="http://schemas.microsoft.com/office/powerpoint/2010/main" val="2657445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E4137-9C57-4BE7-8509-9D67AAFC4A52}" type="slidenum">
              <a:rPr lang="en-US" smtClean="0"/>
              <a:t>94</a:t>
            </a:fld>
            <a:endParaRPr lang="en-US" dirty="0"/>
          </a:p>
        </p:txBody>
      </p:sp>
    </p:spTree>
    <p:extLst>
      <p:ext uri="{BB962C8B-B14F-4D97-AF65-F5344CB8AC3E}">
        <p14:creationId xmlns:p14="http://schemas.microsoft.com/office/powerpoint/2010/main" val="3918288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E4137-9C57-4BE7-8509-9D67AAFC4A52}" type="slidenum">
              <a:rPr lang="en-US" smtClean="0"/>
              <a:t>95</a:t>
            </a:fld>
            <a:endParaRPr lang="en-US" dirty="0"/>
          </a:p>
        </p:txBody>
      </p:sp>
    </p:spTree>
    <p:extLst>
      <p:ext uri="{BB962C8B-B14F-4D97-AF65-F5344CB8AC3E}">
        <p14:creationId xmlns:p14="http://schemas.microsoft.com/office/powerpoint/2010/main" val="754714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E4137-9C57-4BE7-8509-9D67AAFC4A52}" type="slidenum">
              <a:rPr lang="en-US" smtClean="0"/>
              <a:t>97</a:t>
            </a:fld>
            <a:endParaRPr lang="en-US" dirty="0"/>
          </a:p>
        </p:txBody>
      </p:sp>
    </p:spTree>
    <p:extLst>
      <p:ext uri="{BB962C8B-B14F-4D97-AF65-F5344CB8AC3E}">
        <p14:creationId xmlns:p14="http://schemas.microsoft.com/office/powerpoint/2010/main" val="2133200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E4137-9C57-4BE7-8509-9D67AAFC4A52}" type="slidenum">
              <a:rPr lang="en-US" smtClean="0"/>
              <a:t>98</a:t>
            </a:fld>
            <a:endParaRPr lang="en-US" dirty="0"/>
          </a:p>
        </p:txBody>
      </p:sp>
    </p:spTree>
    <p:extLst>
      <p:ext uri="{BB962C8B-B14F-4D97-AF65-F5344CB8AC3E}">
        <p14:creationId xmlns:p14="http://schemas.microsoft.com/office/powerpoint/2010/main" val="31184359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AE4137-9C57-4BE7-8509-9D67AAFC4A52}" type="slidenum">
              <a:rPr lang="en-US" smtClean="0"/>
              <a:t>99</a:t>
            </a:fld>
            <a:endParaRPr lang="en-US" dirty="0"/>
          </a:p>
        </p:txBody>
      </p:sp>
    </p:spTree>
    <p:extLst>
      <p:ext uri="{BB962C8B-B14F-4D97-AF65-F5344CB8AC3E}">
        <p14:creationId xmlns:p14="http://schemas.microsoft.com/office/powerpoint/2010/main" val="195521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3" y="3085765"/>
            <a:ext cx="11262867"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2" y="1020431"/>
            <a:ext cx="10993549" cy="1475014"/>
          </a:xfrm>
          <a:effectLst/>
        </p:spPr>
        <p:txBody>
          <a:bodyPr anchor="b">
            <a:normAutofit/>
          </a:bodyPr>
          <a:lstStyle>
            <a:lvl1pPr>
              <a:defRPr sz="3600" b="1">
                <a:solidFill>
                  <a:schemeClr val="accent1"/>
                </a:solidFill>
                <a:latin typeface="Dagny OT" panose="020B0504020201020104" pitchFamily="34" charset="77"/>
              </a:defRPr>
            </a:lvl1pPr>
          </a:lstStyle>
          <a:p>
            <a:r>
              <a:rPr lang="en-US" dirty="0"/>
              <a:t>Click to edit Master title style</a:t>
            </a:r>
          </a:p>
        </p:txBody>
      </p:sp>
      <p:sp>
        <p:nvSpPr>
          <p:cNvPr id="3" name="Subtitle 2"/>
          <p:cNvSpPr>
            <a:spLocks noGrp="1"/>
          </p:cNvSpPr>
          <p:nvPr>
            <p:ph type="subTitle" idx="1"/>
          </p:nvPr>
        </p:nvSpPr>
        <p:spPr>
          <a:xfrm>
            <a:off x="581193" y="2495446"/>
            <a:ext cx="10993547" cy="590321"/>
          </a:xfrm>
        </p:spPr>
        <p:txBody>
          <a:bodyPr anchor="t">
            <a:normAutofit/>
          </a:bodyPr>
          <a:lstStyle>
            <a:lvl1pPr marL="0" indent="0" algn="l">
              <a:buNone/>
              <a:defRPr sz="1500" cap="all">
                <a:solidFill>
                  <a:schemeClr val="accent2"/>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5" y="614407"/>
            <a:ext cx="11309339"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4" y="2180498"/>
            <a:ext cx="11029615" cy="4140767"/>
          </a:xfrm>
        </p:spPr>
        <p:txBody>
          <a:bodyPr/>
          <a:lstStyle>
            <a:lvl1pPr>
              <a:defRPr>
                <a:latin typeface="Dagny OT" panose="020B0504020201020104" pitchFamily="34" charset="77"/>
              </a:defRPr>
            </a:lvl1pPr>
            <a:lvl2pPr>
              <a:defRPr>
                <a:latin typeface="Dagny OT" panose="020B0504020201020104" pitchFamily="34" charset="77"/>
              </a:defRPr>
            </a:lvl2pPr>
            <a:lvl3pPr>
              <a:defRPr>
                <a:latin typeface="Dagny OT" panose="020B0504020201020104" pitchFamily="34" charset="77"/>
              </a:defRPr>
            </a:lvl3pPr>
            <a:lvl4pPr>
              <a:defRPr>
                <a:latin typeface="Dagny OT" panose="020B0504020201020104" pitchFamily="34" charset="77"/>
              </a:defRPr>
            </a:lvl4pPr>
            <a:lvl5pPr>
              <a:defRPr>
                <a:latin typeface="Dagny OT" panose="020B05040202010201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8" y="5141975"/>
            <a:ext cx="11290860" cy="125882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4" y="3043911"/>
            <a:ext cx="11029615" cy="1497508"/>
          </a:xfrm>
        </p:spPr>
        <p:txBody>
          <a:bodyPr anchor="b">
            <a:normAutofit/>
          </a:bodyPr>
          <a:lstStyle>
            <a:lvl1pPr algn="l">
              <a:defRPr sz="3600" b="1" cap="all">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581194" y="4541417"/>
            <a:ext cx="11029615" cy="600556"/>
          </a:xfrm>
        </p:spPr>
        <p:txBody>
          <a:bodyPr anchor="t">
            <a:normAutofit/>
          </a:bodyPr>
          <a:lstStyle>
            <a:lvl1pPr marL="0" indent="0" algn="l">
              <a:buNone/>
              <a:defRPr sz="1800" cap="all">
                <a:solidFill>
                  <a:schemeClr val="accent2"/>
                </a:solidFill>
              </a:defRPr>
            </a:lvl1pPr>
            <a:lvl2pPr marL="457182" indent="0">
              <a:buNone/>
              <a:defRPr sz="1800">
                <a:solidFill>
                  <a:schemeClr val="tx1">
                    <a:tint val="75000"/>
                  </a:schemeClr>
                </a:solidFill>
              </a:defRPr>
            </a:lvl2pPr>
            <a:lvl3pPr marL="914363" indent="0">
              <a:buNone/>
              <a:defRPr sz="1500">
                <a:solidFill>
                  <a:schemeClr val="tx1">
                    <a:tint val="75000"/>
                  </a:schemeClr>
                </a:solidFill>
              </a:defRPr>
            </a:lvl3pPr>
            <a:lvl4pPr marL="1371545" indent="0">
              <a:buNone/>
              <a:defRPr sz="1400">
                <a:solidFill>
                  <a:schemeClr val="tx1">
                    <a:tint val="75000"/>
                  </a:schemeClr>
                </a:solidFill>
              </a:defRPr>
            </a:lvl4pPr>
            <a:lvl5pPr marL="1828727" indent="0">
              <a:buNone/>
              <a:defRPr sz="1400">
                <a:solidFill>
                  <a:schemeClr val="tx1">
                    <a:tint val="75000"/>
                  </a:schemeClr>
                </a:solidFill>
              </a:defRPr>
            </a:lvl5pPr>
            <a:lvl6pPr marL="2285909" indent="0">
              <a:buNone/>
              <a:defRPr sz="1400">
                <a:solidFill>
                  <a:schemeClr val="tx1">
                    <a:tint val="75000"/>
                  </a:schemeClr>
                </a:solidFill>
              </a:defRPr>
            </a:lvl6pPr>
            <a:lvl7pPr marL="2743090" indent="0">
              <a:buNone/>
              <a:defRPr sz="1400">
                <a:solidFill>
                  <a:schemeClr val="tx1">
                    <a:tint val="75000"/>
                  </a:schemeClr>
                </a:solidFill>
              </a:defRPr>
            </a:lvl7pPr>
            <a:lvl8pPr marL="3200272" indent="0">
              <a:buNone/>
              <a:defRPr sz="1400">
                <a:solidFill>
                  <a:schemeClr val="tx1">
                    <a:tint val="75000"/>
                  </a:schemeClr>
                </a:solidFill>
              </a:defRPr>
            </a:lvl8pPr>
            <a:lvl9pPr marL="3657454" indent="0">
              <a:buNone/>
              <a:defRPr sz="1400">
                <a:solidFill>
                  <a:schemeClr val="tx1">
                    <a:tint val="75000"/>
                  </a:schemeClr>
                </a:solidFill>
              </a:defRPr>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3" y="606555"/>
            <a:ext cx="11300036" cy="125882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4" y="2228003"/>
            <a:ext cx="5422391" cy="4093260"/>
          </a:xfrm>
        </p:spPr>
        <p:txBody>
          <a:bodyPr>
            <a:normAutofit/>
          </a:bodyPr>
          <a:lstStyle>
            <a:lvl5pPr>
              <a:defRPr>
                <a:latin typeface="Dagny OT" panose="020B05040202010201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4093260"/>
          </a:xfrm>
        </p:spPr>
        <p:txBody>
          <a:bodyPr>
            <a:normAutofit/>
          </a:bodyPr>
          <a:lstStyle>
            <a:lvl4pPr>
              <a:defRPr>
                <a:latin typeface="Dagny OT" panose="020B0504020201020104" pitchFamily="34" charset="77"/>
              </a:defRPr>
            </a:lvl4pPr>
            <a:lvl5pPr>
              <a:defRPr>
                <a:latin typeface="Dagny OT" panose="020B0504020201020104" pitchFamily="34" charset="77"/>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5"/>
            <a:ext cx="11300036" cy="125882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5" y="729658"/>
            <a:ext cx="11029616" cy="988332"/>
          </a:xfrm>
        </p:spPr>
        <p:txBody>
          <a:body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7"/>
            <a:ext cx="4909445" cy="689514"/>
          </a:xfrm>
        </p:spPr>
        <p:txBody>
          <a:bodyPr anchor="ctr"/>
          <a:lstStyle>
            <a:lvl1pPr algn="l">
              <a:defRPr sz="2100" b="1">
                <a:solidFill>
                  <a:schemeClr val="accent1">
                    <a:lumMod val="75000"/>
                    <a:lumOff val="25000"/>
                  </a:schemeClr>
                </a:solidFill>
              </a:defRPr>
            </a:lvl1pPr>
          </a:lstStyle>
          <a:p>
            <a:r>
              <a:rPr lang="en-US" dirty="0"/>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100">
                <a:solidFill>
                  <a:schemeClr val="tx2"/>
                </a:solidFill>
              </a:defRPr>
            </a:lvl1pPr>
            <a:lvl2pPr>
              <a:defRPr sz="1800">
                <a:solidFill>
                  <a:schemeClr val="tx2"/>
                </a:solidFill>
              </a:defRPr>
            </a:lvl2pPr>
            <a:lvl3pPr>
              <a:defRPr sz="1500">
                <a:solidFill>
                  <a:schemeClr val="tx2"/>
                </a:solidFill>
              </a:defRPr>
            </a:lvl3pPr>
            <a:lvl4pPr>
              <a:defRPr sz="1400">
                <a:solidFill>
                  <a:schemeClr val="tx2"/>
                </a:solidFill>
              </a:defRPr>
            </a:lvl4pPr>
            <a:lvl5pPr>
              <a:defRPr sz="1400">
                <a:solidFill>
                  <a:schemeClr val="tx2"/>
                </a:solidFill>
                <a:latin typeface="Dagny OT" panose="020B0504020201020104" pitchFamily="34" charset="77"/>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4" y="5262297"/>
            <a:ext cx="5869987" cy="689515"/>
          </a:xfrm>
        </p:spPr>
        <p:txBody>
          <a:bodyPr anchor="ctr">
            <a:normAutofit/>
          </a:bodyPr>
          <a:lstStyle>
            <a:lvl1pPr marL="0" indent="0" algn="r">
              <a:buNone/>
              <a:defRPr sz="1200">
                <a:solidFill>
                  <a:schemeClr val="bg1"/>
                </a:solidFill>
              </a:defRPr>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47819" y="5155854"/>
            <a:ext cx="11029616" cy="566738"/>
          </a:xfrm>
        </p:spPr>
        <p:txBody>
          <a:bodyPr anchor="b">
            <a:normAutofit/>
          </a:bodyPr>
          <a:lstStyle>
            <a:lvl1pPr algn="l">
              <a:defRPr sz="2400" b="1">
                <a:solidFill>
                  <a:schemeClr val="accent1"/>
                </a:solidFill>
              </a:defRPr>
            </a:lvl1pPr>
          </a:lstStyle>
          <a:p>
            <a:r>
              <a:rPr lang="en-US" dirty="0"/>
              <a:t>Click to edit Master title style</a:t>
            </a:r>
          </a:p>
        </p:txBody>
      </p:sp>
      <p:sp>
        <p:nvSpPr>
          <p:cNvPr id="3" name="Picture Placeholder 2"/>
          <p:cNvSpPr>
            <a:spLocks noGrp="1" noChangeAspect="1"/>
          </p:cNvSpPr>
          <p:nvPr>
            <p:ph type="pic" idx="1"/>
          </p:nvPr>
        </p:nvSpPr>
        <p:spPr>
          <a:xfrm>
            <a:off x="447817" y="599726"/>
            <a:ext cx="11290859" cy="4163864"/>
          </a:xfrm>
        </p:spPr>
        <p:txBody>
          <a:bodyPr anchor="t">
            <a:normAutofit/>
          </a:bodyPr>
          <a:lstStyle>
            <a:lvl1pPr marL="0" indent="0" algn="ctr">
              <a:buNone/>
              <a:defRPr sz="1500"/>
            </a:lvl1pPr>
            <a:lvl2pPr marL="457182" indent="0">
              <a:buNone/>
              <a:defRPr sz="1500"/>
            </a:lvl2pPr>
            <a:lvl3pPr marL="914363" indent="0">
              <a:buNone/>
              <a:defRPr sz="1500"/>
            </a:lvl3pPr>
            <a:lvl4pPr marL="1371545" indent="0">
              <a:buNone/>
              <a:defRPr sz="1500"/>
            </a:lvl4pPr>
            <a:lvl5pPr marL="1828727" indent="0">
              <a:buNone/>
              <a:defRPr sz="1500"/>
            </a:lvl5pPr>
            <a:lvl6pPr marL="2285909" indent="0">
              <a:buNone/>
              <a:defRPr sz="1500"/>
            </a:lvl6pPr>
            <a:lvl7pPr marL="2743090" indent="0">
              <a:buNone/>
              <a:defRPr sz="1500"/>
            </a:lvl7pPr>
            <a:lvl8pPr marL="3200272" indent="0">
              <a:buNone/>
              <a:defRPr sz="1500"/>
            </a:lvl8pPr>
            <a:lvl9pPr marL="3657454" indent="0">
              <a:buNone/>
              <a:defRPr sz="1500"/>
            </a:lvl9pPr>
          </a:lstStyle>
          <a:p>
            <a:r>
              <a:rPr lang="en-US" dirty="0"/>
              <a:t>Click icon to add picture</a:t>
            </a:r>
          </a:p>
        </p:txBody>
      </p:sp>
      <p:sp>
        <p:nvSpPr>
          <p:cNvPr id="4" name="Text Placeholder 3"/>
          <p:cNvSpPr>
            <a:spLocks noGrp="1"/>
          </p:cNvSpPr>
          <p:nvPr>
            <p:ph type="body" sz="half" idx="2"/>
          </p:nvPr>
        </p:nvSpPr>
        <p:spPr>
          <a:xfrm>
            <a:off x="447818" y="5722593"/>
            <a:ext cx="11029617" cy="598672"/>
          </a:xfrm>
        </p:spPr>
        <p:txBody>
          <a:bodyPr>
            <a:normAutofit/>
          </a:bodyPr>
          <a:lstStyle>
            <a:lvl1pPr marL="0" indent="0">
              <a:buNone/>
              <a:defRPr sz="1200"/>
            </a:lvl1pPr>
            <a:lvl2pPr marL="457182" indent="0">
              <a:buNone/>
              <a:defRPr sz="1200"/>
            </a:lvl2pPr>
            <a:lvl3pPr marL="914363" indent="0">
              <a:buNone/>
              <a:defRPr sz="1000"/>
            </a:lvl3pPr>
            <a:lvl4pPr marL="1371545" indent="0">
              <a:buNone/>
              <a:defRPr sz="900"/>
            </a:lvl4pPr>
            <a:lvl5pPr marL="1828727" indent="0">
              <a:buNone/>
              <a:defRPr sz="900"/>
            </a:lvl5pPr>
            <a:lvl6pPr marL="2285909" indent="0">
              <a:buNone/>
              <a:defRPr sz="900"/>
            </a:lvl6pPr>
            <a:lvl7pPr marL="2743090" indent="0">
              <a:buNone/>
              <a:defRPr sz="900"/>
            </a:lvl7pPr>
            <a:lvl8pPr marL="3200272" indent="0">
              <a:buNone/>
              <a:defRPr sz="900"/>
            </a:lvl8pPr>
            <a:lvl9pPr marL="3657454" indent="0">
              <a:buNone/>
              <a:defRPr sz="9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36" tIns="45719" rIns="91436" bIns="45719" rtlCol="0" anchor="b">
            <a:normAutofit/>
          </a:bodyPr>
          <a:lstStyle/>
          <a:p>
            <a:r>
              <a:rPr lang="en-US" dirty="0"/>
              <a:t>Click to edit Master title style</a:t>
            </a:r>
          </a:p>
        </p:txBody>
      </p:sp>
      <p:sp>
        <p:nvSpPr>
          <p:cNvPr id="3" name="Text Placeholder 2"/>
          <p:cNvSpPr>
            <a:spLocks noGrp="1"/>
          </p:cNvSpPr>
          <p:nvPr>
            <p:ph type="body" idx="1"/>
          </p:nvPr>
        </p:nvSpPr>
        <p:spPr>
          <a:xfrm>
            <a:off x="581192" y="2336003"/>
            <a:ext cx="11029616" cy="3985260"/>
          </a:xfrm>
          <a:prstGeom prst="rect">
            <a:avLst/>
          </a:prstGeom>
        </p:spPr>
        <p:txBody>
          <a:bodyPr vert="horz" lIns="91436" tIns="45719" rIns="91436" bIns="45719" rtlCol="0" anchor="ctr">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Rectangle 8"/>
          <p:cNvSpPr/>
          <p:nvPr/>
        </p:nvSpPr>
        <p:spPr>
          <a:xfrm>
            <a:off x="446535"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1"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11"/>
          <p:cNvPicPr/>
          <p:nvPr userDrawn="1"/>
        </p:nvPicPr>
        <p:blipFill>
          <a:blip r:embed="rId10">
            <a:extLst>
              <a:ext uri="{28A0092B-C50C-407E-A947-70E740481C1C}">
                <a14:useLocalDpi xmlns:a14="http://schemas.microsoft.com/office/drawing/2010/main" val="0"/>
              </a:ext>
            </a:extLst>
          </a:blip>
          <a:stretch>
            <a:fillRect/>
          </a:stretch>
        </p:blipFill>
        <p:spPr>
          <a:xfrm>
            <a:off x="441841" y="6455412"/>
            <a:ext cx="4097020" cy="273946"/>
          </a:xfrm>
          <a:prstGeom prst="rect">
            <a:avLst/>
          </a:prstGeom>
        </p:spPr>
      </p:pic>
      <p:pic>
        <p:nvPicPr>
          <p:cNvPr id="13" name="Picture 12"/>
          <p:cNvPicPr>
            <a:picLocks noChangeAspect="1"/>
          </p:cNvPicPr>
          <p:nvPr userDrawn="1"/>
        </p:nvPicPr>
        <p:blipFill>
          <a:blip r:embed="rId11">
            <a:alphaModFix amt="50000"/>
            <a:extLst>
              <a:ext uri="{28A0092B-C50C-407E-A947-70E740481C1C}">
                <a14:useLocalDpi xmlns:a14="http://schemas.microsoft.com/office/drawing/2010/main" val="0"/>
              </a:ext>
            </a:extLst>
          </a:blip>
          <a:stretch>
            <a:fillRect/>
          </a:stretch>
        </p:blipFill>
        <p:spPr>
          <a:xfrm>
            <a:off x="11376620" y="6455225"/>
            <a:ext cx="274320" cy="274320"/>
          </a:xfrm>
          <a:prstGeom prst="rect">
            <a:avLst/>
          </a:prstGeom>
        </p:spPr>
      </p:pic>
      <p:sp>
        <p:nvSpPr>
          <p:cNvPr id="14" name="TextBox 13"/>
          <p:cNvSpPr txBox="1"/>
          <p:nvPr userDrawn="1"/>
        </p:nvSpPr>
        <p:spPr>
          <a:xfrm>
            <a:off x="9037320" y="6407719"/>
            <a:ext cx="2377440" cy="369330"/>
          </a:xfrm>
          <a:prstGeom prst="rect">
            <a:avLst/>
          </a:prstGeom>
          <a:noFill/>
        </p:spPr>
        <p:txBody>
          <a:bodyPr wrap="square" lIns="91436" tIns="45719" rIns="91436" bIns="45719" rtlCol="0">
            <a:spAutoFit/>
          </a:bodyPr>
          <a:lstStyle/>
          <a:p>
            <a:pPr algn="r"/>
            <a:r>
              <a:rPr lang="en-US" dirty="0">
                <a:solidFill>
                  <a:srgbClr val="B3B3B3"/>
                </a:solidFill>
              </a:rPr>
              <a:t>data-action-lab.com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182" rtl="0" eaLnBrk="1" latinLnBrk="0" hangingPunct="1">
        <a:spcBef>
          <a:spcPct val="0"/>
        </a:spcBef>
        <a:buNone/>
        <a:defRPr sz="2800" b="1" kern="1200" cap="all">
          <a:solidFill>
            <a:schemeClr val="bg1"/>
          </a:solidFill>
          <a:latin typeface="Dagny OT" panose="020B0504020201020104" pitchFamily="34"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0" indent="0" algn="l" defTabSz="457182" rtl="0" eaLnBrk="1" latinLnBrk="0" hangingPunct="1">
        <a:spcBef>
          <a:spcPct val="20000"/>
        </a:spcBef>
        <a:spcAft>
          <a:spcPts val="600"/>
        </a:spcAft>
        <a:buClr>
          <a:schemeClr val="accent2"/>
        </a:buClr>
        <a:buSzPct val="92000"/>
        <a:buFont typeface="Wingdings 2" panose="05020102010507070707" pitchFamily="18" charset="2"/>
        <a:buNone/>
        <a:defRPr sz="2400" kern="1200">
          <a:solidFill>
            <a:schemeClr val="tx2"/>
          </a:solidFill>
          <a:latin typeface="Dagny OT" panose="020B0504020201020104" pitchFamily="34" charset="77"/>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Dagny OT" panose="020B0504020201020104" pitchFamily="34" charset="77"/>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Dagny OT" panose="020B0504020201020104" pitchFamily="34" charset="77"/>
          <a:ea typeface="+mn-ea"/>
          <a:cs typeface="+mn-cs"/>
        </a:defRPr>
      </a:lvl3pPr>
      <a:lvl4pPr marL="1241950"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182" rtl="0" eaLnBrk="1" latinLnBrk="0" hangingPunct="1">
        <a:defRPr sz="1800" kern="1200">
          <a:solidFill>
            <a:schemeClr val="tx1"/>
          </a:solidFill>
          <a:latin typeface="+mn-lt"/>
          <a:ea typeface="+mn-ea"/>
          <a:cs typeface="+mn-cs"/>
        </a:defRPr>
      </a:lvl1pPr>
      <a:lvl2pPr marL="457182" algn="l" defTabSz="457182" rtl="0" eaLnBrk="1" latinLnBrk="0" hangingPunct="1">
        <a:defRPr sz="1800" kern="1200">
          <a:solidFill>
            <a:schemeClr val="tx1"/>
          </a:solidFill>
          <a:latin typeface="+mn-lt"/>
          <a:ea typeface="+mn-ea"/>
          <a:cs typeface="+mn-cs"/>
        </a:defRPr>
      </a:lvl2pPr>
      <a:lvl3pPr marL="914363" algn="l" defTabSz="457182" rtl="0" eaLnBrk="1" latinLnBrk="0" hangingPunct="1">
        <a:defRPr sz="1800" kern="1200">
          <a:solidFill>
            <a:schemeClr val="tx1"/>
          </a:solidFill>
          <a:latin typeface="+mn-lt"/>
          <a:ea typeface="+mn-ea"/>
          <a:cs typeface="+mn-cs"/>
        </a:defRPr>
      </a:lvl3pPr>
      <a:lvl4pPr marL="1371545" algn="l" defTabSz="457182" rtl="0" eaLnBrk="1" latinLnBrk="0" hangingPunct="1">
        <a:defRPr sz="1800" kern="1200">
          <a:solidFill>
            <a:schemeClr val="tx1"/>
          </a:solidFill>
          <a:latin typeface="+mn-lt"/>
          <a:ea typeface="+mn-ea"/>
          <a:cs typeface="+mn-cs"/>
        </a:defRPr>
      </a:lvl4pPr>
      <a:lvl5pPr marL="1828727" algn="l" defTabSz="457182" rtl="0" eaLnBrk="1" latinLnBrk="0" hangingPunct="1">
        <a:defRPr sz="1800" kern="1200">
          <a:solidFill>
            <a:schemeClr val="tx1"/>
          </a:solidFill>
          <a:latin typeface="+mn-lt"/>
          <a:ea typeface="+mn-ea"/>
          <a:cs typeface="+mn-cs"/>
        </a:defRPr>
      </a:lvl5pPr>
      <a:lvl6pPr marL="2285909" algn="l" defTabSz="457182" rtl="0" eaLnBrk="1" latinLnBrk="0" hangingPunct="1">
        <a:defRPr sz="1800" kern="1200">
          <a:solidFill>
            <a:schemeClr val="tx1"/>
          </a:solidFill>
          <a:latin typeface="+mn-lt"/>
          <a:ea typeface="+mn-ea"/>
          <a:cs typeface="+mn-cs"/>
        </a:defRPr>
      </a:lvl6pPr>
      <a:lvl7pPr marL="2743090" algn="l" defTabSz="457182" rtl="0" eaLnBrk="1" latinLnBrk="0" hangingPunct="1">
        <a:defRPr sz="1800" kern="1200">
          <a:solidFill>
            <a:schemeClr val="tx1"/>
          </a:solidFill>
          <a:latin typeface="+mn-lt"/>
          <a:ea typeface="+mn-ea"/>
          <a:cs typeface="+mn-cs"/>
        </a:defRPr>
      </a:lvl7pPr>
      <a:lvl8pPr marL="3200272" algn="l" defTabSz="457182" rtl="0" eaLnBrk="1" latinLnBrk="0" hangingPunct="1">
        <a:defRPr sz="1800" kern="1200">
          <a:solidFill>
            <a:schemeClr val="tx1"/>
          </a:solidFill>
          <a:latin typeface="+mn-lt"/>
          <a:ea typeface="+mn-ea"/>
          <a:cs typeface="+mn-cs"/>
        </a:defRPr>
      </a:lvl8pPr>
      <a:lvl9pPr marL="3657454" algn="l" defTabSz="4571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hyperlink" Target="data-action-lab.com"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 Id="rId9" Type="http://schemas.openxmlformats.org/officeDocument/2006/relationships/image" Target="../media/image4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6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4.xml"/><Relationship Id="rId6" Type="http://schemas.openxmlformats.org/officeDocument/2006/relationships/image" Target="../media/image64.png"/><Relationship Id="rId11" Type="http://schemas.openxmlformats.org/officeDocument/2006/relationships/image" Target="../media/image68.png"/><Relationship Id="rId5" Type="http://schemas.openxmlformats.org/officeDocument/2006/relationships/image" Target="../media/image63.png"/><Relationship Id="rId10" Type="http://schemas.openxmlformats.org/officeDocument/2006/relationships/image" Target="../media/image67.png"/><Relationship Id="rId4" Type="http://schemas.openxmlformats.org/officeDocument/2006/relationships/image" Target="../media/image62.png"/><Relationship Id="rId9" Type="http://schemas.openxmlformats.org/officeDocument/2006/relationships/image" Target="../media/image59.png"/></Relationships>
</file>

<file path=ppt/slides/_rels/slide6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6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71.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png"/><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73.png"/><Relationship Id="rId4" Type="http://schemas.openxmlformats.org/officeDocument/2006/relationships/image" Target="../media/image86.png"/></Relationships>
</file>

<file path=ppt/slides/_rels/slide7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90.png"/><Relationship Id="rId7" Type="http://schemas.openxmlformats.org/officeDocument/2006/relationships/image" Target="../media/image81.png"/><Relationship Id="rId2" Type="http://schemas.openxmlformats.org/officeDocument/2006/relationships/image" Target="../media/image89.png"/><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7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90.png"/><Relationship Id="rId7" Type="http://schemas.openxmlformats.org/officeDocument/2006/relationships/image" Target="../media/image81.png"/><Relationship Id="rId2" Type="http://schemas.openxmlformats.org/officeDocument/2006/relationships/image" Target="../media/image89.png"/><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2.png"/><Relationship Id="rId1" Type="http://schemas.openxmlformats.org/officeDocument/2006/relationships/slideLayout" Target="../slideLayouts/slideLayout2.xml"/><Relationship Id="rId5" Type="http://schemas.openxmlformats.org/officeDocument/2006/relationships/image" Target="../media/image87.png"/><Relationship Id="rId4" Type="http://schemas.openxmlformats.org/officeDocument/2006/relationships/image" Target="../media/image73.png"/></Relationships>
</file>

<file path=ppt/slides/_rels/slide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5.png"/><Relationship Id="rId7" Type="http://schemas.openxmlformats.org/officeDocument/2006/relationships/image" Target="../media/image81.png"/><Relationship Id="rId2" Type="http://schemas.openxmlformats.org/officeDocument/2006/relationships/image" Target="../media/image94.png"/><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7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5.png"/><Relationship Id="rId7" Type="http://schemas.openxmlformats.org/officeDocument/2006/relationships/image" Target="../media/image81.png"/><Relationship Id="rId2" Type="http://schemas.openxmlformats.org/officeDocument/2006/relationships/image" Target="../media/image94.png"/><Relationship Id="rId1" Type="http://schemas.openxmlformats.org/officeDocument/2006/relationships/slideLayout" Target="../slideLayouts/slideLayout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 Id="rId9" Type="http://schemas.openxmlformats.org/officeDocument/2006/relationships/image" Target="../media/image83.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9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94.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latin typeface="Dagny OT" panose="020B0504020201020104" pitchFamily="34" charset="77"/>
              </a:rPr>
              <a:t>A CURSORY GLANCE AT BAYESIAN ANALYSIS</a:t>
            </a:r>
          </a:p>
        </p:txBody>
      </p:sp>
      <p:sp>
        <p:nvSpPr>
          <p:cNvPr id="10" name="Subtitle 9">
            <a:extLst>
              <a:ext uri="{FF2B5EF4-FFF2-40B4-BE49-F238E27FC236}">
                <a16:creationId xmlns:a16="http://schemas.microsoft.com/office/drawing/2014/main" id="{4AD766D2-3812-D54B-A075-6E2D1A605524}"/>
              </a:ext>
            </a:extLst>
          </p:cNvPr>
          <p:cNvSpPr>
            <a:spLocks noGrp="1"/>
          </p:cNvSpPr>
          <p:nvPr>
            <p:ph type="subTitle" idx="1"/>
          </p:nvPr>
        </p:nvSpPr>
        <p:spPr/>
        <p:txBody>
          <a:bodyPr/>
          <a:lstStyle/>
          <a:p>
            <a:r>
              <a:rPr lang="en-US" dirty="0"/>
              <a:t>SPECIAL TOPICS IN A.I. and DATA SCIENCE</a:t>
            </a:r>
          </a:p>
        </p:txBody>
      </p:sp>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441841" y="6455225"/>
            <a:ext cx="4097020" cy="27432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76620" y="6455225"/>
            <a:ext cx="274320" cy="274320"/>
          </a:xfrm>
          <a:prstGeom prst="rect">
            <a:avLst/>
          </a:prstGeom>
        </p:spPr>
      </p:pic>
      <p:sp>
        <p:nvSpPr>
          <p:cNvPr id="6" name="TextBox 5"/>
          <p:cNvSpPr txBox="1"/>
          <p:nvPr/>
        </p:nvSpPr>
        <p:spPr>
          <a:xfrm>
            <a:off x="9037320" y="6407719"/>
            <a:ext cx="2377440" cy="369330"/>
          </a:xfrm>
          <a:prstGeom prst="rect">
            <a:avLst/>
          </a:prstGeom>
          <a:noFill/>
        </p:spPr>
        <p:txBody>
          <a:bodyPr wrap="square" lIns="91436" tIns="45719" rIns="91436" bIns="45719" rtlCol="0">
            <a:spAutoFit/>
          </a:bodyPr>
          <a:lstStyle/>
          <a:p>
            <a:pPr algn="r"/>
            <a:r>
              <a:rPr lang="en-US" dirty="0">
                <a:hlinkClick r:id="rId4"/>
              </a:rPr>
              <a:t>data-action-lab.com</a:t>
            </a:r>
            <a:endParaRPr lang="en-US" dirty="0"/>
          </a:p>
        </p:txBody>
      </p:sp>
      <p:sp>
        <p:nvSpPr>
          <p:cNvPr id="7" name="TextBox 6">
            <a:extLst>
              <a:ext uri="{FF2B5EF4-FFF2-40B4-BE49-F238E27FC236}">
                <a16:creationId xmlns:a16="http://schemas.microsoft.com/office/drawing/2014/main" id="{47F7854B-C411-5249-8566-2399DBBC7DAE}"/>
              </a:ext>
            </a:extLst>
          </p:cNvPr>
          <p:cNvSpPr txBox="1"/>
          <p:nvPr/>
        </p:nvSpPr>
        <p:spPr>
          <a:xfrm>
            <a:off x="1649436" y="4339610"/>
            <a:ext cx="8857059" cy="861772"/>
          </a:xfrm>
          <a:prstGeom prst="rect">
            <a:avLst/>
          </a:prstGeom>
          <a:noFill/>
        </p:spPr>
        <p:txBody>
          <a:bodyPr wrap="square" lIns="91436" tIns="45719" rIns="91436" bIns="45719" rtlCol="0">
            <a:spAutoFit/>
          </a:bodyPr>
          <a:lstStyle/>
          <a:p>
            <a:pPr algn="ctr"/>
            <a:r>
              <a:rPr lang="en-US" dirty="0">
                <a:solidFill>
                  <a:schemeClr val="bg1"/>
                </a:solidFill>
                <a:latin typeface="Dagny OT" panose="020B0504020201020104" pitchFamily="34" charset="0"/>
                <a:ea typeface="Helvetica Light" charset="0"/>
                <a:cs typeface="Helvetica Light" charset="0"/>
              </a:rPr>
              <a:t>“</a:t>
            </a:r>
            <a:r>
              <a:rPr lang="en-US" dirty="0">
                <a:solidFill>
                  <a:schemeClr val="bg1"/>
                </a:solidFill>
                <a:latin typeface="Dagny OT" panose="020B0504020201020104" pitchFamily="34" charset="0"/>
              </a:rPr>
              <a:t>Classical data analysts need a large bag of clever tricks to unleash on their data, but Bayesians only ever really need one.</a:t>
            </a:r>
            <a:r>
              <a:rPr lang="en-US" dirty="0">
                <a:solidFill>
                  <a:schemeClr val="bg1"/>
                </a:solidFill>
                <a:latin typeface="Dagny OT" panose="020B0504020201020104" pitchFamily="34" charset="0"/>
                <a:ea typeface="Helvetica Light" charset="0"/>
                <a:cs typeface="Helvetica Light" charset="0"/>
              </a:rPr>
              <a:t>”</a:t>
            </a:r>
          </a:p>
          <a:p>
            <a:pPr algn="r"/>
            <a:r>
              <a:rPr lang="en-US" sz="1400" dirty="0">
                <a:solidFill>
                  <a:schemeClr val="bg1"/>
                </a:solidFill>
                <a:latin typeface="Dagny OT" panose="020B0504020201020104" pitchFamily="34" charset="0"/>
                <a:ea typeface="Helvetica Light" charset="0"/>
                <a:cs typeface="Helvetica Light" charset="0"/>
              </a:rPr>
              <a:t>(author unknown)</a:t>
            </a:r>
          </a:p>
        </p:txBody>
      </p:sp>
    </p:spTree>
    <p:extLst>
      <p:ext uri="{BB962C8B-B14F-4D97-AF65-F5344CB8AC3E}">
        <p14:creationId xmlns:p14="http://schemas.microsoft.com/office/powerpoint/2010/main" val="424153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DISCUSSION</a:t>
            </a:r>
          </a:p>
        </p:txBody>
      </p:sp>
      <p:sp>
        <p:nvSpPr>
          <p:cNvPr id="3" name="Content Placeholder 2"/>
          <p:cNvSpPr>
            <a:spLocks noGrp="1"/>
          </p:cNvSpPr>
          <p:nvPr>
            <p:ph sz="half" idx="1"/>
          </p:nvPr>
        </p:nvSpPr>
        <p:spPr>
          <a:xfrm>
            <a:off x="581193" y="2228003"/>
            <a:ext cx="11026800" cy="4143600"/>
          </a:xfrm>
        </p:spPr>
        <p:txBody>
          <a:bodyPr/>
          <a:lstStyle/>
          <a:p>
            <a:pPr marL="0" indent="0" algn="just">
              <a:buNone/>
            </a:pPr>
            <a:r>
              <a:rPr lang="en-CA" dirty="0"/>
              <a:t>In Tom Stoppard’s 1966 play </a:t>
            </a:r>
            <a:r>
              <a:rPr lang="en-CA" i="1" dirty="0"/>
              <a:t>Rosencrantz and Guildenstern are Dead</a:t>
            </a:r>
            <a:r>
              <a:rPr lang="en-CA" dirty="0"/>
              <a:t>, the main characters bet on coin flips. Rosencrantz wins by flipping heads 92 times in a row. </a:t>
            </a:r>
          </a:p>
          <a:p>
            <a:pPr marL="0" indent="0" algn="just">
              <a:buNone/>
            </a:pPr>
            <a:endParaRPr lang="en-CA" sz="500" dirty="0"/>
          </a:p>
          <a:p>
            <a:pPr marL="0" indent="0" algn="just">
              <a:buNone/>
            </a:pPr>
            <a:r>
              <a:rPr lang="en-CA" dirty="0"/>
              <a:t>This result is of course not impossible, but is it plausible? If this happened to you, what would you conclude? </a:t>
            </a:r>
            <a:endParaRPr lang="en-US" dirty="0"/>
          </a:p>
        </p:txBody>
      </p:sp>
    </p:spTree>
    <p:extLst>
      <p:ext uri="{BB962C8B-B14F-4D97-AF65-F5344CB8AC3E}">
        <p14:creationId xmlns:p14="http://schemas.microsoft.com/office/powerpoint/2010/main" val="534194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POSTERIOR DISTRIBUTIONS – HDI</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marL="457200" indent="-457200" algn="just">
                  <a:buFont typeface="+mj-lt"/>
                  <a:buAutoNum type="arabicPeriod" startAt="2"/>
                </a:pPr>
                <a:r>
                  <a:rPr lang="en-CA" dirty="0"/>
                  <a:t>Based on the poll, is it credible to believe that the population is equally divided in its preferences among candidates?</a:t>
                </a:r>
              </a:p>
              <a:p>
                <a:pPr algn="just"/>
                <a:endParaRPr lang="en-CA" sz="1000" dirty="0"/>
              </a:p>
              <a:p>
                <a:pPr marL="457200" indent="-457200" algn="just">
                  <a:buFont typeface="+mj-lt"/>
                  <a:buAutoNum type="arabicPeriod" startAt="3"/>
                </a:pPr>
                <a:r>
                  <a:rPr lang="en-CA" dirty="0"/>
                  <a:t>Assume that a subsequent poll of 100 individuals is published. How many people would have to say that they prefer candidate </a:t>
                </a:r>
                <a14:m>
                  <m:oMath xmlns:m="http://schemas.openxmlformats.org/officeDocument/2006/math">
                    <m:r>
                      <a:rPr lang="en-CA" i="1" dirty="0" smtClean="0">
                        <a:latin typeface="Cambria Math" panose="02040503050406030204" pitchFamily="18" charset="0"/>
                      </a:rPr>
                      <m:t>𝐵</m:t>
                    </m:r>
                  </m:oMath>
                </a14:m>
                <a:r>
                  <a:rPr lang="en-CA" dirty="0"/>
                  <a:t> for you to change the answer you gave in </a:t>
                </a:r>
                <a:r>
                  <a:rPr lang="en-CA" dirty="0">
                    <a:solidFill>
                      <a:schemeClr val="accent1"/>
                    </a:solidFill>
                  </a:rPr>
                  <a:t>2.</a:t>
                </a:r>
                <a:r>
                  <a:rPr lang="en-CA" dirty="0"/>
                  <a:t>?</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06" r="-806"/>
                </a:stretch>
              </a:blipFill>
            </p:spPr>
            <p:txBody>
              <a:bodyPr/>
              <a:lstStyle/>
              <a:p>
                <a:r>
                  <a:rPr lang="en-US">
                    <a:noFill/>
                  </a:rPr>
                  <a:t> </a:t>
                </a:r>
              </a:p>
            </p:txBody>
          </p:sp>
        </mc:Fallback>
      </mc:AlternateContent>
    </p:spTree>
    <p:extLst>
      <p:ext uri="{BB962C8B-B14F-4D97-AF65-F5344CB8AC3E}">
        <p14:creationId xmlns:p14="http://schemas.microsoft.com/office/powerpoint/2010/main" val="1735897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POSTERIOR DISTRIBUTIONS – HDI</a:t>
            </a:r>
          </a:p>
        </p:txBody>
      </p:sp>
      <p:pic>
        <p:nvPicPr>
          <p:cNvPr id="7" name="Content Placeholder 6">
            <a:extLst>
              <a:ext uri="{FF2B5EF4-FFF2-40B4-BE49-F238E27FC236}">
                <a16:creationId xmlns:a16="http://schemas.microsoft.com/office/drawing/2014/main" id="{A7E76EC8-36FB-3B4F-8AE9-BB570B00049E}"/>
              </a:ext>
            </a:extLst>
          </p:cNvPr>
          <p:cNvPicPr>
            <a:picLocks noGrp="1" noChangeAspect="1"/>
          </p:cNvPicPr>
          <p:nvPr>
            <p:ph idx="1"/>
          </p:nvPr>
        </p:nvPicPr>
        <p:blipFill>
          <a:blip r:embed="rId3"/>
          <a:stretch>
            <a:fillRect/>
          </a:stretch>
        </p:blipFill>
        <p:spPr>
          <a:xfrm>
            <a:off x="1973854" y="1901304"/>
            <a:ext cx="3500190" cy="4956696"/>
          </a:xfrm>
        </p:spPr>
      </p:pic>
      <p:pic>
        <p:nvPicPr>
          <p:cNvPr id="8" name="Content Placeholder 6">
            <a:extLst>
              <a:ext uri="{FF2B5EF4-FFF2-40B4-BE49-F238E27FC236}">
                <a16:creationId xmlns:a16="http://schemas.microsoft.com/office/drawing/2014/main" id="{E3BD953C-D4BB-6E43-BF25-3EDB327BC8E5}"/>
              </a:ext>
            </a:extLst>
          </p:cNvPr>
          <p:cNvPicPr>
            <a:picLocks noChangeAspect="1"/>
          </p:cNvPicPr>
          <p:nvPr/>
        </p:nvPicPr>
        <p:blipFill>
          <a:blip r:embed="rId4"/>
          <a:srcRect/>
          <a:stretch/>
        </p:blipFill>
        <p:spPr>
          <a:xfrm>
            <a:off x="6096000" y="1901304"/>
            <a:ext cx="3500189" cy="4956696"/>
          </a:xfrm>
          <a:prstGeom prst="rect">
            <a:avLst/>
          </a:prstGeom>
        </p:spPr>
      </p:pic>
    </p:spTree>
    <p:extLst>
      <p:ext uri="{BB962C8B-B14F-4D97-AF65-F5344CB8AC3E}">
        <p14:creationId xmlns:p14="http://schemas.microsoft.com/office/powerpoint/2010/main" val="4074662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MCMC METHODS</a:t>
            </a:r>
          </a:p>
        </p:txBody>
      </p:sp>
      <p:sp>
        <p:nvSpPr>
          <p:cNvPr id="3" name="Content Placeholder 2"/>
          <p:cNvSpPr>
            <a:spLocks noGrp="1"/>
          </p:cNvSpPr>
          <p:nvPr>
            <p:ph idx="1"/>
          </p:nvPr>
        </p:nvSpPr>
        <p:spPr/>
        <p:txBody>
          <a:bodyPr/>
          <a:lstStyle/>
          <a:p>
            <a:pPr algn="just"/>
            <a:r>
              <a:rPr lang="en-CA" dirty="0"/>
              <a:t>When posteriors that cannot be manipulated analytically, it is usually possible to recreate a synthetic (or </a:t>
            </a:r>
            <a:r>
              <a:rPr lang="en-CA" b="1" dirty="0"/>
              <a:t>simulated</a:t>
            </a:r>
            <a:r>
              <a:rPr lang="en-CA" dirty="0"/>
              <a:t>) set of values that share the properties of the posterior (</a:t>
            </a:r>
            <a:r>
              <a:rPr lang="en-CA" b="1" dirty="0"/>
              <a:t>Monte Carlo simulations</a:t>
            </a:r>
            <a:r>
              <a:rPr lang="en-CA" dirty="0"/>
              <a:t>). </a:t>
            </a:r>
          </a:p>
          <a:p>
            <a:pPr algn="just"/>
            <a:endParaRPr lang="en-CA" sz="1000" dirty="0"/>
          </a:p>
          <a:p>
            <a:pPr algn="just"/>
            <a:r>
              <a:rPr lang="en-CA" dirty="0"/>
              <a:t>A </a:t>
            </a:r>
            <a:r>
              <a:rPr lang="en-CA" b="1" dirty="0"/>
              <a:t>Markov chain</a:t>
            </a:r>
            <a:r>
              <a:rPr lang="en-CA" dirty="0"/>
              <a:t> is an ordered, indexed set of random variables (a stochastic process) in which the values of the quantities at a given state depends probabilistically only on the values of the quantities at the preceding state.</a:t>
            </a:r>
          </a:p>
          <a:p>
            <a:pPr algn="just"/>
            <a:endParaRPr lang="en-CA" sz="1000" dirty="0"/>
          </a:p>
          <a:p>
            <a:pPr algn="just"/>
            <a:r>
              <a:rPr lang="en-CA" b="1" dirty="0"/>
              <a:t>Markov chain Monte Carlo</a:t>
            </a:r>
            <a:r>
              <a:rPr lang="en-CA" dirty="0"/>
              <a:t> (MCMC) methods are a class of algorithms for sampling from a probability distribution based on the construction of a Markov chain with the desired distribution as its equilibrium distribution.  </a:t>
            </a:r>
          </a:p>
        </p:txBody>
      </p:sp>
    </p:spTree>
    <p:extLst>
      <p:ext uri="{BB962C8B-B14F-4D97-AF65-F5344CB8AC3E}">
        <p14:creationId xmlns:p14="http://schemas.microsoft.com/office/powerpoint/2010/main" val="96996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MCMC METHODS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algn="just"/>
                <a:r>
                  <a:rPr lang="en-CA" dirty="0"/>
                  <a:t>MCMC techniques are often applied to solve </a:t>
                </a:r>
                <a:r>
                  <a:rPr lang="en-CA" b="1" dirty="0"/>
                  <a:t>integration</a:t>
                </a:r>
                <a:r>
                  <a:rPr lang="en-CA" dirty="0"/>
                  <a:t> and optimization problems in large-dimensional spaces. For instance, given variables </a:t>
                </a:r>
                <a14:m>
                  <m:oMath xmlns:m="http://schemas.openxmlformats.org/officeDocument/2006/math">
                    <m:r>
                      <a:rPr lang="en-CA" i="1">
                        <a:latin typeface="Cambria Math" panose="02040503050406030204" pitchFamily="18" charset="0"/>
                        <a:ea typeface="Cambria Math" panose="02040503050406030204" pitchFamily="18" charset="0"/>
                      </a:rPr>
                      <m:t>𝜃</m:t>
                    </m:r>
                    <m:r>
                      <a:rPr lang="en-CA" i="1">
                        <a:latin typeface="Cambria Math" panose="02040503050406030204" pitchFamily="18" charset="0"/>
                        <a:ea typeface="Cambria Math" panose="02040503050406030204" pitchFamily="18" charset="0"/>
                      </a:rPr>
                      <m:t> ∈</m:t>
                    </m:r>
                    <m:r>
                      <m:rPr>
                        <m:sty m:val="p"/>
                      </m:rPr>
                      <a:rPr lang="el-GR" i="1" smtClean="0">
                        <a:latin typeface="Cambria Math" panose="02040503050406030204" pitchFamily="18" charset="0"/>
                        <a:ea typeface="Cambria Math" panose="02040503050406030204" pitchFamily="18" charset="0"/>
                      </a:rPr>
                      <m:t>Θ</m:t>
                    </m:r>
                  </m:oMath>
                </a14:m>
                <a:r>
                  <a:rPr lang="en-CA" dirty="0"/>
                  <a:t> and data </a:t>
                </a:r>
                <a14:m>
                  <m:oMath xmlns:m="http://schemas.openxmlformats.org/officeDocument/2006/math">
                    <m:r>
                      <a:rPr lang="en-CA" i="1" dirty="0" smtClean="0">
                        <a:latin typeface="Cambria Math" panose="02040503050406030204" pitchFamily="18" charset="0"/>
                      </a:rPr>
                      <m:t>𝐷</m:t>
                    </m:r>
                  </m:oMath>
                </a14:m>
                <a:r>
                  <a:rPr lang="en-CA" dirty="0"/>
                  <a:t>, the following (typically intractable) integration problems are central to Bayesian inference:</a:t>
                </a:r>
              </a:p>
              <a:p>
                <a:pPr lvl="1" algn="just"/>
                <a:r>
                  <a:rPr lang="en-CA" b="1" dirty="0"/>
                  <a:t>normalisation: </a:t>
                </a:r>
                <a14:m>
                  <m:oMath xmlns:m="http://schemas.openxmlformats.org/officeDocument/2006/math">
                    <m:r>
                      <a:rPr lang="en-CA" b="0" i="1" smtClean="0">
                        <a:latin typeface="Cambria Math" panose="02040503050406030204" pitchFamily="18" charset="0"/>
                      </a:rPr>
                      <m:t>𝑝</m:t>
                    </m:r>
                    <m:d>
                      <m:dPr>
                        <m:ctrlPr>
                          <a:rPr lang="en-CA" i="1" smtClean="0">
                            <a:latin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𝜃</m:t>
                        </m:r>
                      </m:e>
                      <m:e>
                        <m:r>
                          <a:rPr lang="en-CA" b="0" i="1" smtClean="0">
                            <a:latin typeface="Cambria Math" panose="02040503050406030204" pitchFamily="18" charset="0"/>
                            <a:ea typeface="Cambria Math" panose="02040503050406030204" pitchFamily="18" charset="0"/>
                          </a:rPr>
                          <m:t>𝐷</m:t>
                        </m:r>
                      </m:e>
                    </m:d>
                    <m:r>
                      <a:rPr lang="en-CA" b="0" i="1" smtClean="0">
                        <a:latin typeface="Cambria Math" panose="02040503050406030204" pitchFamily="18" charset="0"/>
                      </a:rPr>
                      <m:t>=</m:t>
                    </m:r>
                    <m:f>
                      <m:fPr>
                        <m:ctrlPr>
                          <a:rPr lang="en-CA" i="1" smtClean="0">
                            <a:latin typeface="Cambria Math" panose="02040503050406030204" pitchFamily="18" charset="0"/>
                          </a:rPr>
                        </m:ctrlPr>
                      </m:fPr>
                      <m:num>
                        <m:r>
                          <a:rPr lang="en-CA" b="0" i="1" smtClean="0">
                            <a:latin typeface="Cambria Math" panose="02040503050406030204" pitchFamily="18" charset="0"/>
                          </a:rPr>
                          <m:t>𝑝</m:t>
                        </m:r>
                        <m:r>
                          <a:rPr lang="en-CA" b="0" i="1" smtClean="0">
                            <a:latin typeface="Cambria Math" panose="02040503050406030204" pitchFamily="18" charset="0"/>
                          </a:rPr>
                          <m:t>(</m:t>
                        </m:r>
                        <m:r>
                          <a:rPr lang="en-CA" b="0" i="1">
                            <a:latin typeface="Cambria Math" panose="02040503050406030204" pitchFamily="18" charset="0"/>
                            <a:ea typeface="Cambria Math" panose="02040503050406030204" pitchFamily="18" charset="0"/>
                          </a:rPr>
                          <m:t>𝜃</m:t>
                        </m:r>
                        <m:r>
                          <a:rPr lang="en-CA" b="0" i="1" smtClean="0">
                            <a:latin typeface="Cambria Math" panose="02040503050406030204" pitchFamily="18" charset="0"/>
                          </a:rPr>
                          <m:t>)</m:t>
                        </m:r>
                        <m:r>
                          <a:rPr lang="en-CA" b="0" i="1" smtClean="0">
                            <a:latin typeface="Cambria Math" panose="02040503050406030204" pitchFamily="18" charset="0"/>
                          </a:rPr>
                          <m:t>𝑝</m:t>
                        </m:r>
                        <m:r>
                          <a:rPr lang="en-CA" b="0" i="1" smtClean="0">
                            <a:latin typeface="Cambria Math" panose="02040503050406030204" pitchFamily="18" charset="0"/>
                          </a:rPr>
                          <m:t>(</m:t>
                        </m:r>
                        <m:r>
                          <a:rPr lang="en-CA" b="0" i="1" smtClean="0">
                            <a:latin typeface="Cambria Math" panose="02040503050406030204" pitchFamily="18" charset="0"/>
                          </a:rPr>
                          <m:t>𝐷</m:t>
                        </m:r>
                        <m:r>
                          <a:rPr lang="en-CA" b="0" i="1" smtClean="0">
                            <a:latin typeface="Cambria Math" panose="02040503050406030204" pitchFamily="18" charset="0"/>
                          </a:rPr>
                          <m:t>|</m:t>
                        </m:r>
                        <m:r>
                          <a:rPr lang="en-CA" b="0" i="1">
                            <a:latin typeface="Cambria Math" panose="02040503050406030204" pitchFamily="18" charset="0"/>
                            <a:ea typeface="Cambria Math" panose="02040503050406030204" pitchFamily="18" charset="0"/>
                          </a:rPr>
                          <m:t>𝜃</m:t>
                        </m:r>
                        <m:r>
                          <a:rPr lang="en-CA" b="0" i="1" smtClean="0">
                            <a:latin typeface="Cambria Math" panose="02040503050406030204" pitchFamily="18" charset="0"/>
                          </a:rPr>
                          <m:t>)</m:t>
                        </m:r>
                        <m:r>
                          <a:rPr lang="en-CA" b="0" i="1" smtClean="0">
                            <a:latin typeface="Cambria Math" panose="02040503050406030204" pitchFamily="18" charset="0"/>
                          </a:rPr>
                          <m:t> </m:t>
                        </m:r>
                      </m:num>
                      <m:den>
                        <m:nary>
                          <m:naryPr>
                            <m:limLoc m:val="undOvr"/>
                            <m:subHide m:val="on"/>
                            <m:supHide m:val="on"/>
                            <m:ctrlPr>
                              <a:rPr lang="en-CA" i="1" smtClean="0">
                                <a:latin typeface="Cambria Math" panose="02040503050406030204" pitchFamily="18" charset="0"/>
                              </a:rPr>
                            </m:ctrlPr>
                          </m:naryPr>
                          <m:sub/>
                          <m:sup/>
                          <m:e>
                            <m:r>
                              <a:rPr lang="en-CA" b="0" i="1">
                                <a:latin typeface="Cambria Math" panose="02040503050406030204" pitchFamily="18" charset="0"/>
                              </a:rPr>
                              <m:t>𝑝</m:t>
                            </m:r>
                            <m:r>
                              <a:rPr lang="en-CA" b="0" i="1">
                                <a:latin typeface="Cambria Math" panose="02040503050406030204" pitchFamily="18" charset="0"/>
                              </a:rPr>
                              <m:t>(</m:t>
                            </m:r>
                            <m:r>
                              <a:rPr lang="en-CA" b="0" i="1">
                                <a:latin typeface="Cambria Math" panose="02040503050406030204" pitchFamily="18" charset="0"/>
                                <a:ea typeface="Cambria Math" panose="02040503050406030204" pitchFamily="18" charset="0"/>
                              </a:rPr>
                              <m:t>𝜃</m:t>
                            </m:r>
                            <m:r>
                              <a:rPr lang="en-CA" b="0" i="1">
                                <a:latin typeface="Cambria Math" panose="02040503050406030204" pitchFamily="18" charset="0"/>
                              </a:rPr>
                              <m:t>)</m:t>
                            </m:r>
                            <m:r>
                              <a:rPr lang="en-CA" b="0" i="1">
                                <a:latin typeface="Cambria Math" panose="02040503050406030204" pitchFamily="18" charset="0"/>
                              </a:rPr>
                              <m:t>𝑝</m:t>
                            </m:r>
                            <m:r>
                              <a:rPr lang="en-CA" b="0" i="1">
                                <a:latin typeface="Cambria Math" panose="02040503050406030204" pitchFamily="18" charset="0"/>
                              </a:rPr>
                              <m:t>(</m:t>
                            </m:r>
                            <m:r>
                              <a:rPr lang="en-CA" b="0" i="1">
                                <a:latin typeface="Cambria Math" panose="02040503050406030204" pitchFamily="18" charset="0"/>
                              </a:rPr>
                              <m:t>𝐷</m:t>
                            </m:r>
                            <m:r>
                              <a:rPr lang="en-CA" b="0" i="1">
                                <a:latin typeface="Cambria Math" panose="02040503050406030204" pitchFamily="18" charset="0"/>
                              </a:rPr>
                              <m:t>|</m:t>
                            </m:r>
                            <m:r>
                              <a:rPr lang="en-CA" b="0" i="1">
                                <a:latin typeface="Cambria Math" panose="02040503050406030204" pitchFamily="18" charset="0"/>
                                <a:ea typeface="Cambria Math" panose="02040503050406030204" pitchFamily="18" charset="0"/>
                              </a:rPr>
                              <m:t>𝜃</m:t>
                            </m:r>
                            <m:r>
                              <a:rPr lang="en-CA" b="0" i="1">
                                <a:latin typeface="Cambria Math" panose="02040503050406030204" pitchFamily="18" charset="0"/>
                              </a:rPr>
                              <m:t>)</m:t>
                            </m:r>
                          </m:e>
                        </m:nary>
                        <m:r>
                          <a:rPr lang="en-CA" b="0" i="1" smtClean="0">
                            <a:latin typeface="Cambria Math" panose="02040503050406030204" pitchFamily="18" charset="0"/>
                          </a:rPr>
                          <m:t>𝑑</m:t>
                        </m:r>
                        <m:r>
                          <a:rPr lang="en-CA" b="0" i="1" smtClean="0">
                            <a:latin typeface="Cambria Math" panose="02040503050406030204" pitchFamily="18" charset="0"/>
                            <a:ea typeface="Cambria Math" panose="02040503050406030204" pitchFamily="18" charset="0"/>
                          </a:rPr>
                          <m:t>𝜃</m:t>
                        </m:r>
                      </m:den>
                    </m:f>
                  </m:oMath>
                </a14:m>
                <a:endParaRPr lang="en-CA" dirty="0"/>
              </a:p>
              <a:p>
                <a:pPr lvl="1" algn="just"/>
                <a:r>
                  <a:rPr lang="en-CA" b="1" dirty="0"/>
                  <a:t>marginalisation: </a:t>
                </a:r>
                <a14:m>
                  <m:oMath xmlns:m="http://schemas.openxmlformats.org/officeDocument/2006/math">
                    <m:r>
                      <a:rPr lang="en-CA" i="1">
                        <a:latin typeface="Cambria Math" panose="02040503050406030204" pitchFamily="18" charset="0"/>
                      </a:rPr>
                      <m:t>𝑝</m:t>
                    </m:r>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e>
                        <m:r>
                          <a:rPr lang="en-CA" i="1">
                            <a:latin typeface="Cambria Math" panose="02040503050406030204" pitchFamily="18" charset="0"/>
                            <a:ea typeface="Cambria Math" panose="02040503050406030204" pitchFamily="18" charset="0"/>
                          </a:rPr>
                          <m:t>𝐷</m:t>
                        </m:r>
                      </m:e>
                    </m:d>
                    <m:r>
                      <a:rPr lang="en-CA" i="1">
                        <a:latin typeface="Cambria Math" panose="02040503050406030204" pitchFamily="18" charset="0"/>
                      </a:rPr>
                      <m:t>=</m:t>
                    </m:r>
                    <m:nary>
                      <m:naryPr>
                        <m:limLoc m:val="undOvr"/>
                        <m:subHide m:val="on"/>
                        <m:supHide m:val="on"/>
                        <m:ctrlPr>
                          <a:rPr lang="en-CA" i="1" smtClean="0">
                            <a:latin typeface="Cambria Math" panose="02040503050406030204" pitchFamily="18" charset="0"/>
                          </a:rPr>
                        </m:ctrlPr>
                      </m:naryPr>
                      <m:sub/>
                      <m:sup/>
                      <m:e>
                        <m:r>
                          <a:rPr lang="en-CA" b="0" i="1" smtClean="0">
                            <a:latin typeface="Cambria Math" panose="02040503050406030204" pitchFamily="18" charset="0"/>
                          </a:rPr>
                          <m:t>𝑝</m:t>
                        </m:r>
                        <m:d>
                          <m:dPr>
                            <m:ctrlPr>
                              <a:rPr lang="en-CA" b="0" i="1" smtClean="0">
                                <a:latin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𝜃</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𝑥</m:t>
                            </m:r>
                          </m:e>
                          <m:e>
                            <m:r>
                              <a:rPr lang="en-CA" b="0" i="1" smtClean="0">
                                <a:latin typeface="Cambria Math" panose="02040503050406030204" pitchFamily="18" charset="0"/>
                                <a:ea typeface="Cambria Math" panose="02040503050406030204" pitchFamily="18" charset="0"/>
                              </a:rPr>
                              <m:t>𝐷</m:t>
                            </m:r>
                          </m:e>
                        </m:d>
                        <m:r>
                          <a:rPr lang="en-CA" b="0" i="1" smtClean="0">
                            <a:latin typeface="Cambria Math" panose="02040503050406030204" pitchFamily="18" charset="0"/>
                          </a:rPr>
                          <m:t>𝑑𝑥</m:t>
                        </m:r>
                      </m:e>
                    </m:nary>
                  </m:oMath>
                </a14:m>
                <a:endParaRPr lang="en-CA" dirty="0"/>
              </a:p>
              <a:p>
                <a:pPr lvl="1" algn="just"/>
                <a:r>
                  <a:rPr lang="en-CA" b="1" dirty="0"/>
                  <a:t>expectation: </a:t>
                </a:r>
                <a14:m>
                  <m:oMath xmlns:m="http://schemas.openxmlformats.org/officeDocument/2006/math">
                    <m:r>
                      <a:rPr lang="en-CA" b="0" i="1" smtClean="0">
                        <a:latin typeface="Cambria Math" panose="02040503050406030204" pitchFamily="18" charset="0"/>
                      </a:rPr>
                      <m:t>𝐸</m:t>
                    </m:r>
                    <m:d>
                      <m:dPr>
                        <m:begChr m:val="["/>
                        <m:endChr m:val="]"/>
                        <m:ctrlPr>
                          <a:rPr lang="en-CA" i="1" smtClean="0">
                            <a:latin typeface="Cambria Math" panose="02040503050406030204" pitchFamily="18" charset="0"/>
                          </a:rPr>
                        </m:ctrlPr>
                      </m:dPr>
                      <m:e>
                        <m:r>
                          <a:rPr lang="en-CA" b="0" i="1" smtClean="0">
                            <a:latin typeface="Cambria Math" panose="02040503050406030204" pitchFamily="18" charset="0"/>
                          </a:rPr>
                          <m:t>𝑓</m:t>
                        </m:r>
                        <m:d>
                          <m:dPr>
                            <m:ctrlPr>
                              <a:rPr lang="en-CA" i="1" smtClean="0">
                                <a:latin typeface="Cambria Math" panose="02040503050406030204" pitchFamily="18" charset="0"/>
                              </a:rPr>
                            </m:ctrlPr>
                          </m:dPr>
                          <m:e>
                            <m:r>
                              <a:rPr lang="en-CA" b="0" i="1">
                                <a:latin typeface="Cambria Math" panose="02040503050406030204" pitchFamily="18" charset="0"/>
                                <a:ea typeface="Cambria Math" panose="02040503050406030204" pitchFamily="18" charset="0"/>
                              </a:rPr>
                              <m:t>𝜃</m:t>
                            </m:r>
                          </m:e>
                        </m:d>
                      </m:e>
                    </m:d>
                    <m:r>
                      <a:rPr lang="en-CA" b="0" i="1" smtClean="0">
                        <a:latin typeface="Cambria Math" panose="02040503050406030204" pitchFamily="18" charset="0"/>
                      </a:rPr>
                      <m:t>=</m:t>
                    </m:r>
                    <m:nary>
                      <m:naryPr>
                        <m:ctrlPr>
                          <a:rPr lang="en-CA" i="1" smtClean="0">
                            <a:latin typeface="Cambria Math" panose="02040503050406030204" pitchFamily="18" charset="0"/>
                          </a:rPr>
                        </m:ctrlPr>
                      </m:naryPr>
                      <m:sub>
                        <m:r>
                          <m:rPr>
                            <m:brk m:alnAt="23"/>
                          </m:rPr>
                          <a:rPr lang="en-CA" b="0" i="1" smtClean="0">
                            <a:latin typeface="Cambria Math" panose="02040503050406030204" pitchFamily="18" charset="0"/>
                            <a:ea typeface="Cambria Math" panose="02040503050406030204" pitchFamily="18" charset="0"/>
                          </a:rPr>
                          <m:t>𝛩</m:t>
                        </m:r>
                      </m:sub>
                      <m:sup/>
                      <m:e>
                        <m:r>
                          <a:rPr lang="en-CA" b="0" i="1">
                            <a:latin typeface="Cambria Math" panose="02040503050406030204" pitchFamily="18" charset="0"/>
                          </a:rPr>
                          <m:t>𝑓</m:t>
                        </m:r>
                        <m:d>
                          <m:dPr>
                            <m:ctrlPr>
                              <a:rPr lang="en-CA" i="1">
                                <a:latin typeface="Cambria Math" panose="02040503050406030204" pitchFamily="18" charset="0"/>
                              </a:rPr>
                            </m:ctrlPr>
                          </m:dPr>
                          <m:e>
                            <m:r>
                              <a:rPr lang="en-CA" b="0" i="1">
                                <a:latin typeface="Cambria Math" panose="02040503050406030204" pitchFamily="18" charset="0"/>
                                <a:ea typeface="Cambria Math" panose="02040503050406030204" pitchFamily="18" charset="0"/>
                              </a:rPr>
                              <m:t>𝜃</m:t>
                            </m:r>
                          </m:e>
                        </m:d>
                        <m:r>
                          <a:rPr lang="en-CA" b="0" i="1">
                            <a:latin typeface="Cambria Math" panose="02040503050406030204" pitchFamily="18" charset="0"/>
                          </a:rPr>
                          <m:t>𝑝</m:t>
                        </m:r>
                        <m:d>
                          <m:dPr>
                            <m:ctrlPr>
                              <a:rPr lang="en-CA" i="1">
                                <a:latin typeface="Cambria Math" panose="02040503050406030204" pitchFamily="18" charset="0"/>
                              </a:rPr>
                            </m:ctrlPr>
                          </m:dPr>
                          <m:e>
                            <m:r>
                              <a:rPr lang="en-CA" b="0" i="1">
                                <a:latin typeface="Cambria Math" panose="02040503050406030204" pitchFamily="18" charset="0"/>
                                <a:ea typeface="Cambria Math" panose="02040503050406030204" pitchFamily="18" charset="0"/>
                              </a:rPr>
                              <m:t>𝜃</m:t>
                            </m:r>
                          </m:e>
                          <m:e>
                            <m:r>
                              <a:rPr lang="en-CA" b="0" i="1">
                                <a:latin typeface="Cambria Math" panose="02040503050406030204" pitchFamily="18" charset="0"/>
                                <a:ea typeface="Cambria Math" panose="02040503050406030204" pitchFamily="18" charset="0"/>
                              </a:rPr>
                              <m:t>𝐷</m:t>
                            </m:r>
                          </m:e>
                        </m:d>
                      </m:e>
                    </m:nary>
                    <m:r>
                      <a:rPr lang="en-CA" b="0" i="1">
                        <a:latin typeface="Cambria Math" panose="02040503050406030204" pitchFamily="18" charset="0"/>
                      </a:rPr>
                      <m:t>𝑑</m:t>
                    </m:r>
                    <m:r>
                      <a:rPr lang="en-CA" b="0" i="1">
                        <a:latin typeface="Cambria Math" panose="02040503050406030204" pitchFamily="18" charset="0"/>
                        <a:ea typeface="Cambria Math" panose="02040503050406030204" pitchFamily="18" charset="0"/>
                      </a:rPr>
                      <m:t>𝜃</m:t>
                    </m:r>
                  </m:oMath>
                </a14:m>
                <a:r>
                  <a:rPr lang="en-CA" dirty="0"/>
                  <a:t> for functions of interest (i.e. </a:t>
                </a:r>
                <a14:m>
                  <m:oMath xmlns:m="http://schemas.openxmlformats.org/officeDocument/2006/math">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r>
                      <a:rPr lang="en-CA" b="0" i="0" smtClean="0">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𝜃</m:t>
                    </m:r>
                  </m:oMath>
                </a14:m>
                <a:r>
                  <a:rPr lang="en-CA" dirty="0"/>
                  <a:t> (mean), or </a:t>
                </a:r>
                <a14:m>
                  <m:oMath xmlns:m="http://schemas.openxmlformats.org/officeDocument/2006/math">
                    <m:r>
                      <a:rPr lang="en-CA" i="1">
                        <a:latin typeface="Cambria Math" panose="02040503050406030204" pitchFamily="18" charset="0"/>
                      </a:rPr>
                      <m:t>𝑓</m:t>
                    </m:r>
                    <m:d>
                      <m:dPr>
                        <m:ctrlPr>
                          <a:rPr lang="en-CA" i="1">
                            <a:latin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e>
                    </m:d>
                    <m:r>
                      <a:rPr lang="en-CA" b="0" i="1" smtClean="0">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 </m:t>
                    </m:r>
                    <m:sSup>
                      <m:sSupPr>
                        <m:ctrlPr>
                          <a:rPr lang="en-CA" i="1" smtClean="0">
                            <a:latin typeface="Cambria Math" panose="02040503050406030204" pitchFamily="18" charset="0"/>
                            <a:ea typeface="Cambria Math" panose="02040503050406030204" pitchFamily="18" charset="0"/>
                          </a:rPr>
                        </m:ctrlPr>
                      </m:sSupPr>
                      <m:e>
                        <m:d>
                          <m:dPr>
                            <m:ctrlPr>
                              <a:rPr lang="en-CA" i="1" smtClean="0">
                                <a:latin typeface="Cambria Math" panose="02040503050406030204" pitchFamily="18" charset="0"/>
                                <a:ea typeface="Cambria Math" panose="02040503050406030204" pitchFamily="18" charset="0"/>
                              </a:rPr>
                            </m:ctrlPr>
                          </m:dPr>
                          <m:e>
                            <m:r>
                              <a:rPr lang="en-CA" i="1">
                                <a:latin typeface="Cambria Math" panose="02040503050406030204" pitchFamily="18" charset="0"/>
                                <a:ea typeface="Cambria Math" panose="02040503050406030204" pitchFamily="18" charset="0"/>
                              </a:rPr>
                              <m:t>𝜃</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𝐸</m:t>
                            </m:r>
                            <m:r>
                              <a:rPr lang="en-CA" b="0" i="1" smtClean="0">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𝜃</m:t>
                            </m:r>
                            <m:r>
                              <a:rPr lang="en-CA" b="0" i="1" smtClean="0">
                                <a:latin typeface="Cambria Math" panose="02040503050406030204" pitchFamily="18" charset="0"/>
                                <a:ea typeface="Cambria Math" panose="02040503050406030204" pitchFamily="18" charset="0"/>
                              </a:rPr>
                              <m:t>]</m:t>
                            </m:r>
                          </m:e>
                        </m:d>
                      </m:e>
                      <m:sup>
                        <m:r>
                          <a:rPr lang="en-CA" b="0" i="1" smtClean="0">
                            <a:latin typeface="Cambria Math" panose="02040503050406030204" pitchFamily="18" charset="0"/>
                            <a:ea typeface="Cambria Math" panose="02040503050406030204" pitchFamily="18" charset="0"/>
                          </a:rPr>
                          <m:t>2</m:t>
                        </m:r>
                      </m:sup>
                    </m:sSup>
                  </m:oMath>
                </a14:m>
                <a:r>
                  <a:rPr lang="en-CA" dirty="0"/>
                  <a:t> (variance)). </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06" r="-806" b="-8257"/>
                </a:stretch>
              </a:blipFill>
            </p:spPr>
            <p:txBody>
              <a:bodyPr/>
              <a:lstStyle/>
              <a:p>
                <a:r>
                  <a:rPr lang="en-US">
                    <a:noFill/>
                  </a:rPr>
                  <a:t> </a:t>
                </a:r>
              </a:p>
            </p:txBody>
          </p:sp>
        </mc:Fallback>
      </mc:AlternateContent>
    </p:spTree>
    <p:extLst>
      <p:ext uri="{BB962C8B-B14F-4D97-AF65-F5344CB8AC3E}">
        <p14:creationId xmlns:p14="http://schemas.microsoft.com/office/powerpoint/2010/main" val="3934552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METROPOLIS-HASTINGS (MH) ALGORITHM</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581194" y="2180498"/>
                <a:ext cx="11029615" cy="4140767"/>
              </a:xfrm>
            </p:spPr>
            <p:txBody>
              <a:bodyPr/>
              <a:lstStyle/>
              <a:p>
                <a:pPr algn="just"/>
                <a:r>
                  <a:rPr lang="en-CA" dirty="0"/>
                  <a:t>MH is a specific type of MCMC; it generates a </a:t>
                </a:r>
                <a:r>
                  <a:rPr lang="en-CA" b="1" dirty="0"/>
                  <a:t>random walk </a:t>
                </a:r>
                <a:r>
                  <a:rPr lang="en-CA" dirty="0"/>
                  <a:t>(a succession of posterior samples) so that each step in the walk is </a:t>
                </a:r>
                <a:r>
                  <a:rPr lang="en-CA" b="1" dirty="0"/>
                  <a:t>completely independent</a:t>
                </a:r>
                <a:r>
                  <a:rPr lang="en-CA" dirty="0"/>
                  <a:t> of the preceding steps; the decision to reject or accept the proposed step is also independent of the walk's history.</a:t>
                </a:r>
              </a:p>
              <a:p>
                <a:pPr algn="just"/>
                <a:endParaRPr lang="en-CA" sz="1000" dirty="0"/>
              </a:p>
              <a:p>
                <a:pPr algn="just"/>
                <a:r>
                  <a:rPr lang="en-CA" dirty="0"/>
                  <a:t>MH uses a candidate or</a:t>
                </a:r>
                <a:r>
                  <a:rPr lang="en-CA" b="1" dirty="0"/>
                  <a:t> proposal</a:t>
                </a:r>
                <a:r>
                  <a:rPr lang="en-CA" dirty="0"/>
                  <a:t> </a:t>
                </a:r>
                <a:r>
                  <a:rPr lang="en-CA" b="1" dirty="0"/>
                  <a:t>distribution</a:t>
                </a:r>
                <a:r>
                  <a:rPr lang="en-CA" dirty="0"/>
                  <a:t> for the posterior and constructs a Markov Chain by proposing values from this candidate distribution, and then either accepting or rejecting this value (with a certain probability). </a:t>
                </a:r>
              </a:p>
              <a:p>
                <a:pPr algn="just"/>
                <a:endParaRPr lang="en-CA" sz="1000" dirty="0"/>
              </a:p>
              <a:p>
                <a:pPr algn="just"/>
                <a:r>
                  <a:rPr lang="en-CA" dirty="0"/>
                  <a:t>The proposal distributions can be nearly anything, but in practice it is recommended that (really) simple ones be selected: a </a:t>
                </a:r>
                <a:r>
                  <a:rPr lang="en-CA" b="1" dirty="0"/>
                  <a:t>normal</a:t>
                </a:r>
                <a:r>
                  <a:rPr lang="en-CA" dirty="0"/>
                  <a:t> if the parameter of interest can be any real number (e.g. </a:t>
                </a:r>
                <a14:m>
                  <m:oMath xmlns:m="http://schemas.openxmlformats.org/officeDocument/2006/math">
                    <m:r>
                      <a:rPr lang="en-CA" i="1" smtClean="0">
                        <a:latin typeface="Cambria Math" panose="02040503050406030204" pitchFamily="18" charset="0"/>
                        <a:ea typeface="Cambria Math" panose="02040503050406030204" pitchFamily="18" charset="0"/>
                      </a:rPr>
                      <m:t>𝜇</m:t>
                    </m:r>
                  </m:oMath>
                </a14:m>
                <a:r>
                  <a:rPr lang="en-CA" dirty="0"/>
                  <a:t>) or a </a:t>
                </a:r>
                <a:r>
                  <a:rPr lang="en-CA" b="1" dirty="0"/>
                  <a:t>log-normal</a:t>
                </a:r>
                <a:r>
                  <a:rPr lang="en-CA" dirty="0"/>
                  <a:t> if it has positive support (e.g., </a:t>
                </a:r>
                <a14:m>
                  <m:oMath xmlns:m="http://schemas.openxmlformats.org/officeDocument/2006/math">
                    <m:sSup>
                      <m:sSupPr>
                        <m:ctrlPr>
                          <a:rPr lang="en-CA" i="1" smtClean="0">
                            <a:latin typeface="Cambria Math" panose="02040503050406030204" pitchFamily="18" charset="0"/>
                          </a:rPr>
                        </m:ctrlPr>
                      </m:sSupPr>
                      <m:e>
                        <m:r>
                          <a:rPr lang="en-CA" i="1" smtClean="0">
                            <a:latin typeface="Cambria Math" panose="02040503050406030204" pitchFamily="18" charset="0"/>
                            <a:ea typeface="Cambria Math" panose="02040503050406030204" pitchFamily="18" charset="0"/>
                          </a:rPr>
                          <m:t>𝜎</m:t>
                        </m:r>
                      </m:e>
                      <m:sup>
                        <m:r>
                          <a:rPr lang="en-CA" b="0" i="1" smtClean="0">
                            <a:latin typeface="Cambria Math" panose="02040503050406030204" pitchFamily="18" charset="0"/>
                          </a:rPr>
                          <m:t>2</m:t>
                        </m:r>
                      </m:sup>
                    </m:sSup>
                  </m:oMath>
                </a14:m>
                <a:r>
                  <a:rPr lang="en-CA" dirty="0"/>
                  <a:t>).</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581194" y="2180498"/>
                <a:ext cx="11029615" cy="4140767"/>
              </a:xfrm>
              <a:blipFill>
                <a:blip r:embed="rId3"/>
                <a:stretch>
                  <a:fillRect l="-806" t="-6116" r="-806" b="-8563"/>
                </a:stretch>
              </a:blipFill>
            </p:spPr>
            <p:txBody>
              <a:bodyPr/>
              <a:lstStyle/>
              <a:p>
                <a:r>
                  <a:rPr lang="en-US">
                    <a:noFill/>
                  </a:rPr>
                  <a:t> </a:t>
                </a:r>
              </a:p>
            </p:txBody>
          </p:sp>
        </mc:Fallback>
      </mc:AlternateContent>
    </p:spTree>
    <p:extLst>
      <p:ext uri="{BB962C8B-B14F-4D97-AF65-F5344CB8AC3E}">
        <p14:creationId xmlns:p14="http://schemas.microsoft.com/office/powerpoint/2010/main" val="335397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FA29C-EAAF-C944-A1AB-C539B335E36C}"/>
              </a:ext>
            </a:extLst>
          </p:cNvPr>
          <p:cNvSpPr>
            <a:spLocks noGrp="1"/>
          </p:cNvSpPr>
          <p:nvPr>
            <p:ph type="title"/>
          </p:nvPr>
        </p:nvSpPr>
        <p:spPr/>
        <p:txBody>
          <a:bodyPr/>
          <a:lstStyle/>
          <a:p>
            <a:r>
              <a:rPr lang="en-US" dirty="0"/>
              <a:t>METROPOLIS-HASTINGS (MH) ALGORITHM</a:t>
            </a:r>
          </a:p>
        </p:txBody>
      </p:sp>
      <p:pic>
        <p:nvPicPr>
          <p:cNvPr id="5" name="Content Placeholder 4">
            <a:extLst>
              <a:ext uri="{FF2B5EF4-FFF2-40B4-BE49-F238E27FC236}">
                <a16:creationId xmlns:a16="http://schemas.microsoft.com/office/drawing/2014/main" id="{30DEFEE7-3007-B64B-89EF-E5569C8D3F25}"/>
              </a:ext>
            </a:extLst>
          </p:cNvPr>
          <p:cNvPicPr>
            <a:picLocks noGrp="1" noChangeAspect="1"/>
          </p:cNvPicPr>
          <p:nvPr>
            <p:ph idx="1"/>
          </p:nvPr>
        </p:nvPicPr>
        <p:blipFill>
          <a:blip r:embed="rId2"/>
          <a:stretch>
            <a:fillRect/>
          </a:stretch>
        </p:blipFill>
        <p:spPr>
          <a:xfrm>
            <a:off x="3450851" y="1848568"/>
            <a:ext cx="5908134" cy="5009432"/>
          </a:xfrm>
        </p:spPr>
      </p:pic>
    </p:spTree>
    <p:extLst>
      <p:ext uri="{BB962C8B-B14F-4D97-AF65-F5344CB8AC3E}">
        <p14:creationId xmlns:p14="http://schemas.microsoft.com/office/powerpoint/2010/main" val="1266800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METROPOLIS-HASTINGS (MH) ALGORITHM</a:t>
            </a:r>
          </a:p>
        </p:txBody>
      </p:sp>
      <p:sp>
        <p:nvSpPr>
          <p:cNvPr id="3" name="Content Placeholder 2"/>
          <p:cNvSpPr>
            <a:spLocks noGrp="1"/>
          </p:cNvSpPr>
          <p:nvPr>
            <p:ph idx="1"/>
          </p:nvPr>
        </p:nvSpPr>
        <p:spPr>
          <a:xfrm>
            <a:off x="581194" y="2180498"/>
            <a:ext cx="11029615" cy="4140767"/>
          </a:xfrm>
        </p:spPr>
        <p:txBody>
          <a:bodyPr/>
          <a:lstStyle/>
          <a:p>
            <a:pPr algn="just"/>
            <a:r>
              <a:rPr lang="en-CA" b="1" dirty="0"/>
              <a:t>Example: </a:t>
            </a:r>
            <a:r>
              <a:rPr lang="en-CA" dirty="0"/>
              <a:t>go through Example 9, pp. 10-12 in </a:t>
            </a:r>
            <a:r>
              <a:rPr lang="en-CA" i="1" dirty="0"/>
              <a:t>A Soft Introduction to Bayesian Data Analysis (DRAFT).</a:t>
            </a:r>
            <a:r>
              <a:rPr lang="en-CA" dirty="0"/>
              <a:t> The R file is provided in </a:t>
            </a:r>
            <a:r>
              <a:rPr lang="en-CA" dirty="0">
                <a:latin typeface="Courant" panose="02000509030000020004" pitchFamily="49" charset="0"/>
              </a:rPr>
              <a:t>Example 9.R</a:t>
            </a:r>
          </a:p>
        </p:txBody>
      </p:sp>
    </p:spTree>
    <p:extLst>
      <p:ext uri="{BB962C8B-B14F-4D97-AF65-F5344CB8AC3E}">
        <p14:creationId xmlns:p14="http://schemas.microsoft.com/office/powerpoint/2010/main" val="3446986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BAYESIAN A/B TESTING</a:t>
            </a:r>
          </a:p>
        </p:txBody>
      </p:sp>
      <p:sp>
        <p:nvSpPr>
          <p:cNvPr id="3" name="Content Placeholder 2"/>
          <p:cNvSpPr>
            <a:spLocks noGrp="1"/>
          </p:cNvSpPr>
          <p:nvPr>
            <p:ph idx="1"/>
          </p:nvPr>
        </p:nvSpPr>
        <p:spPr>
          <a:xfrm>
            <a:off x="581194" y="2180498"/>
            <a:ext cx="11029615" cy="4140767"/>
          </a:xfrm>
        </p:spPr>
        <p:txBody>
          <a:bodyPr/>
          <a:lstStyle/>
          <a:p>
            <a:pPr algn="just"/>
            <a:r>
              <a:rPr lang="en-CA" b="1" dirty="0"/>
              <a:t>Example: </a:t>
            </a:r>
            <a:r>
              <a:rPr lang="en-CA" dirty="0"/>
              <a:t>go through Example 12, pp. 14-15 in </a:t>
            </a:r>
            <a:r>
              <a:rPr lang="en-CA" i="1" dirty="0"/>
              <a:t>A Soft Introduction to Bayesian Data Analysis (DRAFT).</a:t>
            </a:r>
            <a:r>
              <a:rPr lang="en-CA" dirty="0"/>
              <a:t> The R file is provided in </a:t>
            </a:r>
            <a:r>
              <a:rPr lang="en-CA">
                <a:latin typeface="Courant" panose="02000509030000020004" pitchFamily="49" charset="0"/>
              </a:rPr>
              <a:t>Example 12.</a:t>
            </a:r>
            <a:r>
              <a:rPr lang="en-CA" dirty="0">
                <a:latin typeface="Courant" panose="02000509030000020004" pitchFamily="49" charset="0"/>
              </a:rPr>
              <a:t>R</a:t>
            </a:r>
          </a:p>
        </p:txBody>
      </p:sp>
    </p:spTree>
    <p:extLst>
      <p:ext uri="{BB962C8B-B14F-4D97-AF65-F5344CB8AC3E}">
        <p14:creationId xmlns:p14="http://schemas.microsoft.com/office/powerpoint/2010/main" val="21216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1DF7C-219E-C040-8261-BB2BD405B8DC}"/>
              </a:ext>
            </a:extLst>
          </p:cNvPr>
          <p:cNvSpPr>
            <a:spLocks noGrp="1"/>
          </p:cNvSpPr>
          <p:nvPr>
            <p:ph type="title"/>
          </p:nvPr>
        </p:nvSpPr>
        <p:spPr/>
        <p:txBody>
          <a:bodyPr/>
          <a:lstStyle/>
          <a:p>
            <a:r>
              <a:rPr lang="en-US" dirty="0"/>
              <a:t>REFERENCES</a:t>
            </a:r>
          </a:p>
        </p:txBody>
      </p:sp>
      <p:sp>
        <p:nvSpPr>
          <p:cNvPr id="3" name="Text Placeholder 2">
            <a:extLst>
              <a:ext uri="{FF2B5EF4-FFF2-40B4-BE49-F238E27FC236}">
                <a16:creationId xmlns:a16="http://schemas.microsoft.com/office/drawing/2014/main" id="{4735C48B-72E0-D747-A26E-46BF4F98C7DC}"/>
              </a:ext>
            </a:extLst>
          </p:cNvPr>
          <p:cNvSpPr>
            <a:spLocks noGrp="1"/>
          </p:cNvSpPr>
          <p:nvPr>
            <p:ph type="body" idx="1"/>
          </p:nvPr>
        </p:nvSpPr>
        <p:spPr/>
        <p:txBody>
          <a:bodyPr/>
          <a:lstStyle/>
          <a:p>
            <a:r>
              <a:rPr lang="en-US" dirty="0"/>
              <a:t>A CURSORY GLANCE AT BAYESIAN DATA ANALYSIS</a:t>
            </a:r>
          </a:p>
        </p:txBody>
      </p:sp>
    </p:spTree>
    <p:extLst>
      <p:ext uri="{BB962C8B-B14F-4D97-AF65-F5344CB8AC3E}">
        <p14:creationId xmlns:p14="http://schemas.microsoft.com/office/powerpoint/2010/main" val="45131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a:bodyPr>
          <a:lstStyle/>
          <a:p>
            <a:pPr marL="0" indent="0">
              <a:buClr>
                <a:schemeClr val="tx2"/>
              </a:buClr>
              <a:buSzPct val="100000"/>
              <a:buNone/>
            </a:pPr>
            <a:r>
              <a:rPr lang="en-US" sz="2000" dirty="0" err="1">
                <a:latin typeface="Dagny OT" panose="020B0504020201020104" pitchFamily="34" charset="0"/>
              </a:rPr>
              <a:t>Sivia</a:t>
            </a:r>
            <a:r>
              <a:rPr lang="en-US" sz="2000" dirty="0">
                <a:latin typeface="Dagny OT" panose="020B0504020201020104" pitchFamily="34" charset="0"/>
              </a:rPr>
              <a:t>, D.S., Skilling, J. [2006], </a:t>
            </a:r>
            <a:r>
              <a:rPr lang="en-US" sz="2000" i="1" dirty="0">
                <a:latin typeface="Dagny OT" panose="020B0504020201020104" pitchFamily="34" charset="0"/>
              </a:rPr>
              <a:t>Data Analysis: A Bayesian Tutorial </a:t>
            </a:r>
            <a:r>
              <a:rPr lang="en-US" sz="2000" dirty="0">
                <a:latin typeface="Dagny OT" panose="020B0504020201020104" pitchFamily="34" charset="0"/>
              </a:rPr>
              <a:t>(2</a:t>
            </a:r>
            <a:r>
              <a:rPr lang="en-US" sz="2000" baseline="30000" dirty="0">
                <a:latin typeface="Dagny OT" panose="020B0504020201020104" pitchFamily="34" charset="0"/>
              </a:rPr>
              <a:t>nd</a:t>
            </a:r>
            <a:r>
              <a:rPr lang="en-US" sz="2000" dirty="0">
                <a:latin typeface="Dagny OT" panose="020B0504020201020104" pitchFamily="34" charset="0"/>
              </a:rPr>
              <a:t> ed.), Oxford Science.</a:t>
            </a:r>
          </a:p>
          <a:p>
            <a:pPr marL="0" indent="0">
              <a:buClr>
                <a:schemeClr val="tx2"/>
              </a:buClr>
              <a:buSzPct val="100000"/>
              <a:buNone/>
            </a:pPr>
            <a:r>
              <a:rPr lang="en-US" sz="2000" dirty="0">
                <a:latin typeface="Dagny OT" panose="020B0504020201020104" pitchFamily="34" charset="0"/>
              </a:rPr>
              <a:t>Silver, N. [2012], </a:t>
            </a:r>
            <a:r>
              <a:rPr lang="en-US" sz="2000" i="1" dirty="0">
                <a:latin typeface="Dagny OT" panose="020B0504020201020104" pitchFamily="34" charset="0"/>
              </a:rPr>
              <a:t>The Signal and the Noise</a:t>
            </a:r>
            <a:r>
              <a:rPr lang="en-US" sz="2000" dirty="0">
                <a:latin typeface="Dagny OT" panose="020B0504020201020104" pitchFamily="34" charset="0"/>
              </a:rPr>
              <a:t>, Penguin.</a:t>
            </a:r>
          </a:p>
          <a:p>
            <a:pPr marL="0" indent="0">
              <a:buClr>
                <a:schemeClr val="tx2"/>
              </a:buClr>
              <a:buSzPct val="100000"/>
              <a:buNone/>
            </a:pPr>
            <a:r>
              <a:rPr lang="en-US" sz="2000" dirty="0">
                <a:latin typeface="Dagny OT" panose="020B0504020201020104" pitchFamily="34" charset="0"/>
              </a:rPr>
              <a:t>Jaynes, E.T. [2003], </a:t>
            </a:r>
            <a:r>
              <a:rPr lang="en-US" sz="2000" i="1" dirty="0">
                <a:latin typeface="Dagny OT" panose="020B0504020201020104" pitchFamily="34" charset="0"/>
              </a:rPr>
              <a:t>Probability Theory: the Logic of Science</a:t>
            </a:r>
            <a:r>
              <a:rPr lang="en-US" sz="2000" dirty="0">
                <a:latin typeface="Dagny OT" panose="020B0504020201020104" pitchFamily="34" charset="0"/>
              </a:rPr>
              <a:t>, Cambridge Press. </a:t>
            </a:r>
          </a:p>
          <a:p>
            <a:pPr marL="0" indent="0">
              <a:buClr>
                <a:schemeClr val="tx2"/>
              </a:buClr>
              <a:buSzPct val="100000"/>
              <a:buNone/>
            </a:pPr>
            <a:r>
              <a:rPr lang="en-US" sz="2000" dirty="0" err="1">
                <a:latin typeface="Dagny OT" panose="020B0504020201020104" pitchFamily="34" charset="0"/>
              </a:rPr>
              <a:t>Kruschke</a:t>
            </a:r>
            <a:r>
              <a:rPr lang="en-US" sz="2000" dirty="0">
                <a:latin typeface="Dagny OT" panose="020B0504020201020104" pitchFamily="34" charset="0"/>
              </a:rPr>
              <a:t>, J.K. [2011], </a:t>
            </a:r>
            <a:r>
              <a:rPr lang="en-US" sz="2000" i="1" dirty="0">
                <a:latin typeface="Dagny OT" panose="020B0504020201020104" pitchFamily="34" charset="0"/>
              </a:rPr>
              <a:t>Doing Bayesian Data Analysis: a Tutorial with R, JAGS, and Stan </a:t>
            </a:r>
            <a:r>
              <a:rPr lang="en-US" sz="2000" dirty="0">
                <a:latin typeface="Dagny OT" panose="020B0504020201020104" pitchFamily="34" charset="0"/>
              </a:rPr>
              <a:t>(2</a:t>
            </a:r>
            <a:r>
              <a:rPr lang="en-US" sz="2000" baseline="30000" dirty="0">
                <a:latin typeface="Dagny OT" panose="020B0504020201020104" pitchFamily="34" charset="0"/>
              </a:rPr>
              <a:t>nd</a:t>
            </a:r>
            <a:r>
              <a:rPr lang="en-US" sz="2000" dirty="0">
                <a:latin typeface="Dagny OT" panose="020B0504020201020104" pitchFamily="34" charset="0"/>
              </a:rPr>
              <a:t> ed.), Academic Press</a:t>
            </a:r>
          </a:p>
          <a:p>
            <a:pPr marL="0" indent="0">
              <a:buClr>
                <a:schemeClr val="tx2"/>
              </a:buClr>
              <a:buSzPct val="100000"/>
              <a:buNone/>
            </a:pPr>
            <a:r>
              <a:rPr lang="en-US" sz="2000" dirty="0">
                <a:latin typeface="Dagny OT" panose="020B0504020201020104" pitchFamily="34" charset="0"/>
              </a:rPr>
              <a:t>Barber, D. [2012], </a:t>
            </a:r>
            <a:r>
              <a:rPr lang="en-US" sz="2000" i="1" dirty="0">
                <a:latin typeface="Dagny OT" panose="020B0504020201020104" pitchFamily="34" charset="0"/>
              </a:rPr>
              <a:t>Bayesian Reasoning and Machine Learning</a:t>
            </a:r>
            <a:r>
              <a:rPr lang="en-US" sz="2000" dirty="0">
                <a:latin typeface="Dagny OT" panose="020B0504020201020104" pitchFamily="34" charset="0"/>
              </a:rPr>
              <a:t>, Cambridge Press.</a:t>
            </a:r>
          </a:p>
          <a:p>
            <a:pPr>
              <a:buClr>
                <a:schemeClr val="tx2"/>
              </a:buClr>
              <a:buSzPct val="100000"/>
            </a:pPr>
            <a:r>
              <a:rPr lang="en-US" sz="2000" dirty="0">
                <a:latin typeface="Dagny OT" panose="020B0504020201020104" pitchFamily="34" charset="0"/>
              </a:rPr>
              <a:t>Gelman, A., </a:t>
            </a:r>
            <a:r>
              <a:rPr lang="en-US" sz="2000" dirty="0" err="1">
                <a:latin typeface="Dagny OT" panose="020B0504020201020104" pitchFamily="34" charset="0"/>
              </a:rPr>
              <a:t>Carloin</a:t>
            </a:r>
            <a:r>
              <a:rPr lang="en-US" sz="2000" dirty="0">
                <a:latin typeface="Dagny OT" panose="020B0504020201020104" pitchFamily="34" charset="0"/>
              </a:rPr>
              <a:t>, J.B., Stern, H.S., Dunson, D.B., </a:t>
            </a:r>
            <a:r>
              <a:rPr lang="en-US" sz="2000" dirty="0" err="1">
                <a:latin typeface="Dagny OT" panose="020B0504020201020104" pitchFamily="34" charset="0"/>
              </a:rPr>
              <a:t>Vehtari</a:t>
            </a:r>
            <a:r>
              <a:rPr lang="en-US" sz="2000" dirty="0">
                <a:latin typeface="Dagny OT" panose="020B0504020201020104" pitchFamily="34" charset="0"/>
              </a:rPr>
              <a:t>, A., Rubin, D.B. [2013], </a:t>
            </a:r>
            <a:r>
              <a:rPr lang="en-US" sz="2000" i="1" dirty="0">
                <a:latin typeface="Dagny OT" panose="020B0504020201020104" pitchFamily="34" charset="0"/>
              </a:rPr>
              <a:t>Bayesian Data Analysis </a:t>
            </a:r>
            <a:r>
              <a:rPr lang="en-US" sz="2000" dirty="0">
                <a:latin typeface="Dagny OT" panose="020B0504020201020104" pitchFamily="34" charset="0"/>
              </a:rPr>
              <a:t>(3</a:t>
            </a:r>
            <a:r>
              <a:rPr lang="en-US" sz="2000" baseline="30000" dirty="0">
                <a:latin typeface="Dagny OT" panose="020B0504020201020104" pitchFamily="34" charset="0"/>
              </a:rPr>
              <a:t>rd</a:t>
            </a:r>
            <a:r>
              <a:rPr lang="en-US" sz="2000" dirty="0">
                <a:latin typeface="Dagny OT" panose="020B0504020201020104" pitchFamily="34" charset="0"/>
              </a:rPr>
              <a:t> ed.), CRC Press.</a:t>
            </a:r>
            <a:endParaRPr lang="en-US" sz="2000" i="1" dirty="0">
              <a:latin typeface="Dagny OT" panose="020B0504020201020104" pitchFamily="34" charset="0"/>
            </a:endParaRPr>
          </a:p>
          <a:p>
            <a:pPr>
              <a:buClr>
                <a:schemeClr val="tx2"/>
              </a:buClr>
              <a:buSzPct val="100000"/>
            </a:pPr>
            <a:r>
              <a:rPr lang="en-CA" sz="2000" dirty="0" err="1"/>
              <a:t>Bååth</a:t>
            </a:r>
            <a:r>
              <a:rPr lang="en-CA" sz="2000" dirty="0"/>
              <a:t>, R. [2015], </a:t>
            </a:r>
            <a:r>
              <a:rPr lang="en-CA" sz="2000" i="1" dirty="0"/>
              <a:t>Introduction to Bayesian Data Analysis with R</a:t>
            </a:r>
            <a:r>
              <a:rPr lang="en-CA" sz="2000" dirty="0"/>
              <a:t>, </a:t>
            </a:r>
            <a:r>
              <a:rPr lang="en-CA" sz="2000" dirty="0" err="1"/>
              <a:t>UseR</a:t>
            </a:r>
            <a:r>
              <a:rPr lang="en-CA" sz="2000" dirty="0"/>
              <a:t>!</a:t>
            </a:r>
          </a:p>
          <a:p>
            <a:pPr>
              <a:buClr>
                <a:schemeClr val="tx2"/>
              </a:buClr>
              <a:buSzPct val="100000"/>
            </a:pPr>
            <a:r>
              <a:rPr lang="en-CA" sz="2000" dirty="0">
                <a:latin typeface="Dagny OT" panose="020B0504020201020104" pitchFamily="34" charset="0"/>
              </a:rPr>
              <a:t>Oliphant, T.E. [2006], A Bayesian perspective on estimating mean variance, and standard-deviation from data, All Faculty Publications 278, BYU. </a:t>
            </a:r>
            <a:endParaRPr lang="en-US" sz="2000" dirty="0">
              <a:latin typeface="Dagny OT" panose="020B0504020201020104" pitchFamily="34" charset="0"/>
            </a:endParaRPr>
          </a:p>
        </p:txBody>
      </p:sp>
    </p:spTree>
    <p:extLst>
      <p:ext uri="{BB962C8B-B14F-4D97-AF65-F5344CB8AC3E}">
        <p14:creationId xmlns:p14="http://schemas.microsoft.com/office/powerpoint/2010/main" val="189182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C196F-3F66-B040-8A69-FFCADD7580B8}"/>
              </a:ext>
            </a:extLst>
          </p:cNvPr>
          <p:cNvSpPr>
            <a:spLocks noGrp="1"/>
          </p:cNvSpPr>
          <p:nvPr>
            <p:ph type="title"/>
          </p:nvPr>
        </p:nvSpPr>
        <p:spPr/>
        <p:txBody>
          <a:bodyPr/>
          <a:lstStyle/>
          <a:p>
            <a:r>
              <a:rPr lang="en-US" dirty="0"/>
              <a:t>THE RULES OF PROBABILITY</a:t>
            </a:r>
          </a:p>
        </p:txBody>
      </p:sp>
      <p:sp>
        <p:nvSpPr>
          <p:cNvPr id="3" name="Text Placeholder 2">
            <a:extLst>
              <a:ext uri="{FF2B5EF4-FFF2-40B4-BE49-F238E27FC236}">
                <a16:creationId xmlns:a16="http://schemas.microsoft.com/office/drawing/2014/main" id="{C8660F89-C064-904B-B42D-A1C6695D8EF0}"/>
              </a:ext>
            </a:extLst>
          </p:cNvPr>
          <p:cNvSpPr>
            <a:spLocks noGrp="1"/>
          </p:cNvSpPr>
          <p:nvPr>
            <p:ph type="body" idx="1"/>
          </p:nvPr>
        </p:nvSpPr>
        <p:spPr/>
        <p:txBody>
          <a:bodyPr/>
          <a:lstStyle/>
          <a:p>
            <a:r>
              <a:rPr lang="en-US" dirty="0"/>
              <a:t>A CURSORY GLANCE AT BAYESIAN DATA ANALYSIS</a:t>
            </a:r>
          </a:p>
        </p:txBody>
      </p:sp>
    </p:spTree>
    <p:extLst>
      <p:ext uri="{BB962C8B-B14F-4D97-AF65-F5344CB8AC3E}">
        <p14:creationId xmlns:p14="http://schemas.microsoft.com/office/powerpoint/2010/main" val="243840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FB021-3346-744A-8CE4-20B8211DF0C5}"/>
              </a:ext>
            </a:extLst>
          </p:cNvPr>
          <p:cNvSpPr>
            <a:spLocks noGrp="1"/>
          </p:cNvSpPr>
          <p:nvPr>
            <p:ph type="title"/>
          </p:nvPr>
        </p:nvSpPr>
        <p:spPr/>
        <p:txBody>
          <a:bodyPr/>
          <a:lstStyle/>
          <a:p>
            <a:r>
              <a:rPr lang="en-US" b="1" dirty="0">
                <a:latin typeface="Dagny OT" panose="020B0504020201020104" pitchFamily="34" charset="77"/>
              </a:rPr>
              <a:t>WHAT IS PROBABILITY?</a:t>
            </a:r>
          </a:p>
        </p:txBody>
      </p:sp>
      <p:sp>
        <p:nvSpPr>
          <p:cNvPr id="3" name="Content Placeholder 2">
            <a:extLst>
              <a:ext uri="{FF2B5EF4-FFF2-40B4-BE49-F238E27FC236}">
                <a16:creationId xmlns:a16="http://schemas.microsoft.com/office/drawing/2014/main" id="{8ED4DA49-1A97-5646-A593-82D9E322D6D5}"/>
              </a:ext>
            </a:extLst>
          </p:cNvPr>
          <p:cNvSpPr>
            <a:spLocks noGrp="1"/>
          </p:cNvSpPr>
          <p:nvPr>
            <p:ph idx="1"/>
          </p:nvPr>
        </p:nvSpPr>
        <p:spPr/>
        <p:txBody>
          <a:bodyPr/>
          <a:lstStyle/>
          <a:p>
            <a:pPr algn="just"/>
            <a:r>
              <a:rPr lang="en-US" dirty="0"/>
              <a:t>Inductive reasoning requires methods to evaluate the validity of various propositions.</a:t>
            </a:r>
          </a:p>
          <a:p>
            <a:pPr algn="just"/>
            <a:endParaRPr lang="en-US" sz="500" dirty="0"/>
          </a:p>
          <a:p>
            <a:pPr algn="just"/>
            <a:r>
              <a:rPr lang="en-US" dirty="0"/>
              <a:t>For </a:t>
            </a:r>
            <a:r>
              <a:rPr lang="en-US" dirty="0" err="1"/>
              <a:t>Bernouilli</a:t>
            </a:r>
            <a:r>
              <a:rPr lang="en-US" dirty="0"/>
              <a:t>, Bayes, and Laplace (1700’s to 1800’s), a proposition’s probability represents the </a:t>
            </a:r>
            <a:r>
              <a:rPr lang="en-US" b="1" dirty="0"/>
              <a:t>degree-of-belief</a:t>
            </a:r>
            <a:r>
              <a:rPr lang="en-US" dirty="0"/>
              <a:t> in the proposition (i.e., its plausibility). </a:t>
            </a:r>
          </a:p>
          <a:p>
            <a:pPr indent="-305988" algn="just"/>
            <a:endParaRPr lang="en-US" sz="500" dirty="0"/>
          </a:p>
          <a:p>
            <a:pPr indent="-305988" algn="just"/>
            <a:r>
              <a:rPr lang="en-US" dirty="0"/>
              <a:t>Subsequent scholars found this vague and subjective (how can you be sure that my degree-of-belief matches yours?) and they redefined probability as the </a:t>
            </a:r>
            <a:r>
              <a:rPr lang="en-US" b="1" dirty="0"/>
              <a:t>long-run relative frequency</a:t>
            </a:r>
            <a:r>
              <a:rPr lang="en-US" dirty="0"/>
              <a:t>  of an event, given infinite repeated trials. </a:t>
            </a:r>
          </a:p>
        </p:txBody>
      </p:sp>
    </p:spTree>
    <p:extLst>
      <p:ext uri="{BB962C8B-B14F-4D97-AF65-F5344CB8AC3E}">
        <p14:creationId xmlns:p14="http://schemas.microsoft.com/office/powerpoint/2010/main" val="415541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FB021-3346-744A-8CE4-20B8211DF0C5}"/>
              </a:ext>
            </a:extLst>
          </p:cNvPr>
          <p:cNvSpPr>
            <a:spLocks noGrp="1"/>
          </p:cNvSpPr>
          <p:nvPr>
            <p:ph type="title"/>
          </p:nvPr>
        </p:nvSpPr>
        <p:spPr/>
        <p:txBody>
          <a:bodyPr/>
          <a:lstStyle/>
          <a:p>
            <a:r>
              <a:rPr lang="en-US" b="1" dirty="0">
                <a:latin typeface="Dagny OT" panose="020B0504020201020104" pitchFamily="34" charset="77"/>
              </a:rPr>
              <a:t>WHAT IS PROBABILITY?</a:t>
            </a:r>
          </a:p>
        </p:txBody>
      </p:sp>
      <p:sp>
        <p:nvSpPr>
          <p:cNvPr id="3" name="Content Placeholder 2">
            <a:extLst>
              <a:ext uri="{FF2B5EF4-FFF2-40B4-BE49-F238E27FC236}">
                <a16:creationId xmlns:a16="http://schemas.microsoft.com/office/drawing/2014/main" id="{8ED4DA49-1A97-5646-A593-82D9E322D6D5}"/>
              </a:ext>
            </a:extLst>
          </p:cNvPr>
          <p:cNvSpPr>
            <a:spLocks noGrp="1"/>
          </p:cNvSpPr>
          <p:nvPr>
            <p:ph idx="1"/>
          </p:nvPr>
        </p:nvSpPr>
        <p:spPr/>
        <p:txBody>
          <a:bodyPr/>
          <a:lstStyle/>
          <a:p>
            <a:pPr algn="just"/>
            <a:r>
              <a:rPr lang="en-US" dirty="0"/>
              <a:t>A forecast calling for rain with 90% probability doesn’t mean the same thing to </a:t>
            </a:r>
            <a:r>
              <a:rPr lang="en-US" b="1" dirty="0"/>
              <a:t>Bayesians</a:t>
            </a:r>
            <a:r>
              <a:rPr lang="en-US" dirty="0"/>
              <a:t> and </a:t>
            </a:r>
            <a:r>
              <a:rPr lang="en-US" b="1" dirty="0"/>
              <a:t>frequentists</a:t>
            </a:r>
            <a:r>
              <a:rPr lang="en-US" dirty="0"/>
              <a:t>: </a:t>
            </a:r>
          </a:p>
          <a:p>
            <a:pPr lvl="1" algn="just"/>
            <a:r>
              <a:rPr lang="en-US" dirty="0"/>
              <a:t>in the Bayesian framework, this means that the forecaster is 90% certain that it will rain;</a:t>
            </a:r>
          </a:p>
          <a:p>
            <a:pPr lvl="1" algn="just"/>
            <a:r>
              <a:rPr lang="en-US" dirty="0"/>
              <a:t>in the frequentist framework, this means that, historically, it rained in 90% of the cases when the conditions were as they currently are. </a:t>
            </a:r>
          </a:p>
          <a:p>
            <a:pPr algn="just"/>
            <a:endParaRPr lang="en-US" sz="500" dirty="0"/>
          </a:p>
          <a:p>
            <a:pPr algn="just"/>
            <a:r>
              <a:rPr lang="en-US" dirty="0"/>
              <a:t>The Bayesians framework is more aligned with how humans understand probabilities (92 heads in a row probably mean that that the coin is biased, right?), but how can we be certain that the </a:t>
            </a:r>
            <a:r>
              <a:rPr lang="en-US" b="1" dirty="0"/>
              <a:t>degree-of-belief</a:t>
            </a:r>
            <a:r>
              <a:rPr lang="en-US" dirty="0"/>
              <a:t> is a well-defined concept? </a:t>
            </a:r>
          </a:p>
        </p:txBody>
      </p:sp>
    </p:spTree>
    <p:extLst>
      <p:ext uri="{BB962C8B-B14F-4D97-AF65-F5344CB8AC3E}">
        <p14:creationId xmlns:p14="http://schemas.microsoft.com/office/powerpoint/2010/main" val="265178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FB021-3346-744A-8CE4-20B8211DF0C5}"/>
              </a:ext>
            </a:extLst>
          </p:cNvPr>
          <p:cNvSpPr>
            <a:spLocks noGrp="1"/>
          </p:cNvSpPr>
          <p:nvPr>
            <p:ph type="title"/>
          </p:nvPr>
        </p:nvSpPr>
        <p:spPr/>
        <p:txBody>
          <a:bodyPr/>
          <a:lstStyle/>
          <a:p>
            <a:r>
              <a:rPr lang="en-US" b="1" dirty="0">
                <a:latin typeface="Dagny OT" panose="020B0504020201020104" pitchFamily="34" charset="77"/>
              </a:rPr>
              <a:t>WHAT IS PROBABILITY?</a:t>
            </a:r>
          </a:p>
        </p:txBody>
      </p:sp>
      <p:sp>
        <p:nvSpPr>
          <p:cNvPr id="3" name="Content Placeholder 2">
            <a:extLst>
              <a:ext uri="{FF2B5EF4-FFF2-40B4-BE49-F238E27FC236}">
                <a16:creationId xmlns:a16="http://schemas.microsoft.com/office/drawing/2014/main" id="{8ED4DA49-1A97-5646-A593-82D9E322D6D5}"/>
              </a:ext>
            </a:extLst>
          </p:cNvPr>
          <p:cNvSpPr>
            <a:spLocks noGrp="1"/>
          </p:cNvSpPr>
          <p:nvPr>
            <p:ph idx="1"/>
          </p:nvPr>
        </p:nvSpPr>
        <p:spPr/>
        <p:txBody>
          <a:bodyPr/>
          <a:lstStyle/>
          <a:p>
            <a:pPr algn="just"/>
            <a:r>
              <a:rPr lang="en-US" dirty="0"/>
              <a:t>As it happens, there is a well-defined way to determine the rules of probability, based on a small list of axioms [Jaynes, 2003; Cox, 1946]:</a:t>
            </a:r>
          </a:p>
          <a:p>
            <a:pPr marL="1087175" lvl="1" indent="-457200" algn="just">
              <a:buAutoNum type="arabicPeriod"/>
            </a:pPr>
            <a:r>
              <a:rPr lang="en-US" dirty="0"/>
              <a:t>if a conclusion can be reasoned out in more than one way, then every possible way must lead to the same result;</a:t>
            </a:r>
          </a:p>
          <a:p>
            <a:pPr marL="1087175" lvl="1" indent="-457200" algn="just">
              <a:buAutoNum type="arabicPeriod"/>
            </a:pPr>
            <a:r>
              <a:rPr lang="en-US" dirty="0"/>
              <a:t>all (known) evidence relevant to a question must be taken into consideration;</a:t>
            </a:r>
          </a:p>
          <a:p>
            <a:pPr marL="1087175" lvl="1" indent="-457200" algn="just">
              <a:buAutoNum type="arabicPeriod"/>
            </a:pPr>
            <a:r>
              <a:rPr lang="en-US" dirty="0"/>
              <a:t>equivalent states of knowledge must be assigned the same probabilities;</a:t>
            </a:r>
          </a:p>
          <a:p>
            <a:pPr marL="1087175" lvl="1" indent="-457200" algn="just">
              <a:buAutoNum type="arabicPeriod"/>
            </a:pPr>
            <a:r>
              <a:rPr lang="en-US" dirty="0"/>
              <a:t>if we specify how much we believe something is true, we have implicitly specified how much we believe it’s false, and</a:t>
            </a:r>
          </a:p>
          <a:p>
            <a:pPr marL="1087175" lvl="1" indent="-457200" algn="just">
              <a:buAutoNum type="arabicPeriod"/>
            </a:pPr>
            <a:r>
              <a:rPr lang="en-US" dirty="0"/>
              <a:t>if we have specified our degree-of-belief in a first proposition, and then our degree-of-belief in a second proposition if we assume the first one is true, then we have implicitly specified our simultaneous degree-of-belief in both propositions being true.  </a:t>
            </a:r>
          </a:p>
        </p:txBody>
      </p:sp>
    </p:spTree>
    <p:extLst>
      <p:ext uri="{BB962C8B-B14F-4D97-AF65-F5344CB8AC3E}">
        <p14:creationId xmlns:p14="http://schemas.microsoft.com/office/powerpoint/2010/main" val="240434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34958-30A2-0F47-AB33-852E9A13EFCF}"/>
              </a:ext>
            </a:extLst>
          </p:cNvPr>
          <p:cNvSpPr>
            <a:spLocks noGrp="1"/>
          </p:cNvSpPr>
          <p:nvPr>
            <p:ph type="title"/>
          </p:nvPr>
        </p:nvSpPr>
        <p:spPr/>
        <p:txBody>
          <a:bodyPr/>
          <a:lstStyle/>
          <a:p>
            <a:r>
              <a:rPr lang="en-CA" dirty="0"/>
              <a:t>Rules of Probability</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92698E3-4D52-E846-A0AF-BA7C7C0347F7}"/>
                  </a:ext>
                </a:extLst>
              </p:cNvPr>
              <p:cNvSpPr>
                <a:spLocks noGrp="1"/>
              </p:cNvSpPr>
              <p:nvPr>
                <p:ph idx="1"/>
              </p:nvPr>
            </p:nvSpPr>
            <p:spPr/>
            <p:txBody>
              <a:bodyPr/>
              <a:lstStyle/>
              <a:p>
                <a:pPr marL="0" indent="0" algn="just">
                  <a:lnSpc>
                    <a:spcPct val="100000"/>
                  </a:lnSpc>
                  <a:buNone/>
                </a:pPr>
                <a:r>
                  <a:rPr lang="en-US" dirty="0">
                    <a:solidFill>
                      <a:srgbClr val="323232"/>
                    </a:solidFill>
                    <a:latin typeface="Dagny OT" panose="020B0504020201020104" pitchFamily="34" charset="0"/>
                  </a:rPr>
                  <a:t>Let </a:t>
                </a:r>
                <a14:m>
                  <m:oMath xmlns:m="http://schemas.openxmlformats.org/officeDocument/2006/math">
                    <m:r>
                      <a:rPr lang="en-US" i="1" dirty="0" smtClean="0">
                        <a:solidFill>
                          <a:srgbClr val="323232"/>
                        </a:solidFill>
                        <a:latin typeface="Cambria Math" panose="02040503050406030204" pitchFamily="18" charset="0"/>
                      </a:rPr>
                      <m:t>𝐼</m:t>
                    </m:r>
                  </m:oMath>
                </a14:m>
                <a:r>
                  <a:rPr lang="en-US" dirty="0">
                    <a:solidFill>
                      <a:srgbClr val="323232"/>
                    </a:solidFill>
                    <a:latin typeface="Dagny OT" panose="020B0504020201020104" pitchFamily="34" charset="0"/>
                  </a:rPr>
                  <a:t> denote relevant background information; </a:t>
                </a:r>
                <a14:m>
                  <m:oMath xmlns:m="http://schemas.openxmlformats.org/officeDocument/2006/math">
                    <m:r>
                      <a:rPr lang="en-US" i="1" dirty="0" smtClean="0">
                        <a:solidFill>
                          <a:srgbClr val="323232"/>
                        </a:solidFill>
                        <a:latin typeface="Cambria Math" panose="02040503050406030204" pitchFamily="18" charset="0"/>
                      </a:rPr>
                      <m:t>𝑋</m:t>
                    </m:r>
                    <m:r>
                      <a:rPr lang="en-US" i="1" dirty="0" smtClean="0">
                        <a:solidFill>
                          <a:srgbClr val="323232"/>
                        </a:solidFill>
                        <a:latin typeface="Cambria Math" panose="02040503050406030204" pitchFamily="18" charset="0"/>
                      </a:rPr>
                      <m:t>, </m:t>
                    </m:r>
                    <m:r>
                      <a:rPr lang="en-US" i="1" dirty="0" err="1">
                        <a:solidFill>
                          <a:srgbClr val="323232"/>
                        </a:solidFill>
                        <a:latin typeface="Cambria Math" panose="02040503050406030204" pitchFamily="18" charset="0"/>
                      </a:rPr>
                      <m:t>𝑌</m:t>
                    </m:r>
                    <m:r>
                      <a:rPr lang="en-US" i="1" dirty="0" err="1">
                        <a:solidFill>
                          <a:srgbClr val="323232"/>
                        </a:solidFill>
                        <a:latin typeface="Cambria Math" panose="02040503050406030204" pitchFamily="18" charset="0"/>
                      </a:rPr>
                      <m:t>, </m:t>
                    </m:r>
                    <m:sSub>
                      <m:sSubPr>
                        <m:ctrlPr>
                          <a:rPr lang="en-CA" b="0" i="1" dirty="0" smtClean="0">
                            <a:solidFill>
                              <a:srgbClr val="323232"/>
                            </a:solidFill>
                            <a:latin typeface="Cambria Math" panose="02040503050406030204" pitchFamily="18" charset="0"/>
                          </a:rPr>
                        </m:ctrlPr>
                      </m:sSubPr>
                      <m:e>
                        <m:r>
                          <a:rPr lang="en-CA" b="0" i="1" dirty="0" smtClean="0">
                            <a:solidFill>
                              <a:srgbClr val="323232"/>
                            </a:solidFill>
                            <a:latin typeface="Cambria Math" panose="02040503050406030204" pitchFamily="18" charset="0"/>
                          </a:rPr>
                          <m:t>𝑌</m:t>
                        </m:r>
                      </m:e>
                      <m:sub>
                        <m:r>
                          <a:rPr lang="en-CA" b="0" i="1" dirty="0" smtClean="0">
                            <a:solidFill>
                              <a:srgbClr val="323232"/>
                            </a:solidFill>
                            <a:latin typeface="Cambria Math" panose="02040503050406030204" pitchFamily="18" charset="0"/>
                          </a:rPr>
                          <m:t>𝑘</m:t>
                        </m:r>
                      </m:sub>
                    </m:sSub>
                    <m:r>
                      <a:rPr lang="en-US" i="1" dirty="0" smtClean="0">
                        <a:solidFill>
                          <a:srgbClr val="323232"/>
                        </a:solidFill>
                        <a:latin typeface="Cambria Math" panose="02040503050406030204" pitchFamily="18" charset="0"/>
                      </a:rPr>
                      <m:t> </m:t>
                    </m:r>
                  </m:oMath>
                </a14:m>
                <a:r>
                  <a:rPr lang="en-US" dirty="0">
                    <a:solidFill>
                      <a:srgbClr val="323232"/>
                    </a:solidFill>
                    <a:latin typeface="Dagny OT" panose="020B0504020201020104" pitchFamily="34" charset="0"/>
                  </a:rPr>
                  <a:t>denote various propositions, and </a:t>
                </a:r>
                <a14:m>
                  <m:oMath xmlns:m="http://schemas.openxmlformats.org/officeDocument/2006/math">
                    <m:r>
                      <a:rPr lang="en-US" i="1" dirty="0" smtClean="0">
                        <a:solidFill>
                          <a:srgbClr val="323232"/>
                        </a:solidFill>
                        <a:latin typeface="Cambria Math" panose="02040503050406030204" pitchFamily="18" charset="0"/>
                      </a:rPr>
                      <m:t>−</m:t>
                    </m:r>
                    <m:r>
                      <a:rPr lang="en-US" i="1" dirty="0" smtClean="0">
                        <a:solidFill>
                          <a:srgbClr val="323232"/>
                        </a:solidFill>
                        <a:latin typeface="Cambria Math" panose="02040503050406030204" pitchFamily="18" charset="0"/>
                      </a:rPr>
                      <m:t>𝑋</m:t>
                    </m:r>
                  </m:oMath>
                </a14:m>
                <a:r>
                  <a:rPr lang="en-US" dirty="0">
                    <a:solidFill>
                      <a:srgbClr val="323232"/>
                    </a:solidFill>
                    <a:latin typeface="Dagny OT" panose="020B0504020201020104" pitchFamily="34" charset="0"/>
                  </a:rPr>
                  <a:t> denote the proposition that </a:t>
                </a:r>
                <a14:m>
                  <m:oMath xmlns:m="http://schemas.openxmlformats.org/officeDocument/2006/math">
                    <m:r>
                      <a:rPr lang="en-US" i="1" dirty="0" smtClean="0">
                        <a:solidFill>
                          <a:srgbClr val="323232"/>
                        </a:solidFill>
                        <a:latin typeface="Cambria Math" panose="02040503050406030204" pitchFamily="18" charset="0"/>
                      </a:rPr>
                      <m:t>𝑋</m:t>
                    </m:r>
                  </m:oMath>
                </a14:m>
                <a:r>
                  <a:rPr lang="en-US" dirty="0">
                    <a:solidFill>
                      <a:srgbClr val="323232"/>
                    </a:solidFill>
                    <a:latin typeface="Dagny OT" panose="020B0504020201020104" pitchFamily="34" charset="0"/>
                  </a:rPr>
                  <a:t> is false.</a:t>
                </a:r>
              </a:p>
              <a:p>
                <a:pPr algn="just">
                  <a:lnSpc>
                    <a:spcPct val="100000"/>
                  </a:lnSpc>
                </a:pPr>
                <a:endParaRPr lang="en-US" sz="500" dirty="0">
                  <a:solidFill>
                    <a:srgbClr val="323232"/>
                  </a:solidFill>
                  <a:latin typeface="Dagny OT" panose="020B0504020201020104" pitchFamily="34" charset="0"/>
                </a:endParaRPr>
              </a:p>
              <a:p>
                <a:pPr marL="0" indent="0" algn="just">
                  <a:lnSpc>
                    <a:spcPct val="100000"/>
                  </a:lnSpc>
                  <a:buNone/>
                </a:pPr>
                <a:r>
                  <a:rPr lang="en-US" dirty="0">
                    <a:solidFill>
                      <a:srgbClr val="323232"/>
                    </a:solidFill>
                    <a:latin typeface="Dagny OT" panose="020B0504020201020104" pitchFamily="34" charset="0"/>
                  </a:rPr>
                  <a:t>The </a:t>
                </a:r>
                <a:r>
                  <a:rPr lang="en-US" b="1" dirty="0">
                    <a:solidFill>
                      <a:srgbClr val="323232"/>
                    </a:solidFill>
                    <a:latin typeface="Dagny OT" panose="020B0504020201020104" pitchFamily="34" charset="0"/>
                  </a:rPr>
                  <a:t>plausibility </a:t>
                </a:r>
                <a:r>
                  <a:rPr lang="en-US" dirty="0">
                    <a:solidFill>
                      <a:srgbClr val="323232"/>
                    </a:solidFill>
                    <a:latin typeface="Dagny OT" panose="020B0504020201020104" pitchFamily="34" charset="0"/>
                  </a:rPr>
                  <a:t>of </a:t>
                </a:r>
                <a14:m>
                  <m:oMath xmlns:m="http://schemas.openxmlformats.org/officeDocument/2006/math">
                    <m:r>
                      <a:rPr lang="en-US" i="1" dirty="0" smtClean="0">
                        <a:solidFill>
                          <a:srgbClr val="323232"/>
                        </a:solidFill>
                        <a:latin typeface="Cambria Math" panose="02040503050406030204" pitchFamily="18" charset="0"/>
                      </a:rPr>
                      <m:t>𝑋</m:t>
                    </m:r>
                  </m:oMath>
                </a14:m>
                <a:r>
                  <a:rPr lang="en-US" dirty="0">
                    <a:solidFill>
                      <a:srgbClr val="323232"/>
                    </a:solidFill>
                    <a:latin typeface="Dagny OT" panose="020B0504020201020104" pitchFamily="34" charset="0"/>
                  </a:rPr>
                  <a:t> given </a:t>
                </a:r>
                <a14:m>
                  <m:oMath xmlns:m="http://schemas.openxmlformats.org/officeDocument/2006/math">
                    <m:r>
                      <a:rPr lang="en-US" i="1" dirty="0" smtClean="0">
                        <a:solidFill>
                          <a:srgbClr val="323232"/>
                        </a:solidFill>
                        <a:latin typeface="Cambria Math" panose="02040503050406030204" pitchFamily="18" charset="0"/>
                      </a:rPr>
                      <m:t>𝐼</m:t>
                    </m:r>
                  </m:oMath>
                </a14:m>
                <a:r>
                  <a:rPr lang="en-US" dirty="0">
                    <a:solidFill>
                      <a:srgbClr val="323232"/>
                    </a:solidFill>
                    <a:latin typeface="Dagny OT" panose="020B0504020201020104" pitchFamily="34" charset="0"/>
                  </a:rPr>
                  <a:t> is denoted by </a:t>
                </a:r>
                <a14:m>
                  <m:oMath xmlns:m="http://schemas.openxmlformats.org/officeDocument/2006/math">
                    <m:r>
                      <a:rPr lang="en-US" i="1" dirty="0" smtClean="0">
                        <a:solidFill>
                          <a:srgbClr val="323232"/>
                        </a:solidFill>
                        <a:latin typeface="Cambria Math" panose="02040503050406030204" pitchFamily="18" charset="0"/>
                      </a:rPr>
                      <m:t>𝑃</m:t>
                    </m:r>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rPr>
                      <m:t>𝑋</m:t>
                    </m:r>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rPr>
                      <m:t>𝐼</m:t>
                    </m:r>
                    <m:r>
                      <a:rPr lang="en-US" i="1" dirty="0" smtClean="0">
                        <a:solidFill>
                          <a:srgbClr val="323232"/>
                        </a:solidFill>
                        <a:latin typeface="Cambria Math" panose="02040503050406030204" pitchFamily="18" charset="0"/>
                      </a:rPr>
                      <m:t>)</m:t>
                    </m:r>
                  </m:oMath>
                </a14:m>
                <a:r>
                  <a:rPr lang="en-US" dirty="0">
                    <a:solidFill>
                      <a:srgbClr val="323232"/>
                    </a:solidFill>
                    <a:latin typeface="Dagny OT" panose="020B0504020201020104" pitchFamily="34" charset="0"/>
                  </a:rPr>
                  <a:t>, ranging from </a:t>
                </a:r>
                <a14:m>
                  <m:oMath xmlns:m="http://schemas.openxmlformats.org/officeDocument/2006/math">
                    <m:r>
                      <a:rPr lang="en-US" i="1" dirty="0" smtClean="0">
                        <a:solidFill>
                          <a:srgbClr val="323232"/>
                        </a:solidFill>
                        <a:latin typeface="Cambria Math" panose="02040503050406030204" pitchFamily="18" charset="0"/>
                      </a:rPr>
                      <m:t>0</m:t>
                    </m:r>
                  </m:oMath>
                </a14:m>
                <a:r>
                  <a:rPr lang="en-US" dirty="0">
                    <a:solidFill>
                      <a:srgbClr val="323232"/>
                    </a:solidFill>
                    <a:latin typeface="Dagny OT" panose="020B0504020201020104" pitchFamily="34" charset="0"/>
                  </a:rPr>
                  <a:t> (false) to </a:t>
                </a:r>
                <a14:m>
                  <m:oMath xmlns:m="http://schemas.openxmlformats.org/officeDocument/2006/math">
                    <m:r>
                      <a:rPr lang="en-US" i="1" dirty="0" smtClean="0">
                        <a:solidFill>
                          <a:srgbClr val="323232"/>
                        </a:solidFill>
                        <a:latin typeface="Cambria Math" panose="02040503050406030204" pitchFamily="18" charset="0"/>
                      </a:rPr>
                      <m:t>1</m:t>
                    </m:r>
                  </m:oMath>
                </a14:m>
                <a:r>
                  <a:rPr lang="en-US" dirty="0">
                    <a:solidFill>
                      <a:srgbClr val="323232"/>
                    </a:solidFill>
                    <a:latin typeface="Dagny OT" panose="020B0504020201020104" pitchFamily="34" charset="0"/>
                  </a:rPr>
                  <a:t> (true).</a:t>
                </a:r>
                <a:endParaRPr lang="en-US" sz="1000" dirty="0">
                  <a:solidFill>
                    <a:srgbClr val="323232"/>
                  </a:solidFill>
                  <a:latin typeface="Dagny OT" panose="020B0504020201020104" pitchFamily="34" charset="0"/>
                </a:endParaRPr>
              </a:p>
              <a:p>
                <a:pPr marL="0" indent="0" algn="just">
                  <a:lnSpc>
                    <a:spcPct val="100000"/>
                  </a:lnSpc>
                  <a:buNone/>
                </a:pPr>
                <a:endParaRPr lang="en-US" sz="1000" b="1" dirty="0">
                  <a:solidFill>
                    <a:srgbClr val="323232"/>
                  </a:solidFill>
                  <a:latin typeface="Dagny OT" panose="020B0504020201020104" pitchFamily="34" charset="0"/>
                </a:endParaRPr>
              </a:p>
              <a:p>
                <a:pPr marL="0" indent="0" algn="just">
                  <a:lnSpc>
                    <a:spcPct val="100000"/>
                  </a:lnSpc>
                  <a:buNone/>
                </a:pPr>
                <a:r>
                  <a:rPr lang="en-US" b="1" dirty="0">
                    <a:solidFill>
                      <a:srgbClr val="323232"/>
                    </a:solidFill>
                    <a:latin typeface="Dagny OT" panose="020B0504020201020104" pitchFamily="34" charset="0"/>
                  </a:rPr>
                  <a:t>Sum Rule: </a:t>
                </a:r>
                <a14:m>
                  <m:oMath xmlns:m="http://schemas.openxmlformats.org/officeDocument/2006/math">
                    <m:r>
                      <a:rPr lang="en-US" i="1" dirty="0" smtClean="0">
                        <a:solidFill>
                          <a:srgbClr val="323232"/>
                        </a:solidFill>
                        <a:latin typeface="Cambria Math" panose="02040503050406030204" pitchFamily="18" charset="0"/>
                      </a:rPr>
                      <m:t>𝑃</m:t>
                    </m:r>
                    <m:r>
                      <a:rPr lang="en-US" i="1" dirty="0" smtClean="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rPr>
                      <m:t>𝑋</m:t>
                    </m:r>
                    <m:r>
                      <a:rPr lang="en-US" i="1" dirty="0">
                        <a:solidFill>
                          <a:srgbClr val="323232"/>
                        </a:solidFill>
                        <a:latin typeface="Cambria Math" panose="02040503050406030204" pitchFamily="18" charset="0"/>
                      </a:rPr>
                      <m:t>|</m:t>
                    </m:r>
                    <m:r>
                      <a:rPr lang="en-US" i="1" dirty="0" smtClean="0">
                        <a:solidFill>
                          <a:srgbClr val="323232"/>
                        </a:solidFill>
                        <a:latin typeface="Cambria Math" panose="02040503050406030204" pitchFamily="18" charset="0"/>
                      </a:rPr>
                      <m:t>𝐼</m:t>
                    </m:r>
                    <m:r>
                      <a:rPr lang="en-US" i="1" dirty="0" smtClean="0">
                        <a:solidFill>
                          <a:srgbClr val="323232"/>
                        </a:solidFill>
                        <a:latin typeface="Cambria Math" panose="02040503050406030204" pitchFamily="18" charset="0"/>
                      </a:rPr>
                      <m:t>)+</m:t>
                    </m:r>
                    <m:r>
                      <a:rPr lang="en-US" i="1" dirty="0" smtClean="0">
                        <a:solidFill>
                          <a:srgbClr val="323232"/>
                        </a:solidFill>
                        <a:latin typeface="Cambria Math" panose="02040503050406030204" pitchFamily="18" charset="0"/>
                      </a:rPr>
                      <m:t>𝑃</m:t>
                    </m:r>
                    <m:r>
                      <a:rPr lang="en-US" i="1" dirty="0" smtClean="0">
                        <a:solidFill>
                          <a:srgbClr val="323232"/>
                        </a:solidFill>
                        <a:latin typeface="Cambria Math" panose="02040503050406030204" pitchFamily="18" charset="0"/>
                      </a:rPr>
                      <m:t>(−</m:t>
                    </m:r>
                    <m:r>
                      <a:rPr lang="en-US" i="1" dirty="0" smtClean="0">
                        <a:solidFill>
                          <a:srgbClr val="323232"/>
                        </a:solidFill>
                        <a:latin typeface="Cambria Math" panose="02040503050406030204" pitchFamily="18" charset="0"/>
                      </a:rPr>
                      <m:t>𝑋</m:t>
                    </m:r>
                    <m:r>
                      <a:rPr lang="en-US" i="1" dirty="0" smtClean="0">
                        <a:solidFill>
                          <a:srgbClr val="323232"/>
                        </a:solidFill>
                        <a:latin typeface="Cambria Math" panose="02040503050406030204" pitchFamily="18" charset="0"/>
                      </a:rPr>
                      <m:t>|</m:t>
                    </m:r>
                    <m:r>
                      <a:rPr lang="en-US" i="1" dirty="0" smtClean="0">
                        <a:solidFill>
                          <a:srgbClr val="323232"/>
                        </a:solidFill>
                        <a:latin typeface="Cambria Math" panose="02040503050406030204" pitchFamily="18" charset="0"/>
                      </a:rPr>
                      <m:t>𝐼</m:t>
                    </m:r>
                    <m:r>
                      <a:rPr lang="en-US" i="1" dirty="0" smtClean="0">
                        <a:solidFill>
                          <a:srgbClr val="323232"/>
                        </a:solidFill>
                        <a:latin typeface="Cambria Math" panose="02040503050406030204" pitchFamily="18" charset="0"/>
                      </a:rPr>
                      <m:t>)=1</m:t>
                    </m:r>
                  </m:oMath>
                </a14:m>
                <a:endParaRPr lang="en-US" b="1" dirty="0">
                  <a:solidFill>
                    <a:srgbClr val="323232"/>
                  </a:solidFill>
                  <a:latin typeface="Dagny OT" panose="020B0504020201020104" pitchFamily="34" charset="0"/>
                </a:endParaRPr>
              </a:p>
              <a:p>
                <a:pPr marL="0" indent="0" algn="just">
                  <a:lnSpc>
                    <a:spcPct val="100000"/>
                  </a:lnSpc>
                  <a:buNone/>
                </a:pPr>
                <a:r>
                  <a:rPr lang="en-US" b="1" dirty="0">
                    <a:solidFill>
                      <a:srgbClr val="323232"/>
                    </a:solidFill>
                    <a:latin typeface="Dagny OT" panose="020B0504020201020104" pitchFamily="34" charset="0"/>
                  </a:rPr>
                  <a:t>Product Rule:</a:t>
                </a:r>
                <a:r>
                  <a:rPr lang="en-US" dirty="0">
                    <a:solidFill>
                      <a:srgbClr val="323232"/>
                    </a:solidFill>
                    <a:latin typeface="Dagny OT" panose="020B0504020201020104" pitchFamily="34" charset="0"/>
                  </a:rPr>
                  <a:t> </a:t>
                </a:r>
                <a14:m>
                  <m:oMath xmlns:m="http://schemas.openxmlformats.org/officeDocument/2006/math">
                    <m:r>
                      <a:rPr lang="en-US" i="1" dirty="0" smtClean="0">
                        <a:solidFill>
                          <a:srgbClr val="323232"/>
                        </a:solidFill>
                        <a:latin typeface="Cambria Math" panose="02040503050406030204" pitchFamily="18" charset="0"/>
                      </a:rPr>
                      <m:t>𝑃</m:t>
                    </m:r>
                    <m:d>
                      <m:dPr>
                        <m:ctrlPr>
                          <a:rPr lang="en-US" i="1" dirty="0">
                            <a:solidFill>
                              <a:srgbClr val="323232"/>
                            </a:solidFill>
                            <a:latin typeface="Cambria Math" panose="02040503050406030204" pitchFamily="18" charset="0"/>
                          </a:rPr>
                        </m:ctrlPr>
                      </m:dPr>
                      <m:e>
                        <m:r>
                          <a:rPr lang="en-US" i="1" dirty="0">
                            <a:solidFill>
                              <a:srgbClr val="323232"/>
                            </a:solidFill>
                            <a:latin typeface="Cambria Math" panose="02040503050406030204" pitchFamily="18" charset="0"/>
                          </a:rPr>
                          <m:t>𝑋</m:t>
                        </m:r>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rPr>
                          <m:t>𝑌</m:t>
                        </m:r>
                      </m:e>
                      <m:e>
                        <m:r>
                          <a:rPr lang="en-US" i="1" dirty="0">
                            <a:solidFill>
                              <a:srgbClr val="323232"/>
                            </a:solidFill>
                            <a:latin typeface="Cambria Math" panose="02040503050406030204" pitchFamily="18" charset="0"/>
                          </a:rPr>
                          <m:t>𝐼</m:t>
                        </m:r>
                      </m:e>
                    </m:d>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rPr>
                      <m:t>𝑃</m:t>
                    </m:r>
                    <m:d>
                      <m:dPr>
                        <m:ctrlPr>
                          <a:rPr lang="en-US" i="1" dirty="0">
                            <a:solidFill>
                              <a:srgbClr val="323232"/>
                            </a:solidFill>
                            <a:latin typeface="Cambria Math" panose="02040503050406030204" pitchFamily="18" charset="0"/>
                          </a:rPr>
                        </m:ctrlPr>
                      </m:dPr>
                      <m:e>
                        <m:r>
                          <a:rPr lang="en-US" i="1" dirty="0">
                            <a:solidFill>
                              <a:srgbClr val="323232"/>
                            </a:solidFill>
                            <a:latin typeface="Cambria Math" panose="02040503050406030204" pitchFamily="18" charset="0"/>
                          </a:rPr>
                          <m:t>𝑋</m:t>
                        </m:r>
                      </m:e>
                      <m:e>
                        <m:r>
                          <a:rPr lang="en-US" i="1" dirty="0">
                            <a:solidFill>
                              <a:srgbClr val="323232"/>
                            </a:solidFill>
                            <a:latin typeface="Cambria Math" panose="02040503050406030204" pitchFamily="18" charset="0"/>
                          </a:rPr>
                          <m:t>𝑌</m:t>
                        </m:r>
                        <m:r>
                          <a:rPr lang="en-US" i="1" dirty="0">
                            <a:solidFill>
                              <a:srgbClr val="323232"/>
                            </a:solidFill>
                            <a:latin typeface="Cambria Math" panose="02040503050406030204" pitchFamily="18" charset="0"/>
                          </a:rPr>
                          <m:t>,</m:t>
                        </m:r>
                        <m:r>
                          <a:rPr lang="en-US" i="1" dirty="0" smtClean="0">
                            <a:solidFill>
                              <a:srgbClr val="323232"/>
                            </a:solidFill>
                            <a:latin typeface="Cambria Math" panose="02040503050406030204" pitchFamily="18" charset="0"/>
                          </a:rPr>
                          <m:t>𝐼</m:t>
                        </m:r>
                      </m:e>
                    </m:d>
                    <m:r>
                      <a:rPr lang="en-US" i="1" dirty="0" smtClean="0">
                        <a:solidFill>
                          <a:srgbClr val="323232"/>
                        </a:solidFill>
                        <a:latin typeface="Cambria Math" panose="02040503050406030204" pitchFamily="18" charset="0"/>
                      </a:rPr>
                      <m:t>×</m:t>
                    </m:r>
                    <m:r>
                      <a:rPr lang="en-US" i="1" dirty="0" smtClean="0">
                        <a:solidFill>
                          <a:srgbClr val="323232"/>
                        </a:solidFill>
                        <a:latin typeface="Cambria Math" panose="02040503050406030204" pitchFamily="18" charset="0"/>
                      </a:rPr>
                      <m:t>𝑃</m:t>
                    </m:r>
                    <m:d>
                      <m:dPr>
                        <m:ctrlPr>
                          <a:rPr lang="en-US" i="1" dirty="0">
                            <a:solidFill>
                              <a:srgbClr val="323232"/>
                            </a:solidFill>
                            <a:latin typeface="Cambria Math" panose="02040503050406030204" pitchFamily="18" charset="0"/>
                          </a:rPr>
                        </m:ctrlPr>
                      </m:dPr>
                      <m:e>
                        <m:r>
                          <a:rPr lang="en-US" i="1" dirty="0">
                            <a:solidFill>
                              <a:srgbClr val="323232"/>
                            </a:solidFill>
                            <a:latin typeface="Cambria Math" panose="02040503050406030204" pitchFamily="18" charset="0"/>
                          </a:rPr>
                          <m:t>𝑌</m:t>
                        </m:r>
                      </m:e>
                      <m:e>
                        <m:r>
                          <a:rPr lang="en-US" i="1" dirty="0" smtClean="0">
                            <a:solidFill>
                              <a:srgbClr val="323232"/>
                            </a:solidFill>
                            <a:latin typeface="Cambria Math" panose="02040503050406030204" pitchFamily="18" charset="0"/>
                          </a:rPr>
                          <m:t>𝐼</m:t>
                        </m:r>
                      </m:e>
                    </m:d>
                  </m:oMath>
                </a14:m>
                <a:endParaRPr lang="en-US" dirty="0">
                  <a:solidFill>
                    <a:srgbClr val="323232"/>
                  </a:solidFill>
                  <a:latin typeface="Dagny OT" panose="020B0504020201020104" pitchFamily="34" charset="0"/>
                </a:endParaRPr>
              </a:p>
              <a:p>
                <a:pPr marL="0" indent="0" algn="just">
                  <a:lnSpc>
                    <a:spcPct val="100000"/>
                  </a:lnSpc>
                  <a:buNone/>
                </a:pPr>
                <a:r>
                  <a:rPr lang="en-US" b="1" dirty="0">
                    <a:solidFill>
                      <a:srgbClr val="323232"/>
                    </a:solidFill>
                    <a:latin typeface="Dagny OT" panose="020B0504020201020104" pitchFamily="34" charset="0"/>
                  </a:rPr>
                  <a:t>Bayes’ Theorem:</a:t>
                </a:r>
                <a:r>
                  <a:rPr lang="en-US" dirty="0">
                    <a:solidFill>
                      <a:srgbClr val="323232"/>
                    </a:solidFill>
                    <a:latin typeface="Dagny OT" panose="020B0504020201020104" pitchFamily="34" charset="0"/>
                  </a:rPr>
                  <a:t> </a:t>
                </a:r>
                <a14:m>
                  <m:oMath xmlns:m="http://schemas.openxmlformats.org/officeDocument/2006/math">
                    <m:r>
                      <a:rPr lang="en-US" i="1" dirty="0" smtClean="0">
                        <a:solidFill>
                          <a:srgbClr val="323232"/>
                        </a:solidFill>
                        <a:latin typeface="Cambria Math" panose="02040503050406030204" pitchFamily="18" charset="0"/>
                      </a:rPr>
                      <m:t>𝑃</m:t>
                    </m:r>
                    <m:d>
                      <m:dPr>
                        <m:ctrlPr>
                          <a:rPr lang="en-US" i="1" dirty="0">
                            <a:solidFill>
                              <a:srgbClr val="323232"/>
                            </a:solidFill>
                            <a:latin typeface="Cambria Math" panose="02040503050406030204" pitchFamily="18" charset="0"/>
                          </a:rPr>
                        </m:ctrlPr>
                      </m:dPr>
                      <m:e>
                        <m:r>
                          <a:rPr lang="en-US" i="1" dirty="0">
                            <a:solidFill>
                              <a:srgbClr val="323232"/>
                            </a:solidFill>
                            <a:latin typeface="Cambria Math" panose="02040503050406030204" pitchFamily="18" charset="0"/>
                          </a:rPr>
                          <m:t>𝑋</m:t>
                        </m:r>
                      </m:e>
                      <m:e>
                        <m:r>
                          <a:rPr lang="en-US" i="1" dirty="0">
                            <a:solidFill>
                              <a:srgbClr val="323232"/>
                            </a:solidFill>
                            <a:latin typeface="Cambria Math" panose="02040503050406030204" pitchFamily="18" charset="0"/>
                          </a:rPr>
                          <m:t>𝑌</m:t>
                        </m:r>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rPr>
                          <m:t>𝐼</m:t>
                        </m:r>
                      </m:e>
                    </m:d>
                    <m:r>
                      <a:rPr lang="en-US" i="1" dirty="0">
                        <a:solidFill>
                          <a:srgbClr val="323232"/>
                        </a:solidFill>
                        <a:latin typeface="Cambria Math" panose="02040503050406030204" pitchFamily="18" charset="0"/>
                        <a:ea typeface="Cambria Math" panose="02040503050406030204" pitchFamily="18" charset="0"/>
                      </a:rPr>
                      <m:t>×</m:t>
                    </m:r>
                    <m:r>
                      <a:rPr lang="en-US" i="1" dirty="0" smtClean="0">
                        <a:solidFill>
                          <a:srgbClr val="323232"/>
                        </a:solidFill>
                        <a:latin typeface="Cambria Math" panose="02040503050406030204" pitchFamily="18" charset="0"/>
                      </a:rPr>
                      <m:t>𝑃</m:t>
                    </m:r>
                    <m:d>
                      <m:dPr>
                        <m:ctrlPr>
                          <a:rPr lang="en-US" i="1" dirty="0">
                            <a:solidFill>
                              <a:srgbClr val="323232"/>
                            </a:solidFill>
                            <a:latin typeface="Cambria Math" panose="02040503050406030204" pitchFamily="18" charset="0"/>
                          </a:rPr>
                        </m:ctrlPr>
                      </m:dPr>
                      <m:e>
                        <m:r>
                          <a:rPr lang="en-US" i="1" dirty="0">
                            <a:solidFill>
                              <a:srgbClr val="323232"/>
                            </a:solidFill>
                            <a:latin typeface="Cambria Math" panose="02040503050406030204" pitchFamily="18" charset="0"/>
                          </a:rPr>
                          <m:t>𝑌</m:t>
                        </m:r>
                      </m:e>
                      <m:e>
                        <m:r>
                          <a:rPr lang="en-US" i="1" dirty="0">
                            <a:solidFill>
                              <a:srgbClr val="323232"/>
                            </a:solidFill>
                            <a:latin typeface="Cambria Math" panose="02040503050406030204" pitchFamily="18" charset="0"/>
                          </a:rPr>
                          <m:t>𝐼</m:t>
                        </m:r>
                      </m:e>
                    </m:d>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rPr>
                      <m:t>𝑃</m:t>
                    </m:r>
                    <m:d>
                      <m:dPr>
                        <m:ctrlPr>
                          <a:rPr lang="en-US" i="1" dirty="0">
                            <a:solidFill>
                              <a:srgbClr val="323232"/>
                            </a:solidFill>
                            <a:latin typeface="Cambria Math" panose="02040503050406030204" pitchFamily="18" charset="0"/>
                          </a:rPr>
                        </m:ctrlPr>
                      </m:dPr>
                      <m:e>
                        <m:r>
                          <a:rPr lang="en-US" i="1" dirty="0">
                            <a:solidFill>
                              <a:srgbClr val="323232"/>
                            </a:solidFill>
                            <a:latin typeface="Cambria Math" panose="02040503050406030204" pitchFamily="18" charset="0"/>
                          </a:rPr>
                          <m:t>𝑌</m:t>
                        </m:r>
                      </m:e>
                      <m:e>
                        <m:r>
                          <a:rPr lang="en-US" i="1" dirty="0">
                            <a:solidFill>
                              <a:srgbClr val="323232"/>
                            </a:solidFill>
                            <a:latin typeface="Cambria Math" panose="02040503050406030204" pitchFamily="18" charset="0"/>
                          </a:rPr>
                          <m:t>𝑋</m:t>
                        </m:r>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rPr>
                          <m:t>𝐼</m:t>
                        </m:r>
                      </m:e>
                    </m:d>
                    <m:r>
                      <a:rPr lang="en-US" i="1" dirty="0">
                        <a:solidFill>
                          <a:srgbClr val="323232"/>
                        </a:solidFill>
                        <a:latin typeface="Cambria Math" panose="02040503050406030204" pitchFamily="18" charset="0"/>
                        <a:ea typeface="Cambria Math" panose="02040503050406030204" pitchFamily="18" charset="0"/>
                      </a:rPr>
                      <m:t>×</m:t>
                    </m:r>
                    <m:r>
                      <a:rPr lang="en-US" i="1" dirty="0" smtClean="0">
                        <a:solidFill>
                          <a:srgbClr val="323232"/>
                        </a:solidFill>
                        <a:latin typeface="Cambria Math" panose="02040503050406030204" pitchFamily="18" charset="0"/>
                      </a:rPr>
                      <m:t>𝑃</m:t>
                    </m:r>
                    <m:d>
                      <m:dPr>
                        <m:ctrlPr>
                          <a:rPr lang="en-US" i="1" dirty="0">
                            <a:solidFill>
                              <a:srgbClr val="323232"/>
                            </a:solidFill>
                            <a:latin typeface="Cambria Math" panose="02040503050406030204" pitchFamily="18" charset="0"/>
                          </a:rPr>
                        </m:ctrlPr>
                      </m:dPr>
                      <m:e>
                        <m:r>
                          <a:rPr lang="en-US" i="1" dirty="0">
                            <a:solidFill>
                              <a:srgbClr val="323232"/>
                            </a:solidFill>
                            <a:latin typeface="Cambria Math" panose="02040503050406030204" pitchFamily="18" charset="0"/>
                          </a:rPr>
                          <m:t>𝑋</m:t>
                        </m:r>
                      </m:e>
                      <m:e>
                        <m:r>
                          <a:rPr lang="en-US" i="1" dirty="0" smtClean="0">
                            <a:solidFill>
                              <a:srgbClr val="323232"/>
                            </a:solidFill>
                            <a:latin typeface="Cambria Math" panose="02040503050406030204" pitchFamily="18" charset="0"/>
                          </a:rPr>
                          <m:t>𝐼</m:t>
                        </m:r>
                      </m:e>
                    </m:d>
                  </m:oMath>
                </a14:m>
                <a:endParaRPr lang="en-US" dirty="0">
                  <a:solidFill>
                    <a:srgbClr val="323232"/>
                  </a:solidFill>
                  <a:latin typeface="Dagny OT" panose="020B0504020201020104" pitchFamily="34" charset="0"/>
                </a:endParaRPr>
              </a:p>
              <a:p>
                <a:pPr marL="0" indent="0" algn="just">
                  <a:lnSpc>
                    <a:spcPct val="100000"/>
                  </a:lnSpc>
                  <a:buNone/>
                </a:pPr>
                <a:r>
                  <a:rPr lang="en-US" b="1" dirty="0">
                    <a:solidFill>
                      <a:srgbClr val="323232"/>
                    </a:solidFill>
                    <a:latin typeface="Dagny OT" panose="020B0504020201020104" pitchFamily="34" charset="0"/>
                  </a:rPr>
                  <a:t>Marginalization Rule: </a:t>
                </a:r>
                <a14:m>
                  <m:oMath xmlns:m="http://schemas.openxmlformats.org/officeDocument/2006/math">
                    <m:r>
                      <a:rPr lang="en-US" i="1" dirty="0" smtClean="0">
                        <a:solidFill>
                          <a:srgbClr val="323232"/>
                        </a:solidFill>
                        <a:latin typeface="Cambria Math" panose="02040503050406030204" pitchFamily="18" charset="0"/>
                      </a:rPr>
                      <m:t>𝑃</m:t>
                    </m:r>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rPr>
                      <m:t>𝑋</m:t>
                    </m:r>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rPr>
                      <m:t>𝐼</m:t>
                    </m:r>
                    <m:r>
                      <a:rPr lang="en-US" i="1" dirty="0" smtClean="0">
                        <a:solidFill>
                          <a:srgbClr val="323232"/>
                        </a:solidFill>
                        <a:latin typeface="Cambria Math" panose="02040503050406030204" pitchFamily="18" charset="0"/>
                      </a:rPr>
                      <m:t>)=</m:t>
                    </m:r>
                    <m:nary>
                      <m:naryPr>
                        <m:chr m:val="∑"/>
                        <m:subHide m:val="on"/>
                        <m:supHide m:val="on"/>
                        <m:ctrlPr>
                          <a:rPr lang="en-US" i="1" dirty="0" smtClean="0">
                            <a:solidFill>
                              <a:srgbClr val="323232"/>
                            </a:solidFill>
                            <a:latin typeface="Cambria Math" panose="02040503050406030204" pitchFamily="18" charset="0"/>
                          </a:rPr>
                        </m:ctrlPr>
                      </m:naryPr>
                      <m:sub/>
                      <m:sup/>
                      <m:e>
                        <m:r>
                          <a:rPr lang="en-US" i="1" dirty="0">
                            <a:solidFill>
                              <a:srgbClr val="323232"/>
                            </a:solidFill>
                            <a:latin typeface="Cambria Math" panose="02040503050406030204" pitchFamily="18" charset="0"/>
                          </a:rPr>
                          <m:t>𝑃</m:t>
                        </m:r>
                        <m:r>
                          <a:rPr lang="en-US" i="1" dirty="0">
                            <a:solidFill>
                              <a:srgbClr val="323232"/>
                            </a:solidFill>
                            <a:latin typeface="Cambria Math" panose="02040503050406030204" pitchFamily="18" charset="0"/>
                          </a:rPr>
                          <m:t>(</m:t>
                        </m:r>
                        <m:r>
                          <a:rPr lang="en-US" i="1" dirty="0" err="1">
                            <a:solidFill>
                              <a:srgbClr val="323232"/>
                            </a:solidFill>
                            <a:latin typeface="Cambria Math" panose="02040503050406030204" pitchFamily="18" charset="0"/>
                          </a:rPr>
                          <m:t>𝑋</m:t>
                        </m:r>
                        <m:r>
                          <a:rPr lang="en-US" i="1" dirty="0" err="1">
                            <a:solidFill>
                              <a:srgbClr val="323232"/>
                            </a:solidFill>
                            <a:latin typeface="Cambria Math" panose="02040503050406030204" pitchFamily="18" charset="0"/>
                          </a:rPr>
                          <m:t>,</m:t>
                        </m:r>
                        <m:sSub>
                          <m:sSubPr>
                            <m:ctrlPr>
                              <a:rPr lang="en-CA" i="1" dirty="0">
                                <a:solidFill>
                                  <a:srgbClr val="323232"/>
                                </a:solidFill>
                                <a:latin typeface="Cambria Math" panose="02040503050406030204" pitchFamily="18" charset="0"/>
                              </a:rPr>
                            </m:ctrlPr>
                          </m:sSubPr>
                          <m:e>
                            <m:r>
                              <a:rPr lang="en-CA" i="1" dirty="0">
                                <a:solidFill>
                                  <a:srgbClr val="323232"/>
                                </a:solidFill>
                                <a:latin typeface="Cambria Math" panose="02040503050406030204" pitchFamily="18" charset="0"/>
                              </a:rPr>
                              <m:t>𝑌</m:t>
                            </m:r>
                          </m:e>
                          <m:sub>
                            <m:r>
                              <a:rPr lang="en-CA" i="1" dirty="0">
                                <a:solidFill>
                                  <a:srgbClr val="323232"/>
                                </a:solidFill>
                                <a:latin typeface="Cambria Math" panose="02040503050406030204" pitchFamily="18" charset="0"/>
                              </a:rPr>
                              <m:t>𝑘</m:t>
                            </m:r>
                          </m:sub>
                        </m:sSub>
                        <m:r>
                          <a:rPr lang="en-US" i="1" dirty="0" err="1">
                            <a:solidFill>
                              <a:srgbClr val="323232"/>
                            </a:solidFill>
                            <a:latin typeface="Cambria Math" panose="02040503050406030204" pitchFamily="18" charset="0"/>
                          </a:rPr>
                          <m:t>|</m:t>
                        </m:r>
                        <m:r>
                          <a:rPr lang="en-US" i="1" dirty="0" err="1">
                            <a:solidFill>
                              <a:srgbClr val="323232"/>
                            </a:solidFill>
                            <a:latin typeface="Cambria Math" panose="02040503050406030204" pitchFamily="18" charset="0"/>
                          </a:rPr>
                          <m:t>𝐼</m:t>
                        </m:r>
                        <m:r>
                          <a:rPr lang="en-US" i="1" dirty="0">
                            <a:solidFill>
                              <a:srgbClr val="323232"/>
                            </a:solidFill>
                            <a:latin typeface="Cambria Math" panose="02040503050406030204" pitchFamily="18" charset="0"/>
                          </a:rPr>
                          <m:t>)</m:t>
                        </m:r>
                      </m:e>
                    </m:nary>
                  </m:oMath>
                </a14:m>
                <a:r>
                  <a:rPr lang="en-US" dirty="0">
                    <a:solidFill>
                      <a:srgbClr val="323232"/>
                    </a:solidFill>
                    <a:latin typeface="Dagny OT" panose="020B0504020201020104" pitchFamily="34" charset="0"/>
                  </a:rPr>
                  <a:t>, where </a:t>
                </a:r>
                <a14:m>
                  <m:oMath xmlns:m="http://schemas.openxmlformats.org/officeDocument/2006/math">
                    <m:sSub>
                      <m:sSubPr>
                        <m:ctrlPr>
                          <a:rPr lang="en-CA" i="1" dirty="0">
                            <a:solidFill>
                              <a:srgbClr val="323232"/>
                            </a:solidFill>
                            <a:latin typeface="Cambria Math" panose="02040503050406030204" pitchFamily="18" charset="0"/>
                          </a:rPr>
                        </m:ctrlPr>
                      </m:sSubPr>
                      <m:e>
                        <m:r>
                          <a:rPr lang="en-CA" b="0" i="1" dirty="0" smtClean="0">
                            <a:solidFill>
                              <a:srgbClr val="323232"/>
                            </a:solidFill>
                            <a:latin typeface="Cambria Math" panose="02040503050406030204" pitchFamily="18" charset="0"/>
                          </a:rPr>
                          <m:t>{</m:t>
                        </m:r>
                        <m:r>
                          <a:rPr lang="en-CA" i="1" dirty="0">
                            <a:solidFill>
                              <a:srgbClr val="323232"/>
                            </a:solidFill>
                            <a:latin typeface="Cambria Math" panose="02040503050406030204" pitchFamily="18" charset="0"/>
                          </a:rPr>
                          <m:t>𝑌</m:t>
                        </m:r>
                      </m:e>
                      <m:sub>
                        <m:r>
                          <a:rPr lang="en-CA" i="1" dirty="0">
                            <a:solidFill>
                              <a:srgbClr val="323232"/>
                            </a:solidFill>
                            <a:latin typeface="Cambria Math" panose="02040503050406030204" pitchFamily="18" charset="0"/>
                          </a:rPr>
                          <m:t>𝑘</m:t>
                        </m:r>
                      </m:sub>
                    </m:sSub>
                    <m:r>
                      <a:rPr lang="en-CA" b="0" i="1" dirty="0" smtClean="0">
                        <a:solidFill>
                          <a:srgbClr val="323232"/>
                        </a:solidFill>
                        <a:latin typeface="Cambria Math" panose="02040503050406030204" pitchFamily="18" charset="0"/>
                      </a:rPr>
                      <m:t>}</m:t>
                    </m:r>
                  </m:oMath>
                </a14:m>
                <a:r>
                  <a:rPr lang="en-US" dirty="0">
                    <a:solidFill>
                      <a:srgbClr val="323232"/>
                    </a:solidFill>
                    <a:latin typeface="Dagny OT" panose="020B0504020201020104" pitchFamily="34" charset="0"/>
                  </a:rPr>
                  <a:t> are exhaustive, disjoint</a:t>
                </a:r>
              </a:p>
            </p:txBody>
          </p:sp>
        </mc:Choice>
        <mc:Fallback xmlns="">
          <p:sp>
            <p:nvSpPr>
              <p:cNvPr id="3" name="Content Placeholder 2">
                <a:extLst>
                  <a:ext uri="{FF2B5EF4-FFF2-40B4-BE49-F238E27FC236}">
                    <a16:creationId xmlns:a16="http://schemas.microsoft.com/office/drawing/2014/main" id="{892698E3-4D52-E846-A0AF-BA7C7C0347F7}"/>
                  </a:ext>
                </a:extLst>
              </p:cNvPr>
              <p:cNvSpPr>
                <a:spLocks noGrp="1" noRot="1" noChangeAspect="1" noMove="1" noResize="1" noEditPoints="1" noAdjustHandles="1" noChangeArrowheads="1" noChangeShapeType="1" noTextEdit="1"/>
              </p:cNvSpPr>
              <p:nvPr>
                <p:ph idx="1"/>
              </p:nvPr>
            </p:nvSpPr>
            <p:spPr>
              <a:blipFill>
                <a:blip r:embed="rId2"/>
                <a:stretch>
                  <a:fillRect l="-806" r="-806" b="-17431"/>
                </a:stretch>
              </a:blipFill>
            </p:spPr>
            <p:txBody>
              <a:bodyPr/>
              <a:lstStyle/>
              <a:p>
                <a:r>
                  <a:rPr lang="en-US">
                    <a:noFill/>
                  </a:rPr>
                  <a:t> </a:t>
                </a:r>
              </a:p>
            </p:txBody>
          </p:sp>
        </mc:Fallback>
      </mc:AlternateContent>
    </p:spTree>
    <p:extLst>
      <p:ext uri="{BB962C8B-B14F-4D97-AF65-F5344CB8AC3E}">
        <p14:creationId xmlns:p14="http://schemas.microsoft.com/office/powerpoint/2010/main" val="132248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254EF-8939-4653-80B5-ACC5E9E55BB9}"/>
              </a:ext>
            </a:extLst>
          </p:cNvPr>
          <p:cNvSpPr>
            <a:spLocks noGrp="1"/>
          </p:cNvSpPr>
          <p:nvPr>
            <p:ph type="title"/>
          </p:nvPr>
        </p:nvSpPr>
        <p:spPr/>
        <p:txBody>
          <a:bodyPr/>
          <a:lstStyle/>
          <a:p>
            <a:r>
              <a:rPr lang="en-CA"/>
              <a:t>Conditional Probabilities </a:t>
            </a:r>
          </a:p>
        </p:txBody>
      </p:sp>
      <p:sp>
        <p:nvSpPr>
          <p:cNvPr id="3" name="Content Placeholder 2">
            <a:extLst>
              <a:ext uri="{FF2B5EF4-FFF2-40B4-BE49-F238E27FC236}">
                <a16:creationId xmlns:a16="http://schemas.microsoft.com/office/drawing/2014/main" id="{3A9FCA2E-09F1-4141-AF60-FB4A879F3175}"/>
              </a:ext>
            </a:extLst>
          </p:cNvPr>
          <p:cNvSpPr>
            <a:spLocks noGrp="1"/>
          </p:cNvSpPr>
          <p:nvPr>
            <p:ph idx="1"/>
          </p:nvPr>
        </p:nvSpPr>
        <p:spPr/>
        <p:txBody>
          <a:bodyPr/>
          <a:lstStyle/>
          <a:p>
            <a:pPr marL="0" indent="0" algn="just">
              <a:lnSpc>
                <a:spcPct val="100000"/>
              </a:lnSpc>
              <a:buNone/>
            </a:pPr>
            <a:r>
              <a:rPr lang="en-CA" dirty="0">
                <a:latin typeface="Dagny OT" panose="020B0504020201020104" pitchFamily="34" charset="0"/>
              </a:rPr>
              <a:t>We then have an interest in determining the likelihood of an event occurring </a:t>
            </a:r>
            <a:r>
              <a:rPr lang="en-CA" b="1" dirty="0">
                <a:latin typeface="Dagny OT" panose="020B0504020201020104" pitchFamily="34" charset="0"/>
              </a:rPr>
              <a:t>given that another event </a:t>
            </a:r>
            <a:r>
              <a:rPr lang="en-CA" dirty="0">
                <a:latin typeface="Dagny OT" panose="020B0504020201020104" pitchFamily="34" charset="0"/>
              </a:rPr>
              <a:t>(or series of events) </a:t>
            </a:r>
            <a:r>
              <a:rPr lang="en-CA" b="1" dirty="0">
                <a:latin typeface="Dagny OT" panose="020B0504020201020104" pitchFamily="34" charset="0"/>
              </a:rPr>
              <a:t>has occurred.</a:t>
            </a:r>
            <a:endParaRPr lang="en-CA" dirty="0">
              <a:latin typeface="Dagny OT" panose="020B0504020201020104" pitchFamily="34" charset="0"/>
            </a:endParaRPr>
          </a:p>
          <a:p>
            <a:pPr algn="just">
              <a:lnSpc>
                <a:spcPct val="100000"/>
              </a:lnSpc>
            </a:pPr>
            <a:endParaRPr lang="en-CA" sz="500" dirty="0">
              <a:latin typeface="Dagny OT" panose="020B0504020201020104" pitchFamily="34" charset="0"/>
            </a:endParaRPr>
          </a:p>
          <a:p>
            <a:pPr marL="0" indent="0" algn="just">
              <a:lnSpc>
                <a:spcPct val="100000"/>
              </a:lnSpc>
              <a:buNone/>
            </a:pPr>
            <a:r>
              <a:rPr lang="en-CA" b="1" dirty="0">
                <a:latin typeface="Dagny OT" panose="020B0504020201020104" pitchFamily="34" charset="0"/>
              </a:rPr>
              <a:t>Examples</a:t>
            </a:r>
            <a:r>
              <a:rPr lang="en-CA" dirty="0">
                <a:latin typeface="Dagny OT" panose="020B0504020201020104" pitchFamily="34" charset="0"/>
              </a:rPr>
              <a:t> include:</a:t>
            </a:r>
          </a:p>
          <a:p>
            <a:pPr lvl="1">
              <a:lnSpc>
                <a:spcPct val="100000"/>
              </a:lnSpc>
            </a:pPr>
            <a:r>
              <a:rPr lang="en-CA" dirty="0">
                <a:latin typeface="Dagny OT" panose="020B0504020201020104" pitchFamily="34" charset="0"/>
              </a:rPr>
              <a:t>t</a:t>
            </a:r>
            <a:r>
              <a:rPr lang="en-CA" sz="2000" dirty="0">
                <a:latin typeface="Dagny OT" panose="020B0504020201020104" pitchFamily="34" charset="0"/>
              </a:rPr>
              <a:t>he probability that a train arrives on time given that it left on time</a:t>
            </a:r>
          </a:p>
          <a:p>
            <a:pPr lvl="1">
              <a:lnSpc>
                <a:spcPct val="100000"/>
              </a:lnSpc>
            </a:pPr>
            <a:r>
              <a:rPr lang="en-CA" dirty="0">
                <a:latin typeface="Dagny OT" panose="020B0504020201020104" pitchFamily="34" charset="0"/>
              </a:rPr>
              <a:t>t</a:t>
            </a:r>
            <a:r>
              <a:rPr lang="en-CA" sz="2000" dirty="0">
                <a:latin typeface="Dagny OT" panose="020B0504020201020104" pitchFamily="34" charset="0"/>
              </a:rPr>
              <a:t>he probability that a PC crashes given the operating system installed </a:t>
            </a:r>
          </a:p>
          <a:p>
            <a:pPr lvl="1">
              <a:lnSpc>
                <a:spcPct val="100000"/>
              </a:lnSpc>
            </a:pPr>
            <a:r>
              <a:rPr lang="en-CA" dirty="0">
                <a:latin typeface="Dagny OT" panose="020B0504020201020104" pitchFamily="34" charset="0"/>
              </a:rPr>
              <a:t>t</a:t>
            </a:r>
            <a:r>
              <a:rPr lang="en-CA" sz="2000" dirty="0">
                <a:latin typeface="Dagny OT" panose="020B0504020201020104" pitchFamily="34" charset="0"/>
              </a:rPr>
              <a:t>he probability that a bit is transmitted over a channel is received as a 1 given that the bit transmitted was a 1</a:t>
            </a:r>
          </a:p>
          <a:p>
            <a:pPr lvl="1">
              <a:lnSpc>
                <a:spcPct val="100000"/>
              </a:lnSpc>
            </a:pPr>
            <a:r>
              <a:rPr lang="en-CA" sz="2000" dirty="0">
                <a:latin typeface="Dagny OT" panose="020B0504020201020104" pitchFamily="34" charset="0"/>
              </a:rPr>
              <a:t>the probability that a website is visited given its number of in-links</a:t>
            </a:r>
          </a:p>
          <a:p>
            <a:pPr lvl="1">
              <a:lnSpc>
                <a:spcPct val="100000"/>
              </a:lnSpc>
            </a:pPr>
            <a:r>
              <a:rPr lang="en-CA" sz="2000" dirty="0">
                <a:latin typeface="Dagny OT" panose="020B0504020201020104" pitchFamily="34" charset="0"/>
              </a:rPr>
              <a:t>the rules of probability!</a:t>
            </a:r>
          </a:p>
        </p:txBody>
      </p:sp>
    </p:spTree>
    <p:extLst>
      <p:ext uri="{BB962C8B-B14F-4D97-AF65-F5344CB8AC3E}">
        <p14:creationId xmlns:p14="http://schemas.microsoft.com/office/powerpoint/2010/main" val="2507903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DE48F-817E-4042-976C-79049CCC2A3B}"/>
              </a:ext>
            </a:extLst>
          </p:cNvPr>
          <p:cNvSpPr>
            <a:spLocks noGrp="1"/>
          </p:cNvSpPr>
          <p:nvPr>
            <p:ph type="title"/>
          </p:nvPr>
        </p:nvSpPr>
        <p:spPr/>
        <p:txBody>
          <a:bodyPr/>
          <a:lstStyle/>
          <a:p>
            <a:r>
              <a:rPr lang="en-CA"/>
              <a:t>Conditional Probabilities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FF0C3C49-F6EE-4D2B-A524-34E35C7401A0}"/>
                  </a:ext>
                </a:extLst>
              </p:cNvPr>
              <p:cNvSpPr>
                <a:spLocks noGrp="1"/>
              </p:cNvSpPr>
              <p:nvPr>
                <p:ph idx="1"/>
              </p:nvPr>
            </p:nvSpPr>
            <p:spPr/>
            <p:txBody>
              <a:bodyPr/>
              <a:lstStyle/>
              <a:p>
                <a:pPr marL="0" indent="0" algn="just">
                  <a:lnSpc>
                    <a:spcPct val="100000"/>
                  </a:lnSpc>
                  <a:buNone/>
                </a:pPr>
                <a:r>
                  <a:rPr lang="en-CA" dirty="0">
                    <a:solidFill>
                      <a:srgbClr val="323232"/>
                    </a:solidFill>
                    <a:latin typeface="Dagny OT" panose="020B0504020201020104" pitchFamily="34" charset="0"/>
                  </a:rPr>
                  <a:t>A </a:t>
                </a:r>
                <a:r>
                  <a:rPr lang="en-CA" b="1" dirty="0">
                    <a:solidFill>
                      <a:srgbClr val="323232"/>
                    </a:solidFill>
                    <a:latin typeface="Dagny OT" panose="020B0504020201020104" pitchFamily="34" charset="0"/>
                  </a:rPr>
                  <a:t>conditional probability </a:t>
                </a:r>
                <a:r>
                  <a:rPr lang="en-CA" dirty="0">
                    <a:solidFill>
                      <a:srgbClr val="323232"/>
                    </a:solidFill>
                    <a:latin typeface="Dagny OT" panose="020B0504020201020104" pitchFamily="34" charset="0"/>
                  </a:rPr>
                  <a:t>is the probability of an event taking place given that another event occurred. </a:t>
                </a:r>
              </a:p>
              <a:p>
                <a:pPr algn="just">
                  <a:lnSpc>
                    <a:spcPct val="100000"/>
                  </a:lnSpc>
                </a:pPr>
                <a:endParaRPr lang="en-CA" sz="1000" dirty="0">
                  <a:solidFill>
                    <a:srgbClr val="323232"/>
                  </a:solidFill>
                  <a:latin typeface="Dagny OT" panose="020B0504020201020104" pitchFamily="34" charset="0"/>
                </a:endParaRPr>
              </a:p>
              <a:p>
                <a:pPr marL="0" indent="0" algn="just">
                  <a:lnSpc>
                    <a:spcPct val="100000"/>
                  </a:lnSpc>
                  <a:buNone/>
                </a:pPr>
                <a:r>
                  <a:rPr lang="en-CA" dirty="0">
                    <a:solidFill>
                      <a:srgbClr val="323232"/>
                    </a:solidFill>
                    <a:latin typeface="Dagny OT" panose="020B0504020201020104" pitchFamily="34" charset="0"/>
                  </a:rPr>
                  <a:t>The conditional probability of </a:t>
                </a:r>
                <a14:m>
                  <m:oMath xmlns:m="http://schemas.openxmlformats.org/officeDocument/2006/math">
                    <m:r>
                      <a:rPr lang="en-CA" i="1" dirty="0" smtClean="0">
                        <a:solidFill>
                          <a:srgbClr val="323232"/>
                        </a:solidFill>
                        <a:latin typeface="Cambria Math" panose="02040503050406030204" pitchFamily="18" charset="0"/>
                      </a:rPr>
                      <m:t>𝐴</m:t>
                    </m:r>
                  </m:oMath>
                </a14:m>
                <a:r>
                  <a:rPr lang="en-CA" dirty="0">
                    <a:solidFill>
                      <a:srgbClr val="323232"/>
                    </a:solidFill>
                    <a:latin typeface="Dagny OT" panose="020B0504020201020104" pitchFamily="34" charset="0"/>
                  </a:rPr>
                  <a:t> given </a:t>
                </a:r>
                <a14:m>
                  <m:oMath xmlns:m="http://schemas.openxmlformats.org/officeDocument/2006/math">
                    <m:r>
                      <a:rPr lang="en-CA" i="1" dirty="0" smtClean="0">
                        <a:solidFill>
                          <a:srgbClr val="323232"/>
                        </a:solidFill>
                        <a:latin typeface="Cambria Math" panose="02040503050406030204" pitchFamily="18" charset="0"/>
                      </a:rPr>
                      <m:t>𝐵</m:t>
                    </m:r>
                  </m:oMath>
                </a14:m>
                <a:r>
                  <a:rPr lang="en-CA" dirty="0">
                    <a:solidFill>
                      <a:srgbClr val="323232"/>
                    </a:solidFill>
                    <a:latin typeface="Dagny OT" panose="020B0504020201020104" pitchFamily="34" charset="0"/>
                  </a:rPr>
                  <a:t>, </a:t>
                </a:r>
                <a14:m>
                  <m:oMath xmlns:m="http://schemas.openxmlformats.org/officeDocument/2006/math">
                    <m:r>
                      <a:rPr lang="en-CA" i="1" dirty="0" smtClean="0">
                        <a:solidFill>
                          <a:srgbClr val="323232"/>
                        </a:solidFill>
                        <a:latin typeface="Cambria Math" panose="02040503050406030204" pitchFamily="18" charset="0"/>
                      </a:rPr>
                      <m:t>𝑃</m:t>
                    </m:r>
                    <m:r>
                      <a:rPr lang="en-CA" i="1" dirty="0" smtClean="0">
                        <a:solidFill>
                          <a:srgbClr val="323232"/>
                        </a:solidFill>
                        <a:latin typeface="Cambria Math" panose="02040503050406030204" pitchFamily="18" charset="0"/>
                      </a:rPr>
                      <m:t>(</m:t>
                    </m:r>
                    <m:r>
                      <a:rPr lang="en-CA" i="1" dirty="0" smtClean="0">
                        <a:solidFill>
                          <a:srgbClr val="323232"/>
                        </a:solidFill>
                        <a:latin typeface="Cambria Math" panose="02040503050406030204" pitchFamily="18" charset="0"/>
                      </a:rPr>
                      <m:t>𝐴</m:t>
                    </m:r>
                    <m:r>
                      <a:rPr lang="en-CA" i="1" dirty="0" smtClean="0">
                        <a:solidFill>
                          <a:srgbClr val="323232"/>
                        </a:solidFill>
                        <a:latin typeface="Cambria Math" panose="02040503050406030204" pitchFamily="18" charset="0"/>
                      </a:rPr>
                      <m:t>|</m:t>
                    </m:r>
                    <m:r>
                      <a:rPr lang="en-CA" i="1" dirty="0" smtClean="0">
                        <a:solidFill>
                          <a:srgbClr val="323232"/>
                        </a:solidFill>
                        <a:latin typeface="Cambria Math" panose="02040503050406030204" pitchFamily="18" charset="0"/>
                      </a:rPr>
                      <m:t>𝐵</m:t>
                    </m:r>
                    <m:r>
                      <a:rPr lang="en-CA" i="1" dirty="0" smtClean="0">
                        <a:solidFill>
                          <a:srgbClr val="323232"/>
                        </a:solidFill>
                        <a:latin typeface="Cambria Math" panose="02040503050406030204" pitchFamily="18" charset="0"/>
                      </a:rPr>
                      <m:t>)</m:t>
                    </m:r>
                  </m:oMath>
                </a14:m>
                <a:r>
                  <a:rPr lang="en-CA" dirty="0">
                    <a:solidFill>
                      <a:srgbClr val="323232"/>
                    </a:solidFill>
                    <a:latin typeface="Dagny OT" panose="020B0504020201020104" pitchFamily="34" charset="0"/>
                  </a:rPr>
                  <a:t>, is defined as</a:t>
                </a:r>
                <a:endParaRPr lang="en-CA" sz="100" dirty="0">
                  <a:solidFill>
                    <a:srgbClr val="323232"/>
                  </a:solidFill>
                  <a:latin typeface="Dagny OT" panose="020B0504020201020104" pitchFamily="34" charset="0"/>
                </a:endParaRPr>
              </a:p>
              <a:p>
                <a:pPr algn="just"/>
                <a14:m>
                  <m:oMathPara xmlns:m="http://schemas.openxmlformats.org/officeDocument/2006/math">
                    <m:oMathParaPr>
                      <m:jc m:val="centerGroup"/>
                    </m:oMathParaPr>
                    <m:oMath xmlns:m="http://schemas.openxmlformats.org/officeDocument/2006/math">
                      <m:r>
                        <a:rPr lang="en-CA" smtClean="0">
                          <a:solidFill>
                            <a:srgbClr val="323232"/>
                          </a:solidFill>
                          <a:latin typeface="Cambria Math" charset="0"/>
                        </a:rPr>
                        <m:t>𝑃</m:t>
                      </m:r>
                      <m:d>
                        <m:dPr>
                          <m:ctrlPr>
                            <a:rPr lang="en-CA" i="1" smtClean="0">
                              <a:solidFill>
                                <a:srgbClr val="323232"/>
                              </a:solidFill>
                              <a:latin typeface="Cambria Math" panose="02040503050406030204" pitchFamily="18" charset="0"/>
                            </a:rPr>
                          </m:ctrlPr>
                        </m:dPr>
                        <m:e>
                          <m:d>
                            <m:dPr>
                              <m:begChr m:val=""/>
                              <m:endChr m:val="|"/>
                              <m:ctrlPr>
                                <a:rPr lang="en-CA" i="1" smtClean="0">
                                  <a:solidFill>
                                    <a:srgbClr val="323232"/>
                                  </a:solidFill>
                                  <a:latin typeface="Cambria Math" panose="02040503050406030204" pitchFamily="18" charset="0"/>
                                </a:rPr>
                              </m:ctrlPr>
                            </m:dPr>
                            <m:e>
                              <m:r>
                                <a:rPr lang="en-CA" smtClean="0">
                                  <a:solidFill>
                                    <a:srgbClr val="323232"/>
                                  </a:solidFill>
                                  <a:latin typeface="Cambria Math" charset="0"/>
                                </a:rPr>
                                <m:t>𝐴</m:t>
                              </m:r>
                            </m:e>
                          </m:d>
                          <m:r>
                            <a:rPr lang="en-CA" smtClean="0">
                              <a:solidFill>
                                <a:srgbClr val="323232"/>
                              </a:solidFill>
                              <a:latin typeface="Cambria Math" charset="0"/>
                            </a:rPr>
                            <m:t>𝐵</m:t>
                          </m:r>
                        </m:e>
                      </m:d>
                      <m:r>
                        <a:rPr lang="en-CA" smtClean="0">
                          <a:solidFill>
                            <a:srgbClr val="323232"/>
                          </a:solidFill>
                          <a:latin typeface="Cambria Math" charset="0"/>
                        </a:rPr>
                        <m:t>=</m:t>
                      </m:r>
                      <m:f>
                        <m:fPr>
                          <m:ctrlPr>
                            <a:rPr lang="en-CA" i="1" smtClean="0">
                              <a:solidFill>
                                <a:srgbClr val="323232"/>
                              </a:solidFill>
                              <a:latin typeface="Cambria Math" panose="02040503050406030204" pitchFamily="18" charset="0"/>
                            </a:rPr>
                          </m:ctrlPr>
                        </m:fPr>
                        <m:num>
                          <m:r>
                            <a:rPr lang="en-CA" smtClean="0">
                              <a:solidFill>
                                <a:srgbClr val="323232"/>
                              </a:solidFill>
                              <a:latin typeface="Cambria Math" charset="0"/>
                            </a:rPr>
                            <m:t>𝑃</m:t>
                          </m:r>
                          <m:d>
                            <m:dPr>
                              <m:ctrlPr>
                                <a:rPr lang="en-CA" i="1" smtClean="0">
                                  <a:solidFill>
                                    <a:srgbClr val="323232"/>
                                  </a:solidFill>
                                  <a:latin typeface="Cambria Math" panose="02040503050406030204" pitchFamily="18" charset="0"/>
                                </a:rPr>
                              </m:ctrlPr>
                            </m:dPr>
                            <m:e>
                              <m:r>
                                <a:rPr lang="en-CA" smtClean="0">
                                  <a:solidFill>
                                    <a:srgbClr val="323232"/>
                                  </a:solidFill>
                                  <a:latin typeface="Cambria Math" charset="0"/>
                                </a:rPr>
                                <m:t>𝐴</m:t>
                              </m:r>
                              <m:r>
                                <a:rPr lang="en-CA" smtClean="0">
                                  <a:solidFill>
                                    <a:srgbClr val="323232"/>
                                  </a:solidFill>
                                  <a:latin typeface="Cambria Math" charset="0"/>
                                </a:rPr>
                                <m:t>∩</m:t>
                              </m:r>
                              <m:r>
                                <a:rPr lang="en-CA" smtClean="0">
                                  <a:solidFill>
                                    <a:srgbClr val="323232"/>
                                  </a:solidFill>
                                  <a:latin typeface="Cambria Math" charset="0"/>
                                </a:rPr>
                                <m:t>𝐵</m:t>
                              </m:r>
                            </m:e>
                          </m:d>
                        </m:num>
                        <m:den>
                          <m:r>
                            <a:rPr lang="en-CA" smtClean="0">
                              <a:solidFill>
                                <a:srgbClr val="323232"/>
                              </a:solidFill>
                              <a:latin typeface="Cambria Math" charset="0"/>
                            </a:rPr>
                            <m:t>𝑃</m:t>
                          </m:r>
                          <m:d>
                            <m:dPr>
                              <m:ctrlPr>
                                <a:rPr lang="en-CA" i="1" smtClean="0">
                                  <a:solidFill>
                                    <a:srgbClr val="323232"/>
                                  </a:solidFill>
                                  <a:latin typeface="Cambria Math" panose="02040503050406030204" pitchFamily="18" charset="0"/>
                                </a:rPr>
                              </m:ctrlPr>
                            </m:dPr>
                            <m:e>
                              <m:r>
                                <a:rPr lang="en-CA" smtClean="0">
                                  <a:solidFill>
                                    <a:srgbClr val="323232"/>
                                  </a:solidFill>
                                  <a:latin typeface="Cambria Math" charset="0"/>
                                </a:rPr>
                                <m:t>𝐵</m:t>
                              </m:r>
                            </m:e>
                          </m:d>
                        </m:den>
                      </m:f>
                      <m:r>
                        <a:rPr lang="en-CA" b="0" i="1" smtClean="0">
                          <a:solidFill>
                            <a:srgbClr val="323232"/>
                          </a:solidFill>
                          <a:latin typeface="Cambria Math" panose="02040503050406030204" pitchFamily="18" charset="0"/>
                        </a:rPr>
                        <m:t>=</m:t>
                      </m:r>
                      <m:f>
                        <m:fPr>
                          <m:ctrlPr>
                            <a:rPr lang="en-CA" i="1">
                              <a:solidFill>
                                <a:srgbClr val="323232"/>
                              </a:solidFill>
                              <a:latin typeface="Cambria Math" panose="02040503050406030204" pitchFamily="18" charset="0"/>
                            </a:rPr>
                          </m:ctrlPr>
                        </m:fPr>
                        <m:num>
                          <m:r>
                            <a:rPr lang="en-CA">
                              <a:solidFill>
                                <a:srgbClr val="323232"/>
                              </a:solidFill>
                              <a:latin typeface="Cambria Math" charset="0"/>
                            </a:rPr>
                            <m:t>𝑃</m:t>
                          </m:r>
                          <m:d>
                            <m:dPr>
                              <m:ctrlPr>
                                <a:rPr lang="en-CA" i="1">
                                  <a:solidFill>
                                    <a:srgbClr val="323232"/>
                                  </a:solidFill>
                                  <a:latin typeface="Cambria Math" panose="02040503050406030204" pitchFamily="18" charset="0"/>
                                </a:rPr>
                              </m:ctrlPr>
                            </m:dPr>
                            <m:e>
                              <m:r>
                                <a:rPr lang="en-CA">
                                  <a:solidFill>
                                    <a:srgbClr val="323232"/>
                                  </a:solidFill>
                                  <a:latin typeface="Cambria Math" charset="0"/>
                                </a:rPr>
                                <m:t>𝐴</m:t>
                              </m:r>
                              <m:r>
                                <a:rPr lang="en-CA" b="0" i="0" smtClean="0">
                                  <a:solidFill>
                                    <a:srgbClr val="323232"/>
                                  </a:solidFill>
                                  <a:latin typeface="Cambria Math" panose="02040503050406030204" pitchFamily="18" charset="0"/>
                                </a:rPr>
                                <m:t>,</m:t>
                              </m:r>
                              <m:r>
                                <a:rPr lang="en-CA">
                                  <a:solidFill>
                                    <a:srgbClr val="323232"/>
                                  </a:solidFill>
                                  <a:latin typeface="Cambria Math" charset="0"/>
                                </a:rPr>
                                <m:t>𝐵</m:t>
                              </m:r>
                            </m:e>
                          </m:d>
                        </m:num>
                        <m:den>
                          <m:r>
                            <a:rPr lang="en-CA">
                              <a:solidFill>
                                <a:srgbClr val="323232"/>
                              </a:solidFill>
                              <a:latin typeface="Cambria Math" charset="0"/>
                            </a:rPr>
                            <m:t>𝑃</m:t>
                          </m:r>
                          <m:d>
                            <m:dPr>
                              <m:ctrlPr>
                                <a:rPr lang="en-CA" i="1">
                                  <a:solidFill>
                                    <a:srgbClr val="323232"/>
                                  </a:solidFill>
                                  <a:latin typeface="Cambria Math" panose="02040503050406030204" pitchFamily="18" charset="0"/>
                                </a:rPr>
                              </m:ctrlPr>
                            </m:dPr>
                            <m:e>
                              <m:r>
                                <a:rPr lang="en-CA">
                                  <a:solidFill>
                                    <a:srgbClr val="323232"/>
                                  </a:solidFill>
                                  <a:latin typeface="Cambria Math" charset="0"/>
                                </a:rPr>
                                <m:t>𝐵</m:t>
                              </m:r>
                            </m:e>
                          </m:d>
                        </m:den>
                      </m:f>
                    </m:oMath>
                  </m:oMathPara>
                </a14:m>
                <a:endParaRPr lang="en-CA" dirty="0">
                  <a:solidFill>
                    <a:srgbClr val="323232"/>
                  </a:solidFill>
                  <a:latin typeface="Dagny OT" panose="020B0504020201020104" pitchFamily="34" charset="0"/>
                </a:endParaRPr>
              </a:p>
              <a:p>
                <a:pPr algn="just">
                  <a:lnSpc>
                    <a:spcPct val="100000"/>
                  </a:lnSpc>
                </a:pPr>
                <a:endParaRPr lang="en-CA" sz="1000" dirty="0">
                  <a:solidFill>
                    <a:srgbClr val="323232"/>
                  </a:solidFill>
                  <a:latin typeface="Dagny OT" panose="020B0504020201020104" pitchFamily="34" charset="0"/>
                </a:endParaRPr>
              </a:p>
              <a:p>
                <a:pPr marL="0" indent="0" algn="just">
                  <a:lnSpc>
                    <a:spcPct val="100000"/>
                  </a:lnSpc>
                  <a:buNone/>
                </a:pPr>
                <a:r>
                  <a:rPr lang="en-CA" dirty="0">
                    <a:solidFill>
                      <a:srgbClr val="323232"/>
                    </a:solidFill>
                    <a:latin typeface="Dagny OT" panose="020B0504020201020104" pitchFamily="34" charset="0"/>
                  </a:rPr>
                  <a:t>The probability that two events </a:t>
                </a:r>
                <a14:m>
                  <m:oMath xmlns:m="http://schemas.openxmlformats.org/officeDocument/2006/math">
                    <m:r>
                      <a:rPr lang="en-CA" i="1" dirty="0" smtClean="0">
                        <a:solidFill>
                          <a:srgbClr val="323232"/>
                        </a:solidFill>
                        <a:latin typeface="Cambria Math" panose="02040503050406030204" pitchFamily="18" charset="0"/>
                      </a:rPr>
                      <m:t>𝐴</m:t>
                    </m:r>
                  </m:oMath>
                </a14:m>
                <a:r>
                  <a:rPr lang="en-CA" dirty="0">
                    <a:solidFill>
                      <a:srgbClr val="323232"/>
                    </a:solidFill>
                    <a:latin typeface="Dagny OT" panose="020B0504020201020104" pitchFamily="34" charset="0"/>
                  </a:rPr>
                  <a:t> and </a:t>
                </a:r>
                <a14:m>
                  <m:oMath xmlns:m="http://schemas.openxmlformats.org/officeDocument/2006/math">
                    <m:r>
                      <a:rPr lang="en-CA" i="1" dirty="0" smtClean="0">
                        <a:solidFill>
                          <a:srgbClr val="323232"/>
                        </a:solidFill>
                        <a:latin typeface="Cambria Math" panose="02040503050406030204" pitchFamily="18" charset="0"/>
                      </a:rPr>
                      <m:t>𝐵</m:t>
                    </m:r>
                  </m:oMath>
                </a14:m>
                <a:r>
                  <a:rPr lang="en-CA" dirty="0">
                    <a:solidFill>
                      <a:srgbClr val="323232"/>
                    </a:solidFill>
                    <a:latin typeface="Dagny OT" panose="020B0504020201020104" pitchFamily="34" charset="0"/>
                  </a:rPr>
                  <a:t> both occur simultaneously is obtained by applying the multiplication rule:</a:t>
                </a:r>
              </a:p>
              <a:p>
                <a:pPr marL="0" indent="0" algn="ctr">
                  <a:lnSpc>
                    <a:spcPct val="100000"/>
                  </a:lnSpc>
                  <a:buNone/>
                </a:pPr>
                <a14:m>
                  <m:oMath xmlns:m="http://schemas.openxmlformats.org/officeDocument/2006/math">
                    <m:r>
                      <a:rPr lang="en-CA">
                        <a:solidFill>
                          <a:srgbClr val="323232"/>
                        </a:solidFill>
                        <a:latin typeface="Cambria Math" charset="0"/>
                      </a:rPr>
                      <m:t>𝑃</m:t>
                    </m:r>
                    <m:d>
                      <m:dPr>
                        <m:ctrlPr>
                          <a:rPr lang="en-CA" i="1">
                            <a:solidFill>
                              <a:srgbClr val="323232"/>
                            </a:solidFill>
                            <a:latin typeface="Cambria Math" panose="02040503050406030204" pitchFamily="18" charset="0"/>
                          </a:rPr>
                        </m:ctrlPr>
                      </m:dPr>
                      <m:e>
                        <m:r>
                          <a:rPr lang="en-CA">
                            <a:solidFill>
                              <a:srgbClr val="323232"/>
                            </a:solidFill>
                            <a:latin typeface="Cambria Math" charset="0"/>
                          </a:rPr>
                          <m:t>𝐴</m:t>
                        </m:r>
                        <m:r>
                          <a:rPr lang="en-CA" b="0" i="0" smtClean="0">
                            <a:solidFill>
                              <a:srgbClr val="323232"/>
                            </a:solidFill>
                            <a:latin typeface="Cambria Math" panose="02040503050406030204" pitchFamily="18" charset="0"/>
                          </a:rPr>
                          <m:t>,</m:t>
                        </m:r>
                        <m:r>
                          <a:rPr lang="en-CA">
                            <a:solidFill>
                              <a:srgbClr val="323232"/>
                            </a:solidFill>
                            <a:latin typeface="Cambria Math" charset="0"/>
                          </a:rPr>
                          <m:t>𝐵</m:t>
                        </m:r>
                      </m:e>
                    </m:d>
                    <m:r>
                      <a:rPr lang="en-CA">
                        <a:solidFill>
                          <a:srgbClr val="323232"/>
                        </a:solidFill>
                        <a:latin typeface="Cambria Math" charset="0"/>
                      </a:rPr>
                      <m:t> </m:t>
                    </m:r>
                  </m:oMath>
                </a14:m>
                <a:r>
                  <a:rPr lang="en-CA" dirty="0">
                    <a:solidFill>
                      <a:srgbClr val="323232"/>
                    </a:solidFill>
                    <a:latin typeface="Dagny OT" panose="020B0504020201020104" pitchFamily="34" charset="0"/>
                  </a:rPr>
                  <a:t>= </a:t>
                </a:r>
                <a14:m>
                  <m:oMath xmlns:m="http://schemas.openxmlformats.org/officeDocument/2006/math">
                    <m:r>
                      <a:rPr lang="en-CA">
                        <a:solidFill>
                          <a:srgbClr val="323232"/>
                        </a:solidFill>
                        <a:latin typeface="Cambria Math" charset="0"/>
                      </a:rPr>
                      <m:t>𝑃</m:t>
                    </m:r>
                    <m:d>
                      <m:dPr>
                        <m:ctrlPr>
                          <a:rPr lang="en-CA" i="1">
                            <a:solidFill>
                              <a:srgbClr val="323232"/>
                            </a:solidFill>
                            <a:latin typeface="Cambria Math" panose="02040503050406030204" pitchFamily="18" charset="0"/>
                          </a:rPr>
                        </m:ctrlPr>
                      </m:dPr>
                      <m:e>
                        <m:r>
                          <a:rPr lang="en-CA">
                            <a:solidFill>
                              <a:srgbClr val="323232"/>
                            </a:solidFill>
                            <a:latin typeface="Cambria Math" charset="0"/>
                          </a:rPr>
                          <m:t>𝐵</m:t>
                        </m:r>
                      </m:e>
                    </m:d>
                    <m:r>
                      <a:rPr lang="en-CA">
                        <a:solidFill>
                          <a:srgbClr val="323232"/>
                        </a:solidFill>
                        <a:latin typeface="Cambria Math" charset="0"/>
                      </a:rPr>
                      <m:t> </m:t>
                    </m:r>
                    <m:r>
                      <a:rPr lang="en-CA">
                        <a:solidFill>
                          <a:srgbClr val="323232"/>
                        </a:solidFill>
                        <a:latin typeface="Cambria Math" charset="0"/>
                      </a:rPr>
                      <m:t>𝑃</m:t>
                    </m:r>
                    <m:d>
                      <m:dPr>
                        <m:ctrlPr>
                          <a:rPr lang="en-CA" i="1">
                            <a:solidFill>
                              <a:srgbClr val="323232"/>
                            </a:solidFill>
                            <a:latin typeface="Cambria Math" panose="02040503050406030204" pitchFamily="18" charset="0"/>
                          </a:rPr>
                        </m:ctrlPr>
                      </m:dPr>
                      <m:e>
                        <m:d>
                          <m:dPr>
                            <m:begChr m:val=""/>
                            <m:endChr m:val="|"/>
                            <m:ctrlPr>
                              <a:rPr lang="en-CA" i="1">
                                <a:solidFill>
                                  <a:srgbClr val="323232"/>
                                </a:solidFill>
                                <a:latin typeface="Cambria Math" panose="02040503050406030204" pitchFamily="18" charset="0"/>
                              </a:rPr>
                            </m:ctrlPr>
                          </m:dPr>
                          <m:e>
                            <m:r>
                              <a:rPr lang="en-CA">
                                <a:solidFill>
                                  <a:srgbClr val="323232"/>
                                </a:solidFill>
                                <a:latin typeface="Cambria Math" charset="0"/>
                              </a:rPr>
                              <m:t>𝐴</m:t>
                            </m:r>
                          </m:e>
                        </m:d>
                        <m:r>
                          <a:rPr lang="en-CA">
                            <a:solidFill>
                              <a:srgbClr val="323232"/>
                            </a:solidFill>
                            <a:latin typeface="Cambria Math" charset="0"/>
                          </a:rPr>
                          <m:t>𝐵</m:t>
                        </m:r>
                      </m:e>
                    </m:d>
                  </m:oMath>
                </a14:m>
                <a:r>
                  <a:rPr lang="en-CA" dirty="0">
                    <a:solidFill>
                      <a:srgbClr val="323232"/>
                    </a:solidFill>
                    <a:latin typeface="Dagny OT" panose="020B0504020201020104" pitchFamily="34" charset="0"/>
                  </a:rPr>
                  <a:t> = </a:t>
                </a:r>
                <a14:m>
                  <m:oMath xmlns:m="http://schemas.openxmlformats.org/officeDocument/2006/math">
                    <m:r>
                      <a:rPr lang="en-CA">
                        <a:solidFill>
                          <a:srgbClr val="323232"/>
                        </a:solidFill>
                        <a:latin typeface="Cambria Math" charset="0"/>
                      </a:rPr>
                      <m:t>𝑃</m:t>
                    </m:r>
                    <m:d>
                      <m:dPr>
                        <m:ctrlPr>
                          <a:rPr lang="en-CA" i="1">
                            <a:solidFill>
                              <a:srgbClr val="323232"/>
                            </a:solidFill>
                            <a:latin typeface="Cambria Math" panose="02040503050406030204" pitchFamily="18" charset="0"/>
                          </a:rPr>
                        </m:ctrlPr>
                      </m:dPr>
                      <m:e>
                        <m:r>
                          <a:rPr lang="en-CA" smtClean="0">
                            <a:solidFill>
                              <a:srgbClr val="323232"/>
                            </a:solidFill>
                            <a:latin typeface="Cambria Math" charset="0"/>
                          </a:rPr>
                          <m:t>𝐴</m:t>
                        </m:r>
                      </m:e>
                    </m:d>
                    <m:r>
                      <a:rPr lang="en-CA">
                        <a:solidFill>
                          <a:srgbClr val="323232"/>
                        </a:solidFill>
                        <a:latin typeface="Cambria Math" charset="0"/>
                      </a:rPr>
                      <m:t> </m:t>
                    </m:r>
                    <m:r>
                      <a:rPr lang="en-CA">
                        <a:solidFill>
                          <a:srgbClr val="323232"/>
                        </a:solidFill>
                        <a:latin typeface="Cambria Math" charset="0"/>
                      </a:rPr>
                      <m:t>𝑃</m:t>
                    </m:r>
                    <m:d>
                      <m:dPr>
                        <m:ctrlPr>
                          <a:rPr lang="en-CA" i="1">
                            <a:solidFill>
                              <a:srgbClr val="323232"/>
                            </a:solidFill>
                            <a:latin typeface="Cambria Math" panose="02040503050406030204" pitchFamily="18" charset="0"/>
                          </a:rPr>
                        </m:ctrlPr>
                      </m:dPr>
                      <m:e>
                        <m:d>
                          <m:dPr>
                            <m:begChr m:val=""/>
                            <m:endChr m:val="|"/>
                            <m:ctrlPr>
                              <a:rPr lang="en-CA" i="1">
                                <a:solidFill>
                                  <a:srgbClr val="323232"/>
                                </a:solidFill>
                                <a:latin typeface="Cambria Math" panose="02040503050406030204" pitchFamily="18" charset="0"/>
                              </a:rPr>
                            </m:ctrlPr>
                          </m:dPr>
                          <m:e>
                            <m:r>
                              <a:rPr lang="en-CA" smtClean="0">
                                <a:solidFill>
                                  <a:srgbClr val="323232"/>
                                </a:solidFill>
                                <a:latin typeface="Cambria Math" charset="0"/>
                              </a:rPr>
                              <m:t>𝐵</m:t>
                            </m:r>
                          </m:e>
                        </m:d>
                        <m:r>
                          <a:rPr lang="en-CA" smtClean="0">
                            <a:solidFill>
                              <a:srgbClr val="323232"/>
                            </a:solidFill>
                            <a:latin typeface="Cambria Math" charset="0"/>
                          </a:rPr>
                          <m:t>𝐴</m:t>
                        </m:r>
                      </m:e>
                    </m:d>
                  </m:oMath>
                </a14:m>
                <a:endParaRPr lang="en-CA" dirty="0">
                  <a:solidFill>
                    <a:srgbClr val="323232"/>
                  </a:solidFill>
                  <a:latin typeface="Dagny OT" panose="020B0504020201020104" pitchFamily="34" charset="0"/>
                </a:endParaRPr>
              </a:p>
            </p:txBody>
          </p:sp>
        </mc:Choice>
        <mc:Fallback xmlns="">
          <p:sp>
            <p:nvSpPr>
              <p:cNvPr id="3" name="Content Placeholder 2">
                <a:extLst>
                  <a:ext uri="{FF2B5EF4-FFF2-40B4-BE49-F238E27FC236}">
                    <a16:creationId xmlns:a16="http://schemas.microsoft.com/office/drawing/2014/main" id="{FF0C3C49-F6EE-4D2B-A524-34E35C7401A0}"/>
                  </a:ext>
                </a:extLst>
              </p:cNvPr>
              <p:cNvSpPr>
                <a:spLocks noGrp="1" noRot="1" noChangeAspect="1" noMove="1" noResize="1" noEditPoints="1" noAdjustHandles="1" noChangeArrowheads="1" noChangeShapeType="1" noTextEdit="1"/>
              </p:cNvSpPr>
              <p:nvPr>
                <p:ph idx="1"/>
              </p:nvPr>
            </p:nvSpPr>
            <p:spPr>
              <a:blipFill>
                <a:blip r:embed="rId2"/>
                <a:stretch>
                  <a:fillRect l="-806" t="-612" r="-806" b="-20795"/>
                </a:stretch>
              </a:blipFill>
            </p:spPr>
            <p:txBody>
              <a:bodyPr/>
              <a:lstStyle/>
              <a:p>
                <a:r>
                  <a:rPr lang="en-US">
                    <a:noFill/>
                  </a:rPr>
                  <a:t> </a:t>
                </a:r>
              </a:p>
            </p:txBody>
          </p:sp>
        </mc:Fallback>
      </mc:AlternateContent>
    </p:spTree>
    <p:extLst>
      <p:ext uri="{BB962C8B-B14F-4D97-AF65-F5344CB8AC3E}">
        <p14:creationId xmlns:p14="http://schemas.microsoft.com/office/powerpoint/2010/main" val="151868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360-E171-4F6E-89B0-F727C5DFC269}"/>
              </a:ext>
            </a:extLst>
          </p:cNvPr>
          <p:cNvSpPr>
            <a:spLocks noGrp="1"/>
          </p:cNvSpPr>
          <p:nvPr>
            <p:ph type="title"/>
          </p:nvPr>
        </p:nvSpPr>
        <p:spPr/>
        <p:txBody>
          <a:bodyPr/>
          <a:lstStyle/>
          <a:p>
            <a:r>
              <a:rPr lang="en-CA" dirty="0"/>
              <a:t>EXERCISE – Conditional Probabilities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0050CC-14EC-4E77-AE75-0B6F49D97A9A}"/>
                  </a:ext>
                </a:extLst>
              </p:cNvPr>
              <p:cNvSpPr>
                <a:spLocks noGrp="1"/>
              </p:cNvSpPr>
              <p:nvPr>
                <p:ph idx="1"/>
              </p:nvPr>
            </p:nvSpPr>
            <p:spPr/>
            <p:txBody>
              <a:bodyPr/>
              <a:lstStyle/>
              <a:p>
                <a:pPr marL="0" indent="0" algn="just">
                  <a:lnSpc>
                    <a:spcPct val="100000"/>
                  </a:lnSpc>
                  <a:buNone/>
                </a:pPr>
                <a:r>
                  <a:rPr lang="en-CA" b="1" dirty="0">
                    <a:solidFill>
                      <a:srgbClr val="323232"/>
                    </a:solidFill>
                    <a:latin typeface="Dagny OT" panose="020B0504020201020104" pitchFamily="34" charset="0"/>
                  </a:rPr>
                  <a:t>Example</a:t>
                </a:r>
                <a:r>
                  <a:rPr lang="en-CA" dirty="0">
                    <a:solidFill>
                      <a:srgbClr val="323232"/>
                    </a:solidFill>
                    <a:latin typeface="Dagny OT" panose="020B0504020201020104" pitchFamily="34" charset="0"/>
                  </a:rPr>
                  <a:t> (a classic): a family has two children (not twins). What is the probability that the youngest child is a girl given that at least one of the children is a girl? Assume that boys and girls are equally likely to be born.</a:t>
                </a:r>
              </a:p>
              <a:p>
                <a:pPr>
                  <a:lnSpc>
                    <a:spcPct val="100000"/>
                  </a:lnSpc>
                </a:pPr>
                <a:endParaRPr lang="en-CA" sz="1000" dirty="0">
                  <a:solidFill>
                    <a:srgbClr val="323232"/>
                  </a:solidFill>
                  <a:latin typeface="Dagny OT" panose="020B0504020201020104" pitchFamily="34" charset="0"/>
                </a:endParaRPr>
              </a:p>
              <a:p>
                <a:pPr marL="0" indent="0">
                  <a:lnSpc>
                    <a:spcPct val="100000"/>
                  </a:lnSpc>
                  <a:buNone/>
                </a:pPr>
                <a:r>
                  <a:rPr lang="en-CA" b="1" dirty="0">
                    <a:solidFill>
                      <a:schemeClr val="bg1"/>
                    </a:solidFill>
                    <a:latin typeface="Dagny OT" panose="020B0504020201020104" pitchFamily="34" charset="0"/>
                  </a:rPr>
                  <a:t>Solution:</a:t>
                </a:r>
                <a:r>
                  <a:rPr lang="en-CA" dirty="0">
                    <a:solidFill>
                      <a:schemeClr val="bg1"/>
                    </a:solidFill>
                    <a:latin typeface="Dagny OT" panose="020B0504020201020104" pitchFamily="34" charset="0"/>
                  </a:rPr>
                  <a:t> Let </a:t>
                </a:r>
                <a14:m>
                  <m:oMath xmlns:m="http://schemas.openxmlformats.org/officeDocument/2006/math">
                    <m:r>
                      <a:rPr lang="en-CA" i="1" dirty="0" smtClean="0">
                        <a:solidFill>
                          <a:schemeClr val="bg1"/>
                        </a:solidFill>
                        <a:latin typeface="Cambria Math" panose="02040503050406030204" pitchFamily="18" charset="0"/>
                      </a:rPr>
                      <m:t>𝐴</m:t>
                    </m:r>
                  </m:oMath>
                </a14:m>
                <a:r>
                  <a:rPr lang="en-CA" dirty="0">
                    <a:solidFill>
                      <a:schemeClr val="bg1"/>
                    </a:solidFill>
                    <a:latin typeface="Dagny OT" panose="020B0504020201020104" pitchFamily="34" charset="0"/>
                  </a:rPr>
                  <a:t> and </a:t>
                </a:r>
                <a14:m>
                  <m:oMath xmlns:m="http://schemas.openxmlformats.org/officeDocument/2006/math">
                    <m:r>
                      <a:rPr lang="en-CA" i="1" dirty="0" smtClean="0">
                        <a:solidFill>
                          <a:schemeClr val="bg1"/>
                        </a:solidFill>
                        <a:latin typeface="Cambria Math" panose="02040503050406030204" pitchFamily="18" charset="0"/>
                      </a:rPr>
                      <m:t>𝐵</m:t>
                    </m:r>
                  </m:oMath>
                </a14:m>
                <a:r>
                  <a:rPr lang="en-CA" dirty="0">
                    <a:solidFill>
                      <a:schemeClr val="bg1"/>
                    </a:solidFill>
                    <a:latin typeface="Dagny OT" panose="020B0504020201020104" pitchFamily="34" charset="0"/>
                  </a:rPr>
                  <a:t> be the events that the youngest child is a girl and that at least one child is a girl, respectively:</a:t>
                </a:r>
              </a:p>
              <a:p>
                <a:pPr>
                  <a:lnSpc>
                    <a:spcPct val="100000"/>
                  </a:lnSpc>
                </a:pPr>
                <a:endParaRPr lang="en-CA" sz="100" dirty="0">
                  <a:solidFill>
                    <a:schemeClr val="bg1"/>
                  </a:solidFill>
                  <a:latin typeface="Dagny OT" panose="020B0504020201020104" pitchFamily="34" charset="0"/>
                </a:endParaRPr>
              </a:p>
              <a:p>
                <a:pPr marL="0" indent="0">
                  <a:lnSpc>
                    <a:spcPct val="100000"/>
                  </a:lnSpc>
                  <a:buNone/>
                </a:pPr>
                <a14:m>
                  <m:oMathPara xmlns:m="http://schemas.openxmlformats.org/officeDocument/2006/math">
                    <m:oMathParaPr>
                      <m:jc m:val="centerGroup"/>
                    </m:oMathParaPr>
                    <m:oMath xmlns:m="http://schemas.openxmlformats.org/officeDocument/2006/math">
                      <m:r>
                        <a:rPr lang="en-CA" i="1" dirty="0" smtClean="0">
                          <a:solidFill>
                            <a:schemeClr val="bg1"/>
                          </a:solidFill>
                          <a:latin typeface="Cambria Math" panose="02040503050406030204" pitchFamily="18" charset="0"/>
                        </a:rPr>
                        <m:t>𝐴</m:t>
                      </m:r>
                      <m:r>
                        <a:rPr lang="en-CA" i="1" dirty="0" smtClean="0">
                          <a:solidFill>
                            <a:schemeClr val="bg1"/>
                          </a:solidFill>
                          <a:latin typeface="Cambria Math" panose="02040503050406030204" pitchFamily="18" charset="0"/>
                        </a:rPr>
                        <m:t> = </m:t>
                      </m:r>
                      <m:d>
                        <m:dPr>
                          <m:begChr m:val="{"/>
                          <m:endChr m:val="}"/>
                          <m:ctrlPr>
                            <a:rPr lang="en-CA" i="1" dirty="0" smtClean="0">
                              <a:solidFill>
                                <a:schemeClr val="bg1"/>
                              </a:solidFill>
                              <a:latin typeface="Cambria Math" panose="02040503050406030204" pitchFamily="18" charset="0"/>
                            </a:rPr>
                          </m:ctrlPr>
                        </m:dPr>
                        <m:e>
                          <m:r>
                            <a:rPr lang="en-CA" i="1" dirty="0" smtClean="0">
                              <a:solidFill>
                                <a:schemeClr val="bg1"/>
                              </a:solidFill>
                              <a:latin typeface="Cambria Math" panose="02040503050406030204" pitchFamily="18" charset="0"/>
                            </a:rPr>
                            <m:t>𝐺𝐺</m:t>
                          </m:r>
                          <m:r>
                            <a:rPr lang="en-CA" i="1" dirty="0" smtClean="0">
                              <a:solidFill>
                                <a:schemeClr val="bg1"/>
                              </a:solidFill>
                              <a:latin typeface="Cambria Math" panose="02040503050406030204" pitchFamily="18" charset="0"/>
                            </a:rPr>
                            <m:t>, </m:t>
                          </m:r>
                          <m:r>
                            <a:rPr lang="en-CA" i="1" dirty="0" smtClean="0">
                              <a:solidFill>
                                <a:schemeClr val="bg1"/>
                              </a:solidFill>
                              <a:latin typeface="Cambria Math" panose="02040503050406030204" pitchFamily="18" charset="0"/>
                            </a:rPr>
                            <m:t>𝐵𝐺</m:t>
                          </m:r>
                        </m:e>
                      </m:d>
                      <m:r>
                        <a:rPr lang="en-CA" b="0" i="1" dirty="0" smtClean="0">
                          <a:solidFill>
                            <a:schemeClr val="bg1"/>
                          </a:solidFill>
                          <a:latin typeface="Cambria Math" panose="02040503050406030204" pitchFamily="18" charset="0"/>
                        </a:rPr>
                        <m:t>,  </m:t>
                      </m:r>
                      <m:r>
                        <a:rPr lang="en-CA" i="1" dirty="0">
                          <a:solidFill>
                            <a:schemeClr val="bg1"/>
                          </a:solidFill>
                          <a:latin typeface="Cambria Math" panose="02040503050406030204" pitchFamily="18" charset="0"/>
                        </a:rPr>
                        <m:t>𝐵</m:t>
                      </m:r>
                      <m:r>
                        <a:rPr lang="en-CA" i="1" dirty="0">
                          <a:solidFill>
                            <a:schemeClr val="bg1"/>
                          </a:solidFill>
                          <a:latin typeface="Cambria Math" panose="02040503050406030204" pitchFamily="18" charset="0"/>
                        </a:rPr>
                        <m:t>= {</m:t>
                      </m:r>
                      <m:r>
                        <a:rPr lang="en-CA" i="1" dirty="0">
                          <a:solidFill>
                            <a:schemeClr val="bg1"/>
                          </a:solidFill>
                          <a:latin typeface="Cambria Math" panose="02040503050406030204" pitchFamily="18" charset="0"/>
                        </a:rPr>
                        <m:t>𝐺𝐺</m:t>
                      </m:r>
                      <m:r>
                        <a:rPr lang="en-CA" i="1" dirty="0">
                          <a:solidFill>
                            <a:schemeClr val="bg1"/>
                          </a:solidFill>
                          <a:latin typeface="Cambria Math" panose="02040503050406030204" pitchFamily="18" charset="0"/>
                        </a:rPr>
                        <m:t>, </m:t>
                      </m:r>
                      <m:r>
                        <a:rPr lang="en-CA" i="1" dirty="0">
                          <a:solidFill>
                            <a:schemeClr val="bg1"/>
                          </a:solidFill>
                          <a:latin typeface="Cambria Math" panose="02040503050406030204" pitchFamily="18" charset="0"/>
                        </a:rPr>
                        <m:t>𝐵𝐺</m:t>
                      </m:r>
                      <m:r>
                        <a:rPr lang="en-CA" i="1" dirty="0">
                          <a:solidFill>
                            <a:schemeClr val="bg1"/>
                          </a:solidFill>
                          <a:latin typeface="Cambria Math" panose="02040503050406030204" pitchFamily="18" charset="0"/>
                        </a:rPr>
                        <m:t>, </m:t>
                      </m:r>
                      <m:r>
                        <a:rPr lang="en-CA" i="1" dirty="0">
                          <a:solidFill>
                            <a:schemeClr val="bg1"/>
                          </a:solidFill>
                          <a:latin typeface="Cambria Math" panose="02040503050406030204" pitchFamily="18" charset="0"/>
                        </a:rPr>
                        <m:t>𝐺𝐵</m:t>
                      </m:r>
                      <m:r>
                        <a:rPr lang="en-CA" i="1" dirty="0">
                          <a:solidFill>
                            <a:schemeClr val="bg1"/>
                          </a:solidFill>
                          <a:latin typeface="Cambria Math" panose="02040503050406030204" pitchFamily="18" charset="0"/>
                        </a:rPr>
                        <m:t>}</m:t>
                      </m:r>
                    </m:oMath>
                  </m:oMathPara>
                </a14:m>
                <a:endParaRPr lang="en-CA" dirty="0">
                  <a:solidFill>
                    <a:schemeClr val="bg1"/>
                  </a:solidFill>
                  <a:latin typeface="Dagny OT" panose="020B0504020201020104" pitchFamily="34" charset="0"/>
                </a:endParaRPr>
              </a:p>
              <a:p>
                <a:pPr marL="0" indent="0">
                  <a:lnSpc>
                    <a:spcPct val="100000"/>
                  </a:lnSpc>
                  <a:buNone/>
                </a:pPr>
                <a:r>
                  <a:rPr lang="en-CA" dirty="0">
                    <a:solidFill>
                      <a:schemeClr val="bg1"/>
                    </a:solidFill>
                    <a:latin typeface="Dagny OT" panose="020B0504020201020104" pitchFamily="34" charset="0"/>
                  </a:rPr>
                  <a:t>Then </a:t>
                </a:r>
                <a14:m>
                  <m:oMath xmlns:m="http://schemas.openxmlformats.org/officeDocument/2006/math">
                    <m:r>
                      <a:rPr lang="en-CA">
                        <a:solidFill>
                          <a:schemeClr val="bg1"/>
                        </a:solidFill>
                        <a:latin typeface="Cambria Math" charset="0"/>
                      </a:rPr>
                      <m:t>𝑃</m:t>
                    </m:r>
                    <m:d>
                      <m:dPr>
                        <m:ctrlPr>
                          <a:rPr lang="en-CA" i="1">
                            <a:solidFill>
                              <a:schemeClr val="bg1"/>
                            </a:solidFill>
                            <a:latin typeface="Cambria Math" panose="02040503050406030204" pitchFamily="18" charset="0"/>
                          </a:rPr>
                        </m:ctrlPr>
                      </m:dPr>
                      <m:e>
                        <m:d>
                          <m:dPr>
                            <m:begChr m:val=""/>
                            <m:endChr m:val="|"/>
                            <m:ctrlPr>
                              <a:rPr lang="en-CA" i="1">
                                <a:solidFill>
                                  <a:schemeClr val="bg1"/>
                                </a:solidFill>
                                <a:latin typeface="Cambria Math" panose="02040503050406030204" pitchFamily="18" charset="0"/>
                              </a:rPr>
                            </m:ctrlPr>
                          </m:dPr>
                          <m:e>
                            <m:r>
                              <a:rPr lang="en-CA">
                                <a:solidFill>
                                  <a:schemeClr val="bg1"/>
                                </a:solidFill>
                                <a:latin typeface="Cambria Math" charset="0"/>
                              </a:rPr>
                              <m:t>𝐴</m:t>
                            </m:r>
                          </m:e>
                        </m:d>
                        <m:r>
                          <a:rPr lang="en-CA">
                            <a:solidFill>
                              <a:schemeClr val="bg1"/>
                            </a:solidFill>
                            <a:latin typeface="Cambria Math" charset="0"/>
                          </a:rPr>
                          <m:t>𝐵</m:t>
                        </m:r>
                      </m:e>
                    </m:d>
                    <m:r>
                      <a:rPr lang="en-CA">
                        <a:solidFill>
                          <a:schemeClr val="bg1"/>
                        </a:solidFill>
                        <a:latin typeface="Cambria Math" charset="0"/>
                      </a:rPr>
                      <m:t>=</m:t>
                    </m:r>
                    <m:f>
                      <m:fPr>
                        <m:ctrlPr>
                          <a:rPr lang="en-CA" i="1">
                            <a:solidFill>
                              <a:schemeClr val="bg1"/>
                            </a:solidFill>
                            <a:latin typeface="Cambria Math" panose="02040503050406030204" pitchFamily="18" charset="0"/>
                          </a:rPr>
                        </m:ctrlPr>
                      </m:fPr>
                      <m:num>
                        <m:r>
                          <a:rPr lang="en-CA">
                            <a:solidFill>
                              <a:schemeClr val="bg1"/>
                            </a:solidFill>
                            <a:latin typeface="Cambria Math" charset="0"/>
                          </a:rPr>
                          <m:t>𝑃</m:t>
                        </m:r>
                        <m:d>
                          <m:dPr>
                            <m:ctrlPr>
                              <a:rPr lang="en-CA" i="1">
                                <a:solidFill>
                                  <a:schemeClr val="bg1"/>
                                </a:solidFill>
                                <a:latin typeface="Cambria Math" panose="02040503050406030204" pitchFamily="18" charset="0"/>
                              </a:rPr>
                            </m:ctrlPr>
                          </m:dPr>
                          <m:e>
                            <m:r>
                              <a:rPr lang="en-CA">
                                <a:solidFill>
                                  <a:schemeClr val="bg1"/>
                                </a:solidFill>
                                <a:latin typeface="Cambria Math" charset="0"/>
                              </a:rPr>
                              <m:t>𝐴</m:t>
                            </m:r>
                            <m:r>
                              <a:rPr lang="en-CA">
                                <a:solidFill>
                                  <a:schemeClr val="bg1"/>
                                </a:solidFill>
                                <a:latin typeface="Cambria Math" charset="0"/>
                              </a:rPr>
                              <m:t>∩</m:t>
                            </m:r>
                            <m:r>
                              <a:rPr lang="en-CA">
                                <a:solidFill>
                                  <a:schemeClr val="bg1"/>
                                </a:solidFill>
                                <a:latin typeface="Cambria Math" charset="0"/>
                              </a:rPr>
                              <m:t>𝐵</m:t>
                            </m:r>
                          </m:e>
                        </m:d>
                      </m:num>
                      <m:den>
                        <m:r>
                          <a:rPr lang="en-CA">
                            <a:solidFill>
                              <a:schemeClr val="bg1"/>
                            </a:solidFill>
                            <a:latin typeface="Cambria Math" charset="0"/>
                          </a:rPr>
                          <m:t>𝑃</m:t>
                        </m:r>
                        <m:d>
                          <m:dPr>
                            <m:ctrlPr>
                              <a:rPr lang="en-CA" i="1">
                                <a:solidFill>
                                  <a:schemeClr val="bg1"/>
                                </a:solidFill>
                                <a:latin typeface="Cambria Math" panose="02040503050406030204" pitchFamily="18" charset="0"/>
                              </a:rPr>
                            </m:ctrlPr>
                          </m:dPr>
                          <m:e>
                            <m:r>
                              <a:rPr lang="en-CA">
                                <a:solidFill>
                                  <a:schemeClr val="bg1"/>
                                </a:solidFill>
                                <a:latin typeface="Cambria Math" charset="0"/>
                              </a:rPr>
                              <m:t>𝐵</m:t>
                            </m:r>
                          </m:e>
                        </m:d>
                      </m:den>
                    </m:f>
                  </m:oMath>
                </a14:m>
                <a:r>
                  <a:rPr lang="en-CA" dirty="0">
                    <a:solidFill>
                      <a:schemeClr val="bg1"/>
                    </a:solidFill>
                    <a:latin typeface="Dagny OT" panose="020B0504020201020104" pitchFamily="34" charset="0"/>
                  </a:rPr>
                  <a:t> = </a:t>
                </a:r>
                <a14:m>
                  <m:oMath xmlns:m="http://schemas.openxmlformats.org/officeDocument/2006/math">
                    <m:f>
                      <m:fPr>
                        <m:ctrlPr>
                          <a:rPr lang="en-CA" i="1">
                            <a:solidFill>
                              <a:schemeClr val="bg1"/>
                            </a:solidFill>
                            <a:latin typeface="Cambria Math" panose="02040503050406030204" pitchFamily="18" charset="0"/>
                          </a:rPr>
                        </m:ctrlPr>
                      </m:fPr>
                      <m:num>
                        <m:r>
                          <a:rPr lang="en-CA" smtClean="0">
                            <a:solidFill>
                              <a:schemeClr val="bg1"/>
                            </a:solidFill>
                            <a:latin typeface="Cambria Math" charset="0"/>
                          </a:rPr>
                          <m:t>2</m:t>
                        </m:r>
                      </m:num>
                      <m:den>
                        <m:r>
                          <a:rPr lang="en-CA" smtClean="0">
                            <a:solidFill>
                              <a:schemeClr val="bg1"/>
                            </a:solidFill>
                            <a:latin typeface="Cambria Math" charset="0"/>
                          </a:rPr>
                          <m:t>3</m:t>
                        </m:r>
                      </m:den>
                    </m:f>
                  </m:oMath>
                </a14:m>
                <a:r>
                  <a:rPr lang="en-CA" dirty="0">
                    <a:solidFill>
                      <a:schemeClr val="bg1"/>
                    </a:solidFill>
                    <a:latin typeface="Dagny OT" panose="020B0504020201020104" pitchFamily="34" charset="0"/>
                  </a:rPr>
                  <a:t>  (not ½, as one might naively assume).  </a:t>
                </a:r>
              </a:p>
            </p:txBody>
          </p:sp>
        </mc:Choice>
        <mc:Fallback xmlns="">
          <p:sp>
            <p:nvSpPr>
              <p:cNvPr id="3" name="Content Placeholder 2">
                <a:extLst>
                  <a:ext uri="{FF2B5EF4-FFF2-40B4-BE49-F238E27FC236}">
                    <a16:creationId xmlns:a16="http://schemas.microsoft.com/office/drawing/2014/main" id="{A00050CC-14EC-4E77-AE75-0B6F49D97A9A}"/>
                  </a:ext>
                </a:extLst>
              </p:cNvPr>
              <p:cNvSpPr>
                <a:spLocks noGrp="1" noRot="1" noChangeAspect="1" noMove="1" noResize="1" noEditPoints="1" noAdjustHandles="1" noChangeArrowheads="1" noChangeShapeType="1" noTextEdit="1"/>
              </p:cNvSpPr>
              <p:nvPr>
                <p:ph idx="1"/>
              </p:nvPr>
            </p:nvSpPr>
            <p:spPr>
              <a:blipFill>
                <a:blip r:embed="rId2"/>
                <a:stretch>
                  <a:fillRect l="-806" r="-806" b="-12844"/>
                </a:stretch>
              </a:blipFill>
            </p:spPr>
            <p:txBody>
              <a:bodyPr/>
              <a:lstStyle/>
              <a:p>
                <a:r>
                  <a:rPr lang="en-US">
                    <a:noFill/>
                  </a:rPr>
                  <a:t> </a:t>
                </a:r>
              </a:p>
            </p:txBody>
          </p:sp>
        </mc:Fallback>
      </mc:AlternateContent>
    </p:spTree>
    <p:extLst>
      <p:ext uri="{BB962C8B-B14F-4D97-AF65-F5344CB8AC3E}">
        <p14:creationId xmlns:p14="http://schemas.microsoft.com/office/powerpoint/2010/main" val="194190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360-E171-4F6E-89B0-F727C5DFC269}"/>
              </a:ext>
            </a:extLst>
          </p:cNvPr>
          <p:cNvSpPr>
            <a:spLocks noGrp="1"/>
          </p:cNvSpPr>
          <p:nvPr>
            <p:ph type="title"/>
          </p:nvPr>
        </p:nvSpPr>
        <p:spPr/>
        <p:txBody>
          <a:bodyPr/>
          <a:lstStyle/>
          <a:p>
            <a:r>
              <a:rPr lang="en-CA" dirty="0"/>
              <a:t>EXERCISE – Conditional Probabilities</a:t>
            </a:r>
          </a:p>
        </p:txBody>
      </p:sp>
      <p:sp>
        <p:nvSpPr>
          <p:cNvPr id="3" name="Content Placeholder 2">
            <a:extLst>
              <a:ext uri="{FF2B5EF4-FFF2-40B4-BE49-F238E27FC236}">
                <a16:creationId xmlns:a16="http://schemas.microsoft.com/office/drawing/2014/main" id="{A00050CC-14EC-4E77-AE75-0B6F49D97A9A}"/>
              </a:ext>
            </a:extLst>
          </p:cNvPr>
          <p:cNvSpPr>
            <a:spLocks noGrp="1"/>
          </p:cNvSpPr>
          <p:nvPr>
            <p:ph idx="1"/>
          </p:nvPr>
        </p:nvSpPr>
        <p:spPr/>
        <p:txBody>
          <a:bodyPr/>
          <a:lstStyle/>
          <a:p>
            <a:pPr marL="0" indent="0" algn="just">
              <a:lnSpc>
                <a:spcPct val="100000"/>
              </a:lnSpc>
              <a:buNone/>
            </a:pPr>
            <a:r>
              <a:rPr lang="en-CA" dirty="0">
                <a:latin typeface="Dagny OT" panose="020B0504020201020104" pitchFamily="34" charset="0"/>
              </a:rPr>
              <a:t>We will first try to answer this question by generating a number of trials and identifying successful events (a frequentist approach?)</a:t>
            </a:r>
          </a:p>
        </p:txBody>
      </p:sp>
    </p:spTree>
    <p:extLst>
      <p:ext uri="{BB962C8B-B14F-4D97-AF65-F5344CB8AC3E}">
        <p14:creationId xmlns:p14="http://schemas.microsoft.com/office/powerpoint/2010/main" val="1263100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OUTLINE</a:t>
            </a:r>
          </a:p>
        </p:txBody>
      </p:sp>
      <p:sp>
        <p:nvSpPr>
          <p:cNvPr id="3" name="Content Placeholder 2"/>
          <p:cNvSpPr>
            <a:spLocks noGrp="1"/>
          </p:cNvSpPr>
          <p:nvPr>
            <p:ph sz="half" idx="1"/>
          </p:nvPr>
        </p:nvSpPr>
        <p:spPr/>
        <p:txBody>
          <a:bodyPr/>
          <a:lstStyle/>
          <a:p>
            <a:pPr marL="457182" indent="-457182">
              <a:buFont typeface="+mj-lt"/>
              <a:buAutoNum type="arabicPeriod"/>
            </a:pPr>
            <a:r>
              <a:rPr lang="en-US" dirty="0"/>
              <a:t>Plausible Reasoning</a:t>
            </a:r>
          </a:p>
          <a:p>
            <a:pPr marL="457182" indent="-457182">
              <a:buFont typeface="+mj-lt"/>
              <a:buAutoNum type="arabicPeriod"/>
            </a:pPr>
            <a:r>
              <a:rPr lang="en-US" dirty="0"/>
              <a:t>The Rules of Probability</a:t>
            </a:r>
          </a:p>
          <a:p>
            <a:pPr marL="457182" indent="-457182">
              <a:buFont typeface="+mj-lt"/>
              <a:buAutoNum type="arabicPeriod"/>
            </a:pPr>
            <a:r>
              <a:rPr lang="en-US" dirty="0"/>
              <a:t>Bayes’ Theorem</a:t>
            </a:r>
          </a:p>
          <a:p>
            <a:pPr marL="457182" indent="-457182">
              <a:buFont typeface="+mj-lt"/>
              <a:buAutoNum type="arabicPeriod"/>
            </a:pPr>
            <a:r>
              <a:rPr lang="en-US" dirty="0"/>
              <a:t>Example: the Fair (?) Coin</a:t>
            </a:r>
          </a:p>
          <a:p>
            <a:pPr marL="457182" indent="-457182">
              <a:buFont typeface="+mj-lt"/>
              <a:buAutoNum type="arabicPeriod"/>
            </a:pPr>
            <a:r>
              <a:rPr lang="en-US" dirty="0"/>
              <a:t>Example: the Salary Question</a:t>
            </a:r>
          </a:p>
          <a:p>
            <a:pPr marL="457182" indent="-457182">
              <a:buFont typeface="+mj-lt"/>
              <a:buAutoNum type="arabicPeriod"/>
            </a:pPr>
            <a:r>
              <a:rPr lang="en-US" dirty="0"/>
              <a:t>Example: Money ($ Bill </a:t>
            </a:r>
            <a:r>
              <a:rPr lang="en-US" dirty="0" err="1"/>
              <a:t>Y’All</a:t>
            </a:r>
            <a:r>
              <a:rPr lang="en-US" dirty="0"/>
              <a:t>)</a:t>
            </a:r>
          </a:p>
        </p:txBody>
      </p:sp>
      <p:sp>
        <p:nvSpPr>
          <p:cNvPr id="4" name="Content Placeholder 3">
            <a:extLst>
              <a:ext uri="{FF2B5EF4-FFF2-40B4-BE49-F238E27FC236}">
                <a16:creationId xmlns:a16="http://schemas.microsoft.com/office/drawing/2014/main" id="{E088FA7A-9DB9-8245-9366-30128595793A}"/>
              </a:ext>
            </a:extLst>
          </p:cNvPr>
          <p:cNvSpPr>
            <a:spLocks noGrp="1"/>
          </p:cNvSpPr>
          <p:nvPr>
            <p:ph sz="half" idx="2"/>
          </p:nvPr>
        </p:nvSpPr>
        <p:spPr/>
        <p:txBody>
          <a:bodyPr/>
          <a:lstStyle/>
          <a:p>
            <a:pPr marL="457200" indent="-457200">
              <a:buFont typeface="+mj-lt"/>
              <a:buAutoNum type="arabicPeriod" startAt="7"/>
            </a:pPr>
            <a:r>
              <a:rPr lang="en-US" dirty="0">
                <a:solidFill>
                  <a:schemeClr val="tx2">
                    <a:lumMod val="10000"/>
                    <a:lumOff val="90000"/>
                  </a:schemeClr>
                </a:solidFill>
              </a:rPr>
              <a:t>Marginalization</a:t>
            </a:r>
          </a:p>
          <a:p>
            <a:pPr marL="457182" indent="-457182">
              <a:buFont typeface="+mj-lt"/>
              <a:buAutoNum type="arabicPeriod" startAt="7"/>
            </a:pPr>
            <a:r>
              <a:rPr lang="en-US" dirty="0">
                <a:solidFill>
                  <a:schemeClr val="tx2">
                    <a:lumMod val="10000"/>
                    <a:lumOff val="90000"/>
                  </a:schemeClr>
                </a:solidFill>
              </a:rPr>
              <a:t>Prior Distributions</a:t>
            </a:r>
          </a:p>
          <a:p>
            <a:pPr marL="457182" indent="-457182">
              <a:buFont typeface="+mj-lt"/>
              <a:buAutoNum type="arabicPeriod" startAt="7"/>
            </a:pPr>
            <a:r>
              <a:rPr lang="en-US" dirty="0">
                <a:solidFill>
                  <a:schemeClr val="tx2">
                    <a:lumMod val="10000"/>
                    <a:lumOff val="90000"/>
                  </a:schemeClr>
                </a:solidFill>
              </a:rPr>
              <a:t>Model Selection</a:t>
            </a:r>
          </a:p>
          <a:p>
            <a:pPr marL="457182" indent="-457182">
              <a:buFont typeface="+mj-lt"/>
              <a:buAutoNum type="arabicPeriod" startAt="7"/>
            </a:pPr>
            <a:r>
              <a:rPr lang="en-US" dirty="0">
                <a:solidFill>
                  <a:schemeClr val="tx2">
                    <a:lumMod val="10000"/>
                    <a:lumOff val="90000"/>
                  </a:schemeClr>
                </a:solidFill>
              </a:rPr>
              <a:t>Naïve Bayes Classification</a:t>
            </a:r>
          </a:p>
          <a:p>
            <a:pPr marL="457182" indent="-457182">
              <a:buFont typeface="+mj-lt"/>
              <a:buAutoNum type="arabicPeriod" startAt="7"/>
            </a:pPr>
            <a:r>
              <a:rPr lang="en-US" dirty="0">
                <a:solidFill>
                  <a:schemeClr val="tx2">
                    <a:lumMod val="10000"/>
                    <a:lumOff val="90000"/>
                  </a:schemeClr>
                </a:solidFill>
              </a:rPr>
              <a:t>Bayesian Inference</a:t>
            </a:r>
          </a:p>
          <a:p>
            <a:pPr marL="457182" indent="-457182">
              <a:buFont typeface="+mj-lt"/>
              <a:buAutoNum type="arabicPeriod" startAt="7"/>
            </a:pPr>
            <a:r>
              <a:rPr lang="en-US" dirty="0">
                <a:solidFill>
                  <a:schemeClr val="tx2">
                    <a:lumMod val="10000"/>
                    <a:lumOff val="90000"/>
                  </a:schemeClr>
                </a:solidFill>
              </a:rPr>
              <a:t>MCMC and Numerical Methods</a:t>
            </a:r>
          </a:p>
        </p:txBody>
      </p:sp>
      <p:sp>
        <p:nvSpPr>
          <p:cNvPr id="5" name="Content Placeholder 2">
            <a:extLst>
              <a:ext uri="{FF2B5EF4-FFF2-40B4-BE49-F238E27FC236}">
                <a16:creationId xmlns:a16="http://schemas.microsoft.com/office/drawing/2014/main" id="{8B348D8D-EF37-3D4C-BDB9-36AFE51FB305}"/>
              </a:ext>
            </a:extLst>
          </p:cNvPr>
          <p:cNvSpPr txBox="1">
            <a:spLocks/>
          </p:cNvSpPr>
          <p:nvPr/>
        </p:nvSpPr>
        <p:spPr>
          <a:xfrm>
            <a:off x="581191" y="2228003"/>
            <a:ext cx="3008673" cy="630276"/>
          </a:xfrm>
          <a:prstGeom prst="rect">
            <a:avLst/>
          </a:prstGeom>
        </p:spPr>
        <p:txBody>
          <a:bodyPr vert="horz" lIns="91436" tIns="45719" rIns="91436" bIns="45719" rtlCol="0" anchor="ctr">
            <a:normAutofit/>
          </a:bodyPr>
          <a:lstStyle>
            <a:lvl1pPr marL="0" indent="0" algn="l" defTabSz="457182" rtl="0" eaLnBrk="1" latinLnBrk="0" hangingPunct="1">
              <a:spcBef>
                <a:spcPct val="20000"/>
              </a:spcBef>
              <a:spcAft>
                <a:spcPts val="600"/>
              </a:spcAft>
              <a:buClr>
                <a:schemeClr val="accent2"/>
              </a:buClr>
              <a:buSzPct val="92000"/>
              <a:buFont typeface="Wingdings 2" panose="05020102010507070707" pitchFamily="18" charset="2"/>
              <a:buNone/>
              <a:defRPr sz="2400" kern="1200">
                <a:solidFill>
                  <a:schemeClr val="tx2"/>
                </a:solidFill>
                <a:latin typeface="Dagny OT" panose="020B0504020201020104" pitchFamily="34" charset="77"/>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Dagny OT" panose="020B0504020201020104" pitchFamily="34" charset="77"/>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Dagny OT" panose="020B0504020201020104" pitchFamily="34" charset="77"/>
                <a:ea typeface="+mn-ea"/>
                <a:cs typeface="+mn-cs"/>
              </a:defRPr>
            </a:lvl3pPr>
            <a:lvl4pPr marL="1241950"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b="1" dirty="0"/>
              <a:t>Part 1</a:t>
            </a:r>
          </a:p>
        </p:txBody>
      </p:sp>
      <p:sp>
        <p:nvSpPr>
          <p:cNvPr id="6" name="Content Placeholder 2">
            <a:extLst>
              <a:ext uri="{FF2B5EF4-FFF2-40B4-BE49-F238E27FC236}">
                <a16:creationId xmlns:a16="http://schemas.microsoft.com/office/drawing/2014/main" id="{066A86C0-F21D-B64A-AD37-60919FA3F044}"/>
              </a:ext>
            </a:extLst>
          </p:cNvPr>
          <p:cNvSpPr txBox="1">
            <a:spLocks/>
          </p:cNvSpPr>
          <p:nvPr/>
        </p:nvSpPr>
        <p:spPr>
          <a:xfrm>
            <a:off x="6188417" y="2214537"/>
            <a:ext cx="2864740" cy="630276"/>
          </a:xfrm>
          <a:prstGeom prst="rect">
            <a:avLst/>
          </a:prstGeom>
        </p:spPr>
        <p:txBody>
          <a:bodyPr vert="horz" lIns="91436" tIns="45719" rIns="91436" bIns="45719" rtlCol="0" anchor="ctr">
            <a:normAutofit/>
          </a:bodyPr>
          <a:lstStyle>
            <a:lvl1pPr marL="305988"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Dagny OT" panose="020B0504020201020104" pitchFamily="34" charset="77"/>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100" kern="1200">
                <a:solidFill>
                  <a:schemeClr val="tx2"/>
                </a:solidFill>
                <a:latin typeface="Dagny OT" panose="020B0504020201020104" pitchFamily="34" charset="77"/>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Dagny OT" panose="020B0504020201020104" pitchFamily="34" charset="77"/>
                <a:ea typeface="+mn-ea"/>
                <a:cs typeface="+mn-cs"/>
              </a:defRPr>
            </a:lvl3pPr>
            <a:lvl4pPr marL="1241950"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b="1" dirty="0"/>
              <a:t>Part II</a:t>
            </a:r>
          </a:p>
        </p:txBody>
      </p:sp>
    </p:spTree>
    <p:extLst>
      <p:ext uri="{BB962C8B-B14F-4D97-AF65-F5344CB8AC3E}">
        <p14:creationId xmlns:p14="http://schemas.microsoft.com/office/powerpoint/2010/main" val="2359546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56360-E171-4F6E-89B0-F727C5DFC269}"/>
              </a:ext>
            </a:extLst>
          </p:cNvPr>
          <p:cNvSpPr>
            <a:spLocks noGrp="1"/>
          </p:cNvSpPr>
          <p:nvPr>
            <p:ph type="title"/>
          </p:nvPr>
        </p:nvSpPr>
        <p:spPr/>
        <p:txBody>
          <a:bodyPr/>
          <a:lstStyle/>
          <a:p>
            <a:r>
              <a:rPr lang="en-CA" dirty="0"/>
              <a:t>EXERCISE – Conditional Probabilities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00050CC-14EC-4E77-AE75-0B6F49D97A9A}"/>
                  </a:ext>
                </a:extLst>
              </p:cNvPr>
              <p:cNvSpPr>
                <a:spLocks noGrp="1"/>
              </p:cNvSpPr>
              <p:nvPr>
                <p:ph idx="1"/>
              </p:nvPr>
            </p:nvSpPr>
            <p:spPr/>
            <p:txBody>
              <a:bodyPr/>
              <a:lstStyle/>
              <a:p>
                <a:pPr marL="0" indent="0" algn="just">
                  <a:lnSpc>
                    <a:spcPct val="100000"/>
                  </a:lnSpc>
                  <a:buNone/>
                </a:pPr>
                <a:r>
                  <a:rPr lang="en-CA" b="1" dirty="0">
                    <a:solidFill>
                      <a:srgbClr val="323232"/>
                    </a:solidFill>
                    <a:latin typeface="Dagny OT" panose="020B0504020201020104" pitchFamily="34" charset="0"/>
                  </a:rPr>
                  <a:t>Example</a:t>
                </a:r>
                <a:r>
                  <a:rPr lang="en-CA" dirty="0">
                    <a:solidFill>
                      <a:srgbClr val="323232"/>
                    </a:solidFill>
                    <a:latin typeface="Dagny OT" panose="020B0504020201020104" pitchFamily="34" charset="0"/>
                  </a:rPr>
                  <a:t> (a classic): a family has two children (not twins). What is the probability that the youngest child is a girl given that at least one of the children is a girl? Assume that boys and girls are equally likely to be born.</a:t>
                </a:r>
              </a:p>
              <a:p>
                <a:pPr>
                  <a:lnSpc>
                    <a:spcPct val="100000"/>
                  </a:lnSpc>
                </a:pPr>
                <a:endParaRPr lang="en-CA" sz="1000" dirty="0">
                  <a:solidFill>
                    <a:srgbClr val="323232"/>
                  </a:solidFill>
                  <a:latin typeface="Dagny OT" panose="020B0504020201020104" pitchFamily="34" charset="0"/>
                </a:endParaRPr>
              </a:p>
              <a:p>
                <a:pPr marL="0" indent="0">
                  <a:lnSpc>
                    <a:spcPct val="100000"/>
                  </a:lnSpc>
                  <a:buNone/>
                </a:pPr>
                <a:r>
                  <a:rPr lang="en-CA" b="1" dirty="0">
                    <a:solidFill>
                      <a:srgbClr val="323232"/>
                    </a:solidFill>
                    <a:latin typeface="Dagny OT" panose="020B0504020201020104" pitchFamily="34" charset="0"/>
                  </a:rPr>
                  <a:t>Solution:</a:t>
                </a:r>
                <a:r>
                  <a:rPr lang="en-CA" dirty="0">
                    <a:solidFill>
                      <a:srgbClr val="323232"/>
                    </a:solidFill>
                    <a:latin typeface="Dagny OT" panose="020B0504020201020104" pitchFamily="34" charset="0"/>
                  </a:rPr>
                  <a:t> Let </a:t>
                </a:r>
                <a14:m>
                  <m:oMath xmlns:m="http://schemas.openxmlformats.org/officeDocument/2006/math">
                    <m:r>
                      <a:rPr lang="en-CA" i="1" dirty="0" smtClean="0">
                        <a:solidFill>
                          <a:srgbClr val="323232"/>
                        </a:solidFill>
                        <a:latin typeface="Cambria Math" panose="02040503050406030204" pitchFamily="18" charset="0"/>
                      </a:rPr>
                      <m:t>𝐴</m:t>
                    </m:r>
                  </m:oMath>
                </a14:m>
                <a:r>
                  <a:rPr lang="en-CA" dirty="0">
                    <a:solidFill>
                      <a:srgbClr val="323232"/>
                    </a:solidFill>
                    <a:latin typeface="Dagny OT" panose="020B0504020201020104" pitchFamily="34" charset="0"/>
                  </a:rPr>
                  <a:t> and </a:t>
                </a:r>
                <a14:m>
                  <m:oMath xmlns:m="http://schemas.openxmlformats.org/officeDocument/2006/math">
                    <m:r>
                      <a:rPr lang="en-CA" i="1" dirty="0" smtClean="0">
                        <a:solidFill>
                          <a:srgbClr val="323232"/>
                        </a:solidFill>
                        <a:latin typeface="Cambria Math" panose="02040503050406030204" pitchFamily="18" charset="0"/>
                      </a:rPr>
                      <m:t>𝐵</m:t>
                    </m:r>
                  </m:oMath>
                </a14:m>
                <a:r>
                  <a:rPr lang="en-CA" dirty="0">
                    <a:solidFill>
                      <a:srgbClr val="323232"/>
                    </a:solidFill>
                    <a:latin typeface="Dagny OT" panose="020B0504020201020104" pitchFamily="34" charset="0"/>
                  </a:rPr>
                  <a:t> be the events that the youngest child is a girl and that at least one child is a girl, respectively:</a:t>
                </a:r>
              </a:p>
              <a:p>
                <a:pPr>
                  <a:lnSpc>
                    <a:spcPct val="100000"/>
                  </a:lnSpc>
                </a:pPr>
                <a:endParaRPr lang="en-CA" sz="100" dirty="0">
                  <a:solidFill>
                    <a:srgbClr val="323232"/>
                  </a:solidFill>
                  <a:latin typeface="Dagny OT" panose="020B0504020201020104" pitchFamily="34" charset="0"/>
                </a:endParaRPr>
              </a:p>
              <a:p>
                <a:pPr marL="0" indent="0">
                  <a:lnSpc>
                    <a:spcPct val="100000"/>
                  </a:lnSpc>
                  <a:buNone/>
                </a:pPr>
                <a14:m>
                  <m:oMathPara xmlns:m="http://schemas.openxmlformats.org/officeDocument/2006/math">
                    <m:oMathParaPr>
                      <m:jc m:val="centerGroup"/>
                    </m:oMathParaPr>
                    <m:oMath xmlns:m="http://schemas.openxmlformats.org/officeDocument/2006/math">
                      <m:r>
                        <a:rPr lang="en-CA" i="1" dirty="0" smtClean="0">
                          <a:solidFill>
                            <a:srgbClr val="323232"/>
                          </a:solidFill>
                          <a:latin typeface="Cambria Math" panose="02040503050406030204" pitchFamily="18" charset="0"/>
                        </a:rPr>
                        <m:t>𝐴</m:t>
                      </m:r>
                      <m:r>
                        <a:rPr lang="en-CA" i="1" dirty="0" smtClean="0">
                          <a:solidFill>
                            <a:srgbClr val="323232"/>
                          </a:solidFill>
                          <a:latin typeface="Cambria Math" panose="02040503050406030204" pitchFamily="18" charset="0"/>
                        </a:rPr>
                        <m:t> = </m:t>
                      </m:r>
                      <m:d>
                        <m:dPr>
                          <m:begChr m:val="{"/>
                          <m:endChr m:val="}"/>
                          <m:ctrlPr>
                            <a:rPr lang="en-CA" i="1" dirty="0" smtClean="0">
                              <a:solidFill>
                                <a:srgbClr val="323232"/>
                              </a:solidFill>
                              <a:latin typeface="Cambria Math" panose="02040503050406030204" pitchFamily="18" charset="0"/>
                            </a:rPr>
                          </m:ctrlPr>
                        </m:dPr>
                        <m:e>
                          <m:r>
                            <a:rPr lang="en-CA" i="1" dirty="0" smtClean="0">
                              <a:solidFill>
                                <a:srgbClr val="323232"/>
                              </a:solidFill>
                              <a:latin typeface="Cambria Math" panose="02040503050406030204" pitchFamily="18" charset="0"/>
                            </a:rPr>
                            <m:t>𝐺𝐺</m:t>
                          </m:r>
                          <m:r>
                            <a:rPr lang="en-CA" i="1" dirty="0" smtClean="0">
                              <a:solidFill>
                                <a:srgbClr val="323232"/>
                              </a:solidFill>
                              <a:latin typeface="Cambria Math" panose="02040503050406030204" pitchFamily="18" charset="0"/>
                            </a:rPr>
                            <m:t>, </m:t>
                          </m:r>
                          <m:r>
                            <a:rPr lang="en-CA" i="1" dirty="0" smtClean="0">
                              <a:solidFill>
                                <a:srgbClr val="323232"/>
                              </a:solidFill>
                              <a:latin typeface="Cambria Math" panose="02040503050406030204" pitchFamily="18" charset="0"/>
                            </a:rPr>
                            <m:t>𝐵𝐺</m:t>
                          </m:r>
                        </m:e>
                      </m:d>
                      <m:r>
                        <a:rPr lang="en-CA" b="0" i="1" dirty="0" smtClean="0">
                          <a:solidFill>
                            <a:srgbClr val="323232"/>
                          </a:solidFill>
                          <a:latin typeface="Cambria Math" panose="02040503050406030204" pitchFamily="18" charset="0"/>
                        </a:rPr>
                        <m:t>,  </m:t>
                      </m:r>
                      <m:r>
                        <a:rPr lang="en-CA" i="1" dirty="0">
                          <a:solidFill>
                            <a:srgbClr val="323232"/>
                          </a:solidFill>
                          <a:latin typeface="Cambria Math" panose="02040503050406030204" pitchFamily="18" charset="0"/>
                        </a:rPr>
                        <m:t>𝐵</m:t>
                      </m:r>
                      <m:r>
                        <a:rPr lang="en-CA" i="1" dirty="0">
                          <a:solidFill>
                            <a:srgbClr val="323232"/>
                          </a:solidFill>
                          <a:latin typeface="Cambria Math" panose="02040503050406030204" pitchFamily="18" charset="0"/>
                        </a:rPr>
                        <m:t>= {</m:t>
                      </m:r>
                      <m:r>
                        <a:rPr lang="en-CA" i="1" dirty="0">
                          <a:solidFill>
                            <a:srgbClr val="323232"/>
                          </a:solidFill>
                          <a:latin typeface="Cambria Math" panose="02040503050406030204" pitchFamily="18" charset="0"/>
                        </a:rPr>
                        <m:t>𝐺𝐺</m:t>
                      </m:r>
                      <m:r>
                        <a:rPr lang="en-CA" i="1" dirty="0">
                          <a:solidFill>
                            <a:srgbClr val="323232"/>
                          </a:solidFill>
                          <a:latin typeface="Cambria Math" panose="02040503050406030204" pitchFamily="18" charset="0"/>
                        </a:rPr>
                        <m:t>, </m:t>
                      </m:r>
                      <m:r>
                        <a:rPr lang="en-CA" i="1" dirty="0">
                          <a:solidFill>
                            <a:srgbClr val="323232"/>
                          </a:solidFill>
                          <a:latin typeface="Cambria Math" panose="02040503050406030204" pitchFamily="18" charset="0"/>
                        </a:rPr>
                        <m:t>𝐵𝐺</m:t>
                      </m:r>
                      <m:r>
                        <a:rPr lang="en-CA" i="1" dirty="0">
                          <a:solidFill>
                            <a:srgbClr val="323232"/>
                          </a:solidFill>
                          <a:latin typeface="Cambria Math" panose="02040503050406030204" pitchFamily="18" charset="0"/>
                        </a:rPr>
                        <m:t>, </m:t>
                      </m:r>
                      <m:r>
                        <a:rPr lang="en-CA" i="1" dirty="0">
                          <a:solidFill>
                            <a:srgbClr val="323232"/>
                          </a:solidFill>
                          <a:latin typeface="Cambria Math" panose="02040503050406030204" pitchFamily="18" charset="0"/>
                        </a:rPr>
                        <m:t>𝐺𝐵</m:t>
                      </m:r>
                      <m:r>
                        <a:rPr lang="en-CA" i="1" dirty="0">
                          <a:solidFill>
                            <a:srgbClr val="323232"/>
                          </a:solidFill>
                          <a:latin typeface="Cambria Math" panose="02040503050406030204" pitchFamily="18" charset="0"/>
                        </a:rPr>
                        <m:t>}</m:t>
                      </m:r>
                    </m:oMath>
                  </m:oMathPara>
                </a14:m>
                <a:endParaRPr lang="en-CA" dirty="0">
                  <a:solidFill>
                    <a:srgbClr val="323232"/>
                  </a:solidFill>
                  <a:latin typeface="Dagny OT" panose="020B0504020201020104" pitchFamily="34" charset="0"/>
                </a:endParaRPr>
              </a:p>
              <a:p>
                <a:pPr marL="0" indent="0">
                  <a:lnSpc>
                    <a:spcPct val="100000"/>
                  </a:lnSpc>
                  <a:buNone/>
                </a:pPr>
                <a:r>
                  <a:rPr lang="en-CA" dirty="0">
                    <a:solidFill>
                      <a:srgbClr val="323232"/>
                    </a:solidFill>
                    <a:latin typeface="Dagny OT" panose="020B0504020201020104" pitchFamily="34" charset="0"/>
                  </a:rPr>
                  <a:t>Then </a:t>
                </a:r>
                <a14:m>
                  <m:oMath xmlns:m="http://schemas.openxmlformats.org/officeDocument/2006/math">
                    <m:r>
                      <a:rPr lang="en-CA">
                        <a:solidFill>
                          <a:srgbClr val="323232"/>
                        </a:solidFill>
                        <a:latin typeface="Cambria Math" charset="0"/>
                      </a:rPr>
                      <m:t>𝑃</m:t>
                    </m:r>
                    <m:d>
                      <m:dPr>
                        <m:ctrlPr>
                          <a:rPr lang="en-CA" i="1">
                            <a:solidFill>
                              <a:srgbClr val="323232"/>
                            </a:solidFill>
                            <a:latin typeface="Cambria Math" panose="02040503050406030204" pitchFamily="18" charset="0"/>
                          </a:rPr>
                        </m:ctrlPr>
                      </m:dPr>
                      <m:e>
                        <m:d>
                          <m:dPr>
                            <m:begChr m:val=""/>
                            <m:endChr m:val="|"/>
                            <m:ctrlPr>
                              <a:rPr lang="en-CA" i="1">
                                <a:solidFill>
                                  <a:srgbClr val="323232"/>
                                </a:solidFill>
                                <a:latin typeface="Cambria Math" panose="02040503050406030204" pitchFamily="18" charset="0"/>
                              </a:rPr>
                            </m:ctrlPr>
                          </m:dPr>
                          <m:e>
                            <m:r>
                              <a:rPr lang="en-CA">
                                <a:solidFill>
                                  <a:srgbClr val="323232"/>
                                </a:solidFill>
                                <a:latin typeface="Cambria Math" charset="0"/>
                              </a:rPr>
                              <m:t>𝐴</m:t>
                            </m:r>
                          </m:e>
                        </m:d>
                        <m:r>
                          <a:rPr lang="en-CA">
                            <a:solidFill>
                              <a:srgbClr val="323232"/>
                            </a:solidFill>
                            <a:latin typeface="Cambria Math" charset="0"/>
                          </a:rPr>
                          <m:t>𝐵</m:t>
                        </m:r>
                      </m:e>
                    </m:d>
                    <m:r>
                      <a:rPr lang="en-CA">
                        <a:solidFill>
                          <a:srgbClr val="323232"/>
                        </a:solidFill>
                        <a:latin typeface="Cambria Math" charset="0"/>
                      </a:rPr>
                      <m:t>=</m:t>
                    </m:r>
                    <m:f>
                      <m:fPr>
                        <m:ctrlPr>
                          <a:rPr lang="en-CA" i="1">
                            <a:solidFill>
                              <a:srgbClr val="323232"/>
                            </a:solidFill>
                            <a:latin typeface="Cambria Math" panose="02040503050406030204" pitchFamily="18" charset="0"/>
                          </a:rPr>
                        </m:ctrlPr>
                      </m:fPr>
                      <m:num>
                        <m:r>
                          <a:rPr lang="en-CA">
                            <a:solidFill>
                              <a:srgbClr val="323232"/>
                            </a:solidFill>
                            <a:latin typeface="Cambria Math" charset="0"/>
                          </a:rPr>
                          <m:t>𝑃</m:t>
                        </m:r>
                        <m:d>
                          <m:dPr>
                            <m:ctrlPr>
                              <a:rPr lang="en-CA" i="1">
                                <a:solidFill>
                                  <a:srgbClr val="323232"/>
                                </a:solidFill>
                                <a:latin typeface="Cambria Math" panose="02040503050406030204" pitchFamily="18" charset="0"/>
                              </a:rPr>
                            </m:ctrlPr>
                          </m:dPr>
                          <m:e>
                            <m:r>
                              <a:rPr lang="en-CA">
                                <a:solidFill>
                                  <a:srgbClr val="323232"/>
                                </a:solidFill>
                                <a:latin typeface="Cambria Math" charset="0"/>
                              </a:rPr>
                              <m:t>𝐴</m:t>
                            </m:r>
                            <m:r>
                              <a:rPr lang="en-CA">
                                <a:solidFill>
                                  <a:srgbClr val="323232"/>
                                </a:solidFill>
                                <a:latin typeface="Cambria Math" charset="0"/>
                              </a:rPr>
                              <m:t>∩</m:t>
                            </m:r>
                            <m:r>
                              <a:rPr lang="en-CA">
                                <a:solidFill>
                                  <a:srgbClr val="323232"/>
                                </a:solidFill>
                                <a:latin typeface="Cambria Math" charset="0"/>
                              </a:rPr>
                              <m:t>𝐵</m:t>
                            </m:r>
                          </m:e>
                        </m:d>
                      </m:num>
                      <m:den>
                        <m:r>
                          <a:rPr lang="en-CA">
                            <a:solidFill>
                              <a:srgbClr val="323232"/>
                            </a:solidFill>
                            <a:latin typeface="Cambria Math" charset="0"/>
                          </a:rPr>
                          <m:t>𝑃</m:t>
                        </m:r>
                        <m:d>
                          <m:dPr>
                            <m:ctrlPr>
                              <a:rPr lang="en-CA" i="1">
                                <a:solidFill>
                                  <a:srgbClr val="323232"/>
                                </a:solidFill>
                                <a:latin typeface="Cambria Math" panose="02040503050406030204" pitchFamily="18" charset="0"/>
                              </a:rPr>
                            </m:ctrlPr>
                          </m:dPr>
                          <m:e>
                            <m:r>
                              <a:rPr lang="en-CA">
                                <a:solidFill>
                                  <a:srgbClr val="323232"/>
                                </a:solidFill>
                                <a:latin typeface="Cambria Math" charset="0"/>
                              </a:rPr>
                              <m:t>𝐵</m:t>
                            </m:r>
                          </m:e>
                        </m:d>
                      </m:den>
                    </m:f>
                  </m:oMath>
                </a14:m>
                <a:r>
                  <a:rPr lang="en-CA" dirty="0">
                    <a:solidFill>
                      <a:srgbClr val="323232"/>
                    </a:solidFill>
                    <a:latin typeface="Dagny OT" panose="020B0504020201020104" pitchFamily="34" charset="0"/>
                  </a:rPr>
                  <a:t> = </a:t>
                </a:r>
                <a14:m>
                  <m:oMath xmlns:m="http://schemas.openxmlformats.org/officeDocument/2006/math">
                    <m:f>
                      <m:fPr>
                        <m:ctrlPr>
                          <a:rPr lang="en-CA" i="1">
                            <a:solidFill>
                              <a:srgbClr val="323232"/>
                            </a:solidFill>
                            <a:latin typeface="Cambria Math" panose="02040503050406030204" pitchFamily="18" charset="0"/>
                          </a:rPr>
                        </m:ctrlPr>
                      </m:fPr>
                      <m:num>
                        <m:r>
                          <a:rPr lang="en-CA" smtClean="0">
                            <a:solidFill>
                              <a:srgbClr val="323232"/>
                            </a:solidFill>
                            <a:latin typeface="Cambria Math" charset="0"/>
                          </a:rPr>
                          <m:t>2</m:t>
                        </m:r>
                      </m:num>
                      <m:den>
                        <m:r>
                          <a:rPr lang="en-CA" smtClean="0">
                            <a:solidFill>
                              <a:srgbClr val="323232"/>
                            </a:solidFill>
                            <a:latin typeface="Cambria Math" charset="0"/>
                          </a:rPr>
                          <m:t>3</m:t>
                        </m:r>
                      </m:den>
                    </m:f>
                  </m:oMath>
                </a14:m>
                <a:r>
                  <a:rPr lang="en-CA" dirty="0">
                    <a:solidFill>
                      <a:srgbClr val="323232"/>
                    </a:solidFill>
                    <a:latin typeface="Dagny OT" panose="020B0504020201020104" pitchFamily="34" charset="0"/>
                  </a:rPr>
                  <a:t>  (not ½, as one might naively assume).  </a:t>
                </a:r>
              </a:p>
            </p:txBody>
          </p:sp>
        </mc:Choice>
        <mc:Fallback xmlns="">
          <p:sp>
            <p:nvSpPr>
              <p:cNvPr id="3" name="Content Placeholder 2">
                <a:extLst>
                  <a:ext uri="{FF2B5EF4-FFF2-40B4-BE49-F238E27FC236}">
                    <a16:creationId xmlns:a16="http://schemas.microsoft.com/office/drawing/2014/main" id="{A00050CC-14EC-4E77-AE75-0B6F49D97A9A}"/>
                  </a:ext>
                </a:extLst>
              </p:cNvPr>
              <p:cNvSpPr>
                <a:spLocks noGrp="1" noRot="1" noChangeAspect="1" noMove="1" noResize="1" noEditPoints="1" noAdjustHandles="1" noChangeArrowheads="1" noChangeShapeType="1" noTextEdit="1"/>
              </p:cNvSpPr>
              <p:nvPr>
                <p:ph idx="1"/>
              </p:nvPr>
            </p:nvSpPr>
            <p:spPr>
              <a:blipFill>
                <a:blip r:embed="rId2"/>
                <a:stretch>
                  <a:fillRect l="-829" r="-829"/>
                </a:stretch>
              </a:blipFill>
            </p:spPr>
            <p:txBody>
              <a:bodyPr/>
              <a:lstStyle/>
              <a:p>
                <a:r>
                  <a:rPr lang="en-US">
                    <a:noFill/>
                  </a:rPr>
                  <a:t> </a:t>
                </a:r>
              </a:p>
            </p:txBody>
          </p:sp>
        </mc:Fallback>
      </mc:AlternateContent>
    </p:spTree>
    <p:extLst>
      <p:ext uri="{BB962C8B-B14F-4D97-AF65-F5344CB8AC3E}">
        <p14:creationId xmlns:p14="http://schemas.microsoft.com/office/powerpoint/2010/main" val="2435759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C196F-3F66-B040-8A69-FFCADD7580B8}"/>
              </a:ext>
            </a:extLst>
          </p:cNvPr>
          <p:cNvSpPr>
            <a:spLocks noGrp="1"/>
          </p:cNvSpPr>
          <p:nvPr>
            <p:ph type="title"/>
          </p:nvPr>
        </p:nvSpPr>
        <p:spPr/>
        <p:txBody>
          <a:bodyPr/>
          <a:lstStyle/>
          <a:p>
            <a:r>
              <a:rPr lang="en-US" dirty="0"/>
              <a:t>Bayes’ Theorem</a:t>
            </a:r>
          </a:p>
        </p:txBody>
      </p:sp>
      <p:sp>
        <p:nvSpPr>
          <p:cNvPr id="3" name="Text Placeholder 2">
            <a:extLst>
              <a:ext uri="{FF2B5EF4-FFF2-40B4-BE49-F238E27FC236}">
                <a16:creationId xmlns:a16="http://schemas.microsoft.com/office/drawing/2014/main" id="{C8660F89-C064-904B-B42D-A1C6695D8EF0}"/>
              </a:ext>
            </a:extLst>
          </p:cNvPr>
          <p:cNvSpPr>
            <a:spLocks noGrp="1"/>
          </p:cNvSpPr>
          <p:nvPr>
            <p:ph type="body" idx="1"/>
          </p:nvPr>
        </p:nvSpPr>
        <p:spPr/>
        <p:txBody>
          <a:bodyPr/>
          <a:lstStyle/>
          <a:p>
            <a:r>
              <a:rPr lang="en-US" dirty="0"/>
              <a:t>A CURSORY GLANCE AT BAYESIAN DATA ANALYSIS</a:t>
            </a:r>
          </a:p>
        </p:txBody>
      </p:sp>
    </p:spTree>
    <p:extLst>
      <p:ext uri="{BB962C8B-B14F-4D97-AF65-F5344CB8AC3E}">
        <p14:creationId xmlns:p14="http://schemas.microsoft.com/office/powerpoint/2010/main" val="3179987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34958-30A2-0F47-AB33-852E9A13EFCF}"/>
              </a:ext>
            </a:extLst>
          </p:cNvPr>
          <p:cNvSpPr>
            <a:spLocks noGrp="1"/>
          </p:cNvSpPr>
          <p:nvPr>
            <p:ph type="title"/>
          </p:nvPr>
        </p:nvSpPr>
        <p:spPr/>
        <p:txBody>
          <a:bodyPr/>
          <a:lstStyle/>
          <a:p>
            <a:r>
              <a:rPr lang="en-CA" dirty="0"/>
              <a:t>Bayes’ Theorem</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92698E3-4D52-E846-A0AF-BA7C7C0347F7}"/>
                  </a:ext>
                </a:extLst>
              </p:cNvPr>
              <p:cNvSpPr>
                <a:spLocks noGrp="1"/>
              </p:cNvSpPr>
              <p:nvPr>
                <p:ph idx="1"/>
              </p:nvPr>
            </p:nvSpPr>
            <p:spPr/>
            <p:txBody>
              <a:bodyPr/>
              <a:lstStyle/>
              <a:p>
                <a:pPr marL="0" indent="0" algn="just">
                  <a:lnSpc>
                    <a:spcPct val="100000"/>
                  </a:lnSpc>
                  <a:buNone/>
                </a:pPr>
                <a:r>
                  <a:rPr lang="en-US" dirty="0">
                    <a:solidFill>
                      <a:srgbClr val="323232"/>
                    </a:solidFill>
                    <a:latin typeface="Dagny OT" panose="020B0504020201020104" pitchFamily="34" charset="0"/>
                  </a:rPr>
                  <a:t>The sum rule and the product rules are the </a:t>
                </a:r>
                <a:r>
                  <a:rPr lang="en-US" b="1" dirty="0">
                    <a:solidFill>
                      <a:srgbClr val="323232"/>
                    </a:solidFill>
                    <a:latin typeface="Dagny OT" panose="020B0504020201020104" pitchFamily="34" charset="0"/>
                  </a:rPr>
                  <a:t>basic rules of probability</a:t>
                </a:r>
                <a:r>
                  <a:rPr lang="en-US" dirty="0">
                    <a:solidFill>
                      <a:srgbClr val="323232"/>
                    </a:solidFill>
                    <a:latin typeface="Dagny OT" panose="020B0504020201020104" pitchFamily="34" charset="0"/>
                  </a:rPr>
                  <a:t>. </a:t>
                </a:r>
              </a:p>
              <a:p>
                <a:pPr marL="0" indent="0" algn="just">
                  <a:lnSpc>
                    <a:spcPct val="100000"/>
                  </a:lnSpc>
                  <a:buNone/>
                </a:pPr>
                <a:endParaRPr lang="en-US" sz="500" dirty="0">
                  <a:solidFill>
                    <a:srgbClr val="323232"/>
                  </a:solidFill>
                  <a:latin typeface="Dagny OT" panose="020B0504020201020104" pitchFamily="34" charset="0"/>
                </a:endParaRPr>
              </a:p>
              <a:p>
                <a:pPr marL="0" indent="0" algn="just">
                  <a:lnSpc>
                    <a:spcPct val="100000"/>
                  </a:lnSpc>
                  <a:buNone/>
                </a:pPr>
                <a:r>
                  <a:rPr lang="en-US" b="1" dirty="0">
                    <a:solidFill>
                      <a:srgbClr val="323232"/>
                    </a:solidFill>
                    <a:latin typeface="Dagny OT" panose="020B0504020201020104" pitchFamily="34" charset="0"/>
                  </a:rPr>
                  <a:t>Bayes' Theorem </a:t>
                </a:r>
                <a:r>
                  <a:rPr lang="en-US" dirty="0">
                    <a:solidFill>
                      <a:srgbClr val="323232"/>
                    </a:solidFill>
                    <a:latin typeface="Dagny OT" panose="020B0504020201020104" pitchFamily="34" charset="0"/>
                  </a:rPr>
                  <a:t>and the </a:t>
                </a:r>
                <a:r>
                  <a:rPr lang="en-US" b="1" dirty="0">
                    <a:solidFill>
                      <a:srgbClr val="323232"/>
                    </a:solidFill>
                    <a:latin typeface="Dagny OT" panose="020B0504020201020104" pitchFamily="34" charset="0"/>
                  </a:rPr>
                  <a:t>Marginalization Rule </a:t>
                </a:r>
                <a:r>
                  <a:rPr lang="en-US" dirty="0">
                    <a:solidFill>
                      <a:srgbClr val="323232"/>
                    </a:solidFill>
                    <a:latin typeface="Dagny OT" panose="020B0504020201020104" pitchFamily="34" charset="0"/>
                  </a:rPr>
                  <a:t>are simple corollaries of these basic rules. </a:t>
                </a:r>
              </a:p>
              <a:p>
                <a:pPr algn="just">
                  <a:lnSpc>
                    <a:spcPct val="100000"/>
                  </a:lnSpc>
                </a:pPr>
                <a:endParaRPr lang="en-US" sz="500" dirty="0">
                  <a:solidFill>
                    <a:srgbClr val="323232"/>
                  </a:solidFill>
                  <a:latin typeface="Dagny OT" panose="020B0504020201020104" pitchFamily="34" charset="0"/>
                </a:endParaRPr>
              </a:p>
              <a:p>
                <a:pPr marL="0" indent="0" algn="just">
                  <a:lnSpc>
                    <a:spcPct val="100000"/>
                  </a:lnSpc>
                  <a:buNone/>
                </a:pPr>
                <a:r>
                  <a:rPr lang="en-US" dirty="0">
                    <a:solidFill>
                      <a:srgbClr val="323232"/>
                    </a:solidFill>
                    <a:latin typeface="Dagny OT" panose="020B0504020201020104" pitchFamily="34" charset="0"/>
                  </a:rPr>
                  <a:t>Bayes' Theorem is sometimes written is a slightly different form</a:t>
                </a:r>
                <a:endParaRPr lang="en-US" sz="1000" dirty="0">
                  <a:solidFill>
                    <a:srgbClr val="323232"/>
                  </a:solidFill>
                  <a:latin typeface="Dagny OT" panose="020B0504020201020104" pitchFamily="34" charset="0"/>
                </a:endParaRPr>
              </a:p>
              <a:p>
                <a:pPr marL="0" indent="0" algn="just">
                  <a:lnSpc>
                    <a:spcPct val="100000"/>
                  </a:lnSpc>
                  <a:buNone/>
                </a:pPr>
                <a14:m>
                  <m:oMathPara xmlns:m="http://schemas.openxmlformats.org/officeDocument/2006/math">
                    <m:oMathParaPr>
                      <m:jc m:val="centerGroup"/>
                    </m:oMathParaPr>
                    <m:oMath xmlns:m="http://schemas.openxmlformats.org/officeDocument/2006/math">
                      <m:r>
                        <a:rPr lang="en-US" i="1" dirty="0">
                          <a:solidFill>
                            <a:srgbClr val="323232"/>
                          </a:solidFill>
                          <a:latin typeface="Cambria Math" panose="02040503050406030204" pitchFamily="18" charset="0"/>
                        </a:rPr>
                        <m:t>𝑃</m:t>
                      </m:r>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rPr>
                        <m:t>𝑋</m:t>
                      </m:r>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rPr>
                        <m:t>𝑌</m:t>
                      </m:r>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rPr>
                        <m:t>𝐼</m:t>
                      </m:r>
                      <m:r>
                        <a:rPr lang="en-US" i="1" dirty="0">
                          <a:solidFill>
                            <a:srgbClr val="323232"/>
                          </a:solidFill>
                          <a:latin typeface="Cambria Math" panose="02040503050406030204" pitchFamily="18" charset="0"/>
                        </a:rPr>
                        <m:t>)=</m:t>
                      </m:r>
                      <m:f>
                        <m:fPr>
                          <m:ctrlPr>
                            <a:rPr lang="en-US" i="1" dirty="0" smtClean="0">
                              <a:solidFill>
                                <a:srgbClr val="323232"/>
                              </a:solidFill>
                              <a:latin typeface="Cambria Math" panose="02040503050406030204" pitchFamily="18" charset="0"/>
                            </a:rPr>
                          </m:ctrlPr>
                        </m:fPr>
                        <m:num>
                          <m:r>
                            <a:rPr lang="en-US" i="1" dirty="0">
                              <a:solidFill>
                                <a:srgbClr val="323232"/>
                              </a:solidFill>
                              <a:latin typeface="Cambria Math" panose="02040503050406030204" pitchFamily="18" charset="0"/>
                            </a:rPr>
                            <m:t>𝑃</m:t>
                          </m:r>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rPr>
                            <m:t>𝑌</m:t>
                          </m:r>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rPr>
                            <m:t>𝑋</m:t>
                          </m:r>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rPr>
                            <m:t>𝐼</m:t>
                          </m:r>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rPr>
                            <m:t>𝑃</m:t>
                          </m:r>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rPr>
                            <m:t>𝑋</m:t>
                          </m:r>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rPr>
                            <m:t>𝐼</m:t>
                          </m:r>
                          <m:r>
                            <a:rPr lang="en-US" i="1" dirty="0">
                              <a:solidFill>
                                <a:srgbClr val="323232"/>
                              </a:solidFill>
                              <a:latin typeface="Cambria Math" panose="02040503050406030204" pitchFamily="18" charset="0"/>
                            </a:rPr>
                            <m:t>)</m:t>
                          </m:r>
                          <m:r>
                            <m:rPr>
                              <m:nor/>
                            </m:rPr>
                            <a:rPr lang="en-US" dirty="0">
                              <a:solidFill>
                                <a:srgbClr val="323232"/>
                              </a:solidFill>
                              <a:latin typeface="Dagny OT" panose="020B0504020201020104" pitchFamily="34" charset="0"/>
                            </a:rPr>
                            <m:t> </m:t>
                          </m:r>
                        </m:num>
                        <m:den>
                          <m:r>
                            <a:rPr lang="en-US" i="1" dirty="0">
                              <a:solidFill>
                                <a:srgbClr val="323232"/>
                              </a:solidFill>
                              <a:latin typeface="Cambria Math" panose="02040503050406030204" pitchFamily="18" charset="0"/>
                            </a:rPr>
                            <m:t>𝑃</m:t>
                          </m:r>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rPr>
                            <m:t>𝑌</m:t>
                          </m:r>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rPr>
                            <m:t>𝐼</m:t>
                          </m:r>
                          <m:r>
                            <a:rPr lang="en-US" i="1" dirty="0">
                              <a:solidFill>
                                <a:srgbClr val="323232"/>
                              </a:solidFill>
                              <a:latin typeface="Cambria Math" panose="02040503050406030204" pitchFamily="18" charset="0"/>
                            </a:rPr>
                            <m:t>)</m:t>
                          </m:r>
                        </m:den>
                      </m:f>
                    </m:oMath>
                  </m:oMathPara>
                </a14:m>
                <a:endParaRPr lang="en-US" dirty="0">
                  <a:solidFill>
                    <a:srgbClr val="323232"/>
                  </a:solidFill>
                  <a:latin typeface="Dagny OT" panose="020B0504020201020104" pitchFamily="34" charset="0"/>
                </a:endParaRPr>
              </a:p>
              <a:p>
                <a:pPr algn="just"/>
                <a:endParaRPr lang="en-US" sz="1000" dirty="0">
                  <a:solidFill>
                    <a:srgbClr val="323232"/>
                  </a:solidFill>
                  <a:latin typeface="Dagny OT" panose="020B0504020201020104" pitchFamily="34" charset="0"/>
                </a:endParaRPr>
              </a:p>
            </p:txBody>
          </p:sp>
        </mc:Choice>
        <mc:Fallback xmlns="">
          <p:sp>
            <p:nvSpPr>
              <p:cNvPr id="3" name="Content Placeholder 2">
                <a:extLst>
                  <a:ext uri="{FF2B5EF4-FFF2-40B4-BE49-F238E27FC236}">
                    <a16:creationId xmlns:a16="http://schemas.microsoft.com/office/drawing/2014/main" id="{892698E3-4D52-E846-A0AF-BA7C7C0347F7}"/>
                  </a:ext>
                </a:extLst>
              </p:cNvPr>
              <p:cNvSpPr>
                <a:spLocks noGrp="1" noRot="1" noChangeAspect="1" noMove="1" noResize="1" noEditPoints="1" noAdjustHandles="1" noChangeArrowheads="1" noChangeShapeType="1" noTextEdit="1"/>
              </p:cNvSpPr>
              <p:nvPr>
                <p:ph idx="1"/>
              </p:nvPr>
            </p:nvSpPr>
            <p:spPr>
              <a:blipFill>
                <a:blip r:embed="rId2"/>
                <a:stretch>
                  <a:fillRect l="-829" r="-829"/>
                </a:stretch>
              </a:blipFill>
            </p:spPr>
            <p:txBody>
              <a:bodyPr/>
              <a:lstStyle/>
              <a:p>
                <a:r>
                  <a:rPr lang="en-US">
                    <a:noFill/>
                  </a:rPr>
                  <a:t> </a:t>
                </a:r>
              </a:p>
            </p:txBody>
          </p:sp>
        </mc:Fallback>
      </mc:AlternateContent>
    </p:spTree>
    <p:extLst>
      <p:ext uri="{BB962C8B-B14F-4D97-AF65-F5344CB8AC3E}">
        <p14:creationId xmlns:p14="http://schemas.microsoft.com/office/powerpoint/2010/main" val="258774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34958-30A2-0F47-AB33-852E9A13EFCF}"/>
              </a:ext>
            </a:extLst>
          </p:cNvPr>
          <p:cNvSpPr>
            <a:spLocks noGrp="1"/>
          </p:cNvSpPr>
          <p:nvPr>
            <p:ph type="title"/>
          </p:nvPr>
        </p:nvSpPr>
        <p:spPr/>
        <p:txBody>
          <a:bodyPr/>
          <a:lstStyle/>
          <a:p>
            <a:r>
              <a:rPr lang="en-CA" dirty="0"/>
              <a:t>Bayes’ Theorem</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92698E3-4D52-E846-A0AF-BA7C7C0347F7}"/>
                  </a:ext>
                </a:extLst>
              </p:cNvPr>
              <p:cNvSpPr>
                <a:spLocks noGrp="1"/>
              </p:cNvSpPr>
              <p:nvPr>
                <p:ph idx="1"/>
              </p:nvPr>
            </p:nvSpPr>
            <p:spPr/>
            <p:txBody>
              <a:bodyPr/>
              <a:lstStyle/>
              <a:p>
                <a:pPr marL="0" indent="0" algn="just">
                  <a:lnSpc>
                    <a:spcPct val="100000"/>
                  </a:lnSpc>
                  <a:buNone/>
                </a:pPr>
                <a:r>
                  <a:rPr lang="en-US" b="1" dirty="0">
                    <a:solidFill>
                      <a:srgbClr val="323232"/>
                    </a:solidFill>
                    <a:latin typeface="Dagny OT" panose="020B0504020201020104" pitchFamily="34" charset="0"/>
                  </a:rPr>
                  <a:t>Set-up: </a:t>
                </a:r>
                <a:r>
                  <a:rPr lang="en-US" dirty="0">
                    <a:solidFill>
                      <a:srgbClr val="323232"/>
                    </a:solidFill>
                    <a:latin typeface="Dagny OT" panose="020B0504020201020104" pitchFamily="34" charset="0"/>
                  </a:rPr>
                  <a:t>assume that an experiment has been conducted to determine the degree of validity of a particular hypothesis, and that experimental data has been collected. </a:t>
                </a:r>
              </a:p>
              <a:p>
                <a:pPr algn="just">
                  <a:lnSpc>
                    <a:spcPct val="100000"/>
                  </a:lnSpc>
                </a:pPr>
                <a:endParaRPr lang="en-US" sz="1000" dirty="0">
                  <a:solidFill>
                    <a:srgbClr val="323232"/>
                  </a:solidFill>
                  <a:latin typeface="Dagny OT" panose="020B0504020201020104" pitchFamily="34" charset="0"/>
                </a:endParaRPr>
              </a:p>
              <a:p>
                <a:pPr marL="0" indent="0" algn="just">
                  <a:lnSpc>
                    <a:spcPct val="100000"/>
                  </a:lnSpc>
                  <a:buNone/>
                </a:pPr>
                <a:r>
                  <a:rPr lang="en-US" b="1" dirty="0">
                    <a:solidFill>
                      <a:srgbClr val="323232"/>
                    </a:solidFill>
                    <a:latin typeface="Dagny OT" panose="020B0504020201020104" pitchFamily="34" charset="0"/>
                  </a:rPr>
                  <a:t>The central data analysis question: </a:t>
                </a:r>
                <a:r>
                  <a:rPr lang="en-US" dirty="0">
                    <a:solidFill>
                      <a:srgbClr val="323232"/>
                    </a:solidFill>
                    <a:latin typeface="Dagny OT" panose="020B0504020201020104" pitchFamily="34" charset="0"/>
                  </a:rPr>
                  <a:t>given everything that was known </a:t>
                </a:r>
                <a:r>
                  <a:rPr lang="en-US" i="1" dirty="0">
                    <a:solidFill>
                      <a:srgbClr val="323232"/>
                    </a:solidFill>
                    <a:latin typeface="Dagny OT" panose="020B0504020201020104" pitchFamily="34" charset="0"/>
                  </a:rPr>
                  <a:t>prior</a:t>
                </a:r>
                <a:r>
                  <a:rPr lang="en-US" dirty="0">
                    <a:solidFill>
                      <a:srgbClr val="323232"/>
                    </a:solidFill>
                    <a:latin typeface="Dagny OT" panose="020B0504020201020104" pitchFamily="34" charset="0"/>
                  </a:rPr>
                  <a:t> to the experiment, does the collected data support (or invalidate) the hypothesis?</a:t>
                </a:r>
              </a:p>
              <a:p>
                <a:pPr marL="0" indent="0" algn="just">
                  <a:lnSpc>
                    <a:spcPct val="100000"/>
                  </a:lnSpc>
                  <a:buNone/>
                </a:pPr>
                <a:endParaRPr lang="en-US" sz="500" dirty="0">
                  <a:solidFill>
                    <a:srgbClr val="323232"/>
                  </a:solidFill>
                  <a:latin typeface="Dagny OT" panose="020B0504020201020104" pitchFamily="34" charset="0"/>
                </a:endParaRPr>
              </a:p>
              <a:p>
                <a:pPr marL="0" indent="0" algn="just">
                  <a:lnSpc>
                    <a:spcPct val="100000"/>
                  </a:lnSpc>
                  <a:buNone/>
                </a:pPr>
                <a:r>
                  <a:rPr lang="en-US" dirty="0">
                    <a:solidFill>
                      <a:srgbClr val="323232"/>
                    </a:solidFill>
                    <a:latin typeface="Dagny OT" panose="020B0504020201020104" pitchFamily="34" charset="0"/>
                  </a:rPr>
                  <a:t>Throughout, let </a:t>
                </a:r>
                <a14:m>
                  <m:oMath xmlns:m="http://schemas.openxmlformats.org/officeDocument/2006/math">
                    <m:r>
                      <a:rPr lang="en-US" i="1" dirty="0" smtClean="0">
                        <a:solidFill>
                          <a:srgbClr val="323232"/>
                        </a:solidFill>
                        <a:latin typeface="Cambria Math" panose="02040503050406030204" pitchFamily="18" charset="0"/>
                      </a:rPr>
                      <m:t>𝑋</m:t>
                    </m:r>
                  </m:oMath>
                </a14:m>
                <a:r>
                  <a:rPr lang="en-US" dirty="0">
                    <a:solidFill>
                      <a:srgbClr val="323232"/>
                    </a:solidFill>
                    <a:latin typeface="Dagny OT" panose="020B0504020201020104" pitchFamily="34" charset="0"/>
                  </a:rPr>
                  <a:t> denote the proposition that the hypothesis in question is true, let </a:t>
                </a:r>
                <a14:m>
                  <m:oMath xmlns:m="http://schemas.openxmlformats.org/officeDocument/2006/math">
                    <m:r>
                      <a:rPr lang="en-US" i="1" dirty="0" smtClean="0">
                        <a:solidFill>
                          <a:srgbClr val="323232"/>
                        </a:solidFill>
                        <a:latin typeface="Cambria Math" panose="02040503050406030204" pitchFamily="18" charset="0"/>
                      </a:rPr>
                      <m:t>𝑌</m:t>
                    </m:r>
                  </m:oMath>
                </a14:m>
                <a:r>
                  <a:rPr lang="en-US" dirty="0">
                    <a:solidFill>
                      <a:srgbClr val="323232"/>
                    </a:solidFill>
                    <a:latin typeface="Dagny OT" panose="020B0504020201020104" pitchFamily="34" charset="0"/>
                  </a:rPr>
                  <a:t> denote the proposition that the experiment yielded the actual observed data, let </a:t>
                </a:r>
                <a14:m>
                  <m:oMath xmlns:m="http://schemas.openxmlformats.org/officeDocument/2006/math">
                    <m:r>
                      <a:rPr lang="en-US" i="1" dirty="0" smtClean="0">
                        <a:solidFill>
                          <a:srgbClr val="323232"/>
                        </a:solidFill>
                        <a:latin typeface="Cambria Math" panose="02040503050406030204" pitchFamily="18" charset="0"/>
                      </a:rPr>
                      <m:t>𝐼</m:t>
                    </m:r>
                  </m:oMath>
                </a14:m>
                <a:r>
                  <a:rPr lang="en-US" dirty="0">
                    <a:solidFill>
                      <a:srgbClr val="323232"/>
                    </a:solidFill>
                    <a:latin typeface="Dagny OT" panose="020B0504020201020104" pitchFamily="34" charset="0"/>
                  </a:rPr>
                  <a:t> denote (as always) the relevant background information.</a:t>
                </a:r>
              </a:p>
            </p:txBody>
          </p:sp>
        </mc:Choice>
        <mc:Fallback xmlns="">
          <p:sp>
            <p:nvSpPr>
              <p:cNvPr id="3" name="Content Placeholder 2">
                <a:extLst>
                  <a:ext uri="{FF2B5EF4-FFF2-40B4-BE49-F238E27FC236}">
                    <a16:creationId xmlns:a16="http://schemas.microsoft.com/office/drawing/2014/main" id="{892698E3-4D52-E846-A0AF-BA7C7C0347F7}"/>
                  </a:ext>
                </a:extLst>
              </p:cNvPr>
              <p:cNvSpPr>
                <a:spLocks noGrp="1" noRot="1" noChangeAspect="1" noMove="1" noResize="1" noEditPoints="1" noAdjustHandles="1" noChangeArrowheads="1" noChangeShapeType="1" noTextEdit="1"/>
              </p:cNvSpPr>
              <p:nvPr>
                <p:ph idx="1"/>
              </p:nvPr>
            </p:nvSpPr>
            <p:spPr>
              <a:blipFill>
                <a:blip r:embed="rId2"/>
                <a:stretch>
                  <a:fillRect l="-806" r="-806"/>
                </a:stretch>
              </a:blipFill>
            </p:spPr>
            <p:txBody>
              <a:bodyPr/>
              <a:lstStyle/>
              <a:p>
                <a:r>
                  <a:rPr lang="en-US">
                    <a:noFill/>
                  </a:rPr>
                  <a:t> </a:t>
                </a:r>
              </a:p>
            </p:txBody>
          </p:sp>
        </mc:Fallback>
      </mc:AlternateContent>
    </p:spTree>
    <p:extLst>
      <p:ext uri="{BB962C8B-B14F-4D97-AF65-F5344CB8AC3E}">
        <p14:creationId xmlns:p14="http://schemas.microsoft.com/office/powerpoint/2010/main" val="1019474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34958-30A2-0F47-AB33-852E9A13EFCF}"/>
              </a:ext>
            </a:extLst>
          </p:cNvPr>
          <p:cNvSpPr>
            <a:spLocks noGrp="1"/>
          </p:cNvSpPr>
          <p:nvPr>
            <p:ph type="title"/>
          </p:nvPr>
        </p:nvSpPr>
        <p:spPr/>
        <p:txBody>
          <a:bodyPr/>
          <a:lstStyle/>
          <a:p>
            <a:r>
              <a:rPr lang="en-CA" dirty="0"/>
              <a:t>Bayes’ Theorem</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92698E3-4D52-E846-A0AF-BA7C7C0347F7}"/>
                  </a:ext>
                </a:extLst>
              </p:cNvPr>
              <p:cNvSpPr>
                <a:spLocks noGrp="1"/>
              </p:cNvSpPr>
              <p:nvPr>
                <p:ph idx="1"/>
              </p:nvPr>
            </p:nvSpPr>
            <p:spPr/>
            <p:txBody>
              <a:bodyPr/>
              <a:lstStyle/>
              <a:p>
                <a:pPr marL="0" indent="0" algn="just">
                  <a:lnSpc>
                    <a:spcPct val="100000"/>
                  </a:lnSpc>
                  <a:buNone/>
                </a:pPr>
                <a:r>
                  <a:rPr lang="en-US" b="1" dirty="0">
                    <a:solidFill>
                      <a:srgbClr val="323232"/>
                    </a:solidFill>
                    <a:latin typeface="Dagny OT" panose="020B0504020201020104" pitchFamily="34" charset="0"/>
                  </a:rPr>
                  <a:t>Central data analysis question (reprise): </a:t>
                </a:r>
              </a:p>
              <a:p>
                <a:pPr marL="0" indent="0" algn="ctr">
                  <a:lnSpc>
                    <a:spcPct val="100000"/>
                  </a:lnSpc>
                  <a:buNone/>
                </a:pPr>
                <a:r>
                  <a:rPr lang="en-US" dirty="0">
                    <a:solidFill>
                      <a:srgbClr val="323232"/>
                    </a:solidFill>
                    <a:latin typeface="Dagny OT" panose="020B0504020201020104" pitchFamily="34" charset="0"/>
                  </a:rPr>
                  <a:t>What is the value of </a:t>
                </a:r>
                <a14:m>
                  <m:oMath xmlns:m="http://schemas.openxmlformats.org/officeDocument/2006/math">
                    <m:r>
                      <a:rPr lang="en-US" i="1" dirty="0" smtClean="0">
                        <a:solidFill>
                          <a:srgbClr val="323232"/>
                        </a:solidFill>
                        <a:latin typeface="Cambria Math" panose="02040503050406030204" pitchFamily="18" charset="0"/>
                      </a:rPr>
                      <m:t>𝑃</m:t>
                    </m:r>
                    <m:d>
                      <m:dPr>
                        <m:endChr m:val="|"/>
                        <m:ctrlPr>
                          <a:rPr lang="en-US" i="1" dirty="0" smtClean="0">
                            <a:solidFill>
                              <a:srgbClr val="323232"/>
                            </a:solidFill>
                            <a:latin typeface="Cambria Math" panose="02040503050406030204" pitchFamily="18" charset="0"/>
                          </a:rPr>
                        </m:ctrlPr>
                      </m:dPr>
                      <m:e>
                        <m:r>
                          <m:rPr>
                            <m:nor/>
                          </m:rPr>
                          <a:rPr lang="en-US" i="0" dirty="0" smtClean="0">
                            <a:solidFill>
                              <a:srgbClr val="323232"/>
                            </a:solidFill>
                            <a:latin typeface="Dagny OT" panose="020B0504020201020104" pitchFamily="34" charset="0"/>
                          </a:rPr>
                          <m:t>hypothesis</m:t>
                        </m:r>
                        <m:r>
                          <m:rPr>
                            <m:nor/>
                          </m:rPr>
                          <a:rPr lang="en-US" i="0" dirty="0" smtClean="0">
                            <a:solidFill>
                              <a:srgbClr val="323232"/>
                            </a:solidFill>
                            <a:latin typeface="Dagny OT" panose="020B0504020201020104" pitchFamily="34" charset="0"/>
                          </a:rPr>
                          <m:t> </m:t>
                        </m:r>
                        <m:r>
                          <m:rPr>
                            <m:nor/>
                          </m:rPr>
                          <a:rPr lang="en-US" i="0" dirty="0">
                            <a:solidFill>
                              <a:srgbClr val="323232"/>
                            </a:solidFill>
                            <a:latin typeface="Dagny OT" panose="020B0504020201020104" pitchFamily="34" charset="0"/>
                          </a:rPr>
                          <m:t>is</m:t>
                        </m:r>
                        <m:r>
                          <m:rPr>
                            <m:nor/>
                          </m:rPr>
                          <a:rPr lang="en-US" i="0" dirty="0">
                            <a:solidFill>
                              <a:srgbClr val="323232"/>
                            </a:solidFill>
                            <a:latin typeface="Dagny OT" panose="020B0504020201020104" pitchFamily="34" charset="0"/>
                          </a:rPr>
                          <m:t> </m:t>
                        </m:r>
                        <m:r>
                          <m:rPr>
                            <m:nor/>
                          </m:rPr>
                          <a:rPr lang="en-US" i="0" dirty="0" err="1" smtClean="0">
                            <a:solidFill>
                              <a:srgbClr val="323232"/>
                            </a:solidFill>
                            <a:latin typeface="Dagny OT" panose="020B0504020201020104" pitchFamily="34" charset="0"/>
                          </a:rPr>
                          <m:t>true</m:t>
                        </m:r>
                        <m:r>
                          <m:rPr>
                            <m:nor/>
                          </m:rPr>
                          <a:rPr lang="en-US" b="0" i="0" dirty="0" smtClean="0">
                            <a:solidFill>
                              <a:srgbClr val="323232"/>
                            </a:solidFill>
                            <a:latin typeface="Dagny OT" panose="020B0504020201020104" pitchFamily="34" charset="0"/>
                          </a:rPr>
                          <m:t> </m:t>
                        </m:r>
                      </m:e>
                    </m:d>
                    <m:r>
                      <a:rPr lang="en-US" b="0" i="1" dirty="0" smtClean="0">
                        <a:solidFill>
                          <a:srgbClr val="323232"/>
                        </a:solidFill>
                        <a:latin typeface="Cambria Math" panose="02040503050406030204" pitchFamily="18" charset="0"/>
                      </a:rPr>
                      <m:t> </m:t>
                    </m:r>
                    <m:r>
                      <m:rPr>
                        <m:nor/>
                      </m:rPr>
                      <a:rPr lang="en-US" i="0" dirty="0" err="1" smtClean="0">
                        <a:solidFill>
                          <a:srgbClr val="323232"/>
                        </a:solidFill>
                        <a:latin typeface="Dagny OT" panose="020B0504020201020104" pitchFamily="34" charset="0"/>
                      </a:rPr>
                      <m:t>observed</m:t>
                    </m:r>
                    <m:r>
                      <m:rPr>
                        <m:nor/>
                      </m:rPr>
                      <a:rPr lang="en-US" i="0" dirty="0" smtClean="0">
                        <a:solidFill>
                          <a:srgbClr val="323232"/>
                        </a:solidFill>
                        <a:latin typeface="Dagny OT" panose="020B0504020201020104" pitchFamily="34" charset="0"/>
                      </a:rPr>
                      <m:t> </m:t>
                    </m:r>
                    <m:r>
                      <m:rPr>
                        <m:nor/>
                      </m:rPr>
                      <a:rPr lang="en-US" i="0" dirty="0" err="1" smtClean="0">
                        <a:solidFill>
                          <a:srgbClr val="323232"/>
                        </a:solidFill>
                        <a:latin typeface="Dagny OT" panose="020B0504020201020104" pitchFamily="34" charset="0"/>
                      </a:rPr>
                      <m:t>data</m:t>
                    </m:r>
                    <m:r>
                      <a:rPr lang="en-US" i="1" dirty="0" err="1" smtClean="0">
                        <a:solidFill>
                          <a:srgbClr val="323232"/>
                        </a:solidFill>
                        <a:latin typeface="Cambria Math" panose="02040503050406030204" pitchFamily="18" charset="0"/>
                      </a:rPr>
                      <m:t>,</m:t>
                    </m:r>
                    <m:r>
                      <a:rPr lang="en-US" i="1" dirty="0" err="1" smtClean="0">
                        <a:solidFill>
                          <a:srgbClr val="323232"/>
                        </a:solidFill>
                        <a:latin typeface="Cambria Math" panose="02040503050406030204" pitchFamily="18" charset="0"/>
                      </a:rPr>
                      <m:t>𝐼</m:t>
                    </m:r>
                    <m:r>
                      <a:rPr lang="en-US" i="1" dirty="0" smtClean="0">
                        <a:solidFill>
                          <a:srgbClr val="323232"/>
                        </a:solidFill>
                        <a:latin typeface="Cambria Math" panose="02040503050406030204" pitchFamily="18" charset="0"/>
                      </a:rPr>
                      <m:t>)</m:t>
                    </m:r>
                  </m:oMath>
                </a14:m>
                <a:r>
                  <a:rPr lang="en-US" dirty="0">
                    <a:solidFill>
                      <a:srgbClr val="323232"/>
                    </a:solidFill>
                    <a:latin typeface="Dagny OT" panose="020B0504020201020104" pitchFamily="34" charset="0"/>
                  </a:rPr>
                  <a:t>?</a:t>
                </a:r>
              </a:p>
              <a:p>
                <a:pPr algn="just">
                  <a:lnSpc>
                    <a:spcPct val="100000"/>
                  </a:lnSpc>
                </a:pPr>
                <a:endParaRPr lang="en-CA" sz="1000" dirty="0">
                  <a:solidFill>
                    <a:srgbClr val="323232"/>
                  </a:solidFill>
                  <a:latin typeface="Dagny OT" panose="020B0504020201020104" pitchFamily="34" charset="0"/>
                </a:endParaRPr>
              </a:p>
              <a:p>
                <a:pPr marL="0" indent="0" algn="just">
                  <a:lnSpc>
                    <a:spcPct val="100000"/>
                  </a:lnSpc>
                  <a:buNone/>
                </a:pPr>
                <a:r>
                  <a:rPr lang="en-CA" b="1" dirty="0">
                    <a:solidFill>
                      <a:srgbClr val="323232"/>
                    </a:solidFill>
                    <a:latin typeface="Dagny OT" panose="020B0504020201020104" pitchFamily="34" charset="0"/>
                  </a:rPr>
                  <a:t>P</a:t>
                </a:r>
                <a:r>
                  <a:rPr lang="en-US" b="1" dirty="0" err="1">
                    <a:solidFill>
                      <a:srgbClr val="323232"/>
                    </a:solidFill>
                    <a:latin typeface="Dagny OT" panose="020B0504020201020104" pitchFamily="34" charset="0"/>
                  </a:rPr>
                  <a:t>roblem</a:t>
                </a:r>
                <a:r>
                  <a:rPr lang="en-US" b="1" dirty="0">
                    <a:solidFill>
                      <a:srgbClr val="323232"/>
                    </a:solidFill>
                    <a:latin typeface="Dagny OT" panose="020B0504020201020104" pitchFamily="34" charset="0"/>
                  </a:rPr>
                  <a:t>:</a:t>
                </a:r>
                <a:r>
                  <a:rPr lang="en-US" dirty="0">
                    <a:solidFill>
                      <a:srgbClr val="323232"/>
                    </a:solidFill>
                    <a:latin typeface="Dagny OT" panose="020B0504020201020104" pitchFamily="34" charset="0"/>
                  </a:rPr>
                  <a:t> this is nearly always impossible to compute directly.</a:t>
                </a:r>
              </a:p>
              <a:p>
                <a:pPr algn="just">
                  <a:lnSpc>
                    <a:spcPct val="100000"/>
                  </a:lnSpc>
                </a:pPr>
                <a:endParaRPr lang="en-US" sz="1000" dirty="0">
                  <a:solidFill>
                    <a:srgbClr val="323232"/>
                  </a:solidFill>
                  <a:latin typeface="Dagny OT" panose="020B0504020201020104" pitchFamily="34" charset="0"/>
                </a:endParaRPr>
              </a:p>
              <a:p>
                <a:pPr marL="0" indent="0" algn="just">
                  <a:lnSpc>
                    <a:spcPct val="100000"/>
                  </a:lnSpc>
                  <a:buNone/>
                </a:pPr>
                <a:r>
                  <a:rPr lang="en-US" b="1" dirty="0">
                    <a:solidFill>
                      <a:srgbClr val="323232"/>
                    </a:solidFill>
                    <a:latin typeface="Dagny OT" panose="020B0504020201020104" pitchFamily="34" charset="0"/>
                  </a:rPr>
                  <a:t>Solution:</a:t>
                </a:r>
                <a:r>
                  <a:rPr lang="en-US" dirty="0">
                    <a:solidFill>
                      <a:srgbClr val="323232"/>
                    </a:solidFill>
                    <a:latin typeface="Dagny OT" panose="020B0504020201020104" pitchFamily="34" charset="0"/>
                  </a:rPr>
                  <a:t> using Bayes' Theorem, </a:t>
                </a:r>
                <a:endParaRPr lang="en-CA" sz="1000" i="1" dirty="0">
                  <a:solidFill>
                    <a:srgbClr val="323232"/>
                  </a:solidFill>
                  <a:latin typeface="Dagny OT" panose="020B0504020201020104" pitchFamily="34" charset="0"/>
                </a:endParaRPr>
              </a:p>
              <a:p>
                <a:pPr marL="0" indent="0" algn="just">
                  <a:lnSpc>
                    <a:spcPct val="100000"/>
                  </a:lnSpc>
                  <a:buNone/>
                </a:pPr>
                <a14:m>
                  <m:oMathPara xmlns:m="http://schemas.openxmlformats.org/officeDocument/2006/math">
                    <m:oMathParaPr>
                      <m:jc m:val="centerGroup"/>
                    </m:oMathParaPr>
                    <m:oMath xmlns:m="http://schemas.openxmlformats.org/officeDocument/2006/math">
                      <m:r>
                        <a:rPr lang="en-US" i="1" dirty="0" smtClean="0">
                          <a:solidFill>
                            <a:srgbClr val="323232"/>
                          </a:solidFill>
                          <a:latin typeface="Cambria Math" panose="02040503050406030204" pitchFamily="18" charset="0"/>
                        </a:rPr>
                        <m:t>𝑃</m:t>
                      </m:r>
                      <m:d>
                        <m:dPr>
                          <m:endChr m:val="|"/>
                          <m:ctrlPr>
                            <a:rPr lang="en-US" i="1" dirty="0" smtClean="0">
                              <a:solidFill>
                                <a:srgbClr val="323232"/>
                              </a:solidFill>
                              <a:latin typeface="Cambria Math" panose="02040503050406030204" pitchFamily="18" charset="0"/>
                            </a:rPr>
                          </m:ctrlPr>
                        </m:dPr>
                        <m:e>
                          <m:r>
                            <m:rPr>
                              <m:nor/>
                            </m:rPr>
                            <a:rPr lang="en-US" i="0" dirty="0" err="1" smtClean="0">
                              <a:solidFill>
                                <a:srgbClr val="323232"/>
                              </a:solidFill>
                              <a:latin typeface="Dagny OT" panose="020B0504020201020104" pitchFamily="34" charset="0"/>
                            </a:rPr>
                            <m:t>hypothesis</m:t>
                          </m:r>
                          <m:r>
                            <m:rPr>
                              <m:nor/>
                            </m:rPr>
                            <a:rPr lang="en-US" b="0" i="0" dirty="0" smtClean="0">
                              <a:solidFill>
                                <a:srgbClr val="323232"/>
                              </a:solidFill>
                              <a:latin typeface="Dagny OT" panose="020B0504020201020104" pitchFamily="34" charset="0"/>
                            </a:rPr>
                            <m:t> </m:t>
                          </m:r>
                        </m:e>
                      </m:d>
                      <m:r>
                        <a:rPr lang="en-US" b="0" i="1" dirty="0" smtClean="0">
                          <a:solidFill>
                            <a:srgbClr val="323232"/>
                          </a:solidFill>
                          <a:latin typeface="Cambria Math" panose="02040503050406030204" pitchFamily="18" charset="0"/>
                        </a:rPr>
                        <m:t> </m:t>
                      </m:r>
                      <m:r>
                        <m:rPr>
                          <m:nor/>
                        </m:rPr>
                        <a:rPr lang="en-US" i="0" dirty="0" err="1" smtClean="0">
                          <a:solidFill>
                            <a:srgbClr val="323232"/>
                          </a:solidFill>
                          <a:latin typeface="Dagny OT" panose="020B0504020201020104" pitchFamily="34" charset="0"/>
                        </a:rPr>
                        <m:t>data</m:t>
                      </m:r>
                      <m:r>
                        <a:rPr lang="en-US" i="1" dirty="0" err="1" smtClean="0">
                          <a:solidFill>
                            <a:srgbClr val="323232"/>
                          </a:solidFill>
                          <a:latin typeface="Cambria Math" panose="02040503050406030204" pitchFamily="18" charset="0"/>
                        </a:rPr>
                        <m:t>,</m:t>
                      </m:r>
                      <m:r>
                        <a:rPr lang="en-US" i="1" dirty="0" err="1">
                          <a:solidFill>
                            <a:srgbClr val="323232"/>
                          </a:solidFill>
                          <a:latin typeface="Cambria Math" panose="02040503050406030204" pitchFamily="18" charset="0"/>
                        </a:rPr>
                        <m:t>𝐼</m:t>
                      </m:r>
                      <m:r>
                        <a:rPr lang="en-US" i="1" dirty="0" smtClean="0">
                          <a:solidFill>
                            <a:srgbClr val="323232"/>
                          </a:solidFill>
                          <a:latin typeface="Cambria Math" panose="02040503050406030204" pitchFamily="18" charset="0"/>
                        </a:rPr>
                        <m:t>)=</m:t>
                      </m:r>
                      <m:f>
                        <m:fPr>
                          <m:ctrlPr>
                            <a:rPr lang="en-US" i="1" dirty="0" smtClean="0">
                              <a:solidFill>
                                <a:srgbClr val="323232"/>
                              </a:solidFill>
                              <a:latin typeface="Cambria Math" panose="02040503050406030204" pitchFamily="18" charset="0"/>
                            </a:rPr>
                          </m:ctrlPr>
                        </m:fPr>
                        <m:num>
                          <m:r>
                            <a:rPr lang="en-US" i="1" dirty="0">
                              <a:solidFill>
                                <a:srgbClr val="323232"/>
                              </a:solidFill>
                              <a:latin typeface="Cambria Math" panose="02040503050406030204" pitchFamily="18" charset="0"/>
                            </a:rPr>
                            <m:t>𝑃</m:t>
                          </m:r>
                          <m:d>
                            <m:dPr>
                              <m:endChr m:val="|"/>
                              <m:ctrlPr>
                                <a:rPr lang="en-US" i="1" dirty="0">
                                  <a:solidFill>
                                    <a:srgbClr val="323232"/>
                                  </a:solidFill>
                                  <a:latin typeface="Cambria Math" panose="02040503050406030204" pitchFamily="18" charset="0"/>
                                </a:rPr>
                              </m:ctrlPr>
                            </m:dPr>
                            <m:e>
                              <m:r>
                                <m:rPr>
                                  <m:nor/>
                                </m:rPr>
                                <a:rPr lang="en-US" i="0" dirty="0" err="1">
                                  <a:solidFill>
                                    <a:srgbClr val="323232"/>
                                  </a:solidFill>
                                  <a:latin typeface="Dagny OT" panose="020B0504020201020104" pitchFamily="34" charset="0"/>
                                </a:rPr>
                                <m:t>data</m:t>
                              </m:r>
                              <m:r>
                                <m:rPr>
                                  <m:nor/>
                                </m:rPr>
                                <a:rPr lang="en-US" b="0" i="0" dirty="0" smtClean="0">
                                  <a:solidFill>
                                    <a:srgbClr val="323232"/>
                                  </a:solidFill>
                                  <a:latin typeface="Dagny OT" panose="020B0504020201020104" pitchFamily="34" charset="0"/>
                                </a:rPr>
                                <m:t> </m:t>
                              </m:r>
                            </m:e>
                          </m:d>
                          <m:r>
                            <a:rPr lang="en-US" b="0" i="1" dirty="0" smtClean="0">
                              <a:solidFill>
                                <a:srgbClr val="323232"/>
                              </a:solidFill>
                              <a:latin typeface="Cambria Math" panose="02040503050406030204" pitchFamily="18" charset="0"/>
                            </a:rPr>
                            <m:t> </m:t>
                          </m:r>
                          <m:r>
                            <m:rPr>
                              <m:nor/>
                            </m:rPr>
                            <a:rPr lang="en-US" i="0" dirty="0" err="1">
                              <a:solidFill>
                                <a:srgbClr val="323232"/>
                              </a:solidFill>
                              <a:latin typeface="Dagny OT" panose="020B0504020201020104" pitchFamily="34" charset="0"/>
                            </a:rPr>
                            <m:t>hypothesis</m:t>
                          </m:r>
                          <m:r>
                            <a:rPr lang="en-US" i="1" dirty="0" err="1">
                              <a:solidFill>
                                <a:srgbClr val="323232"/>
                              </a:solidFill>
                              <a:latin typeface="Cambria Math" panose="02040503050406030204" pitchFamily="18" charset="0"/>
                            </a:rPr>
                            <m:t>,</m:t>
                          </m:r>
                          <m:r>
                            <a:rPr lang="en-US" i="1" dirty="0" err="1">
                              <a:solidFill>
                                <a:srgbClr val="323232"/>
                              </a:solidFill>
                              <a:latin typeface="Cambria Math" panose="02040503050406030204" pitchFamily="18" charset="0"/>
                            </a:rPr>
                            <m:t>𝐼</m:t>
                          </m:r>
                          <m:r>
                            <a:rPr lang="en-US" i="1" dirty="0">
                              <a:solidFill>
                                <a:srgbClr val="323232"/>
                              </a:solidFill>
                              <a:latin typeface="Cambria Math" panose="02040503050406030204" pitchFamily="18" charset="0"/>
                            </a:rPr>
                            <m:t>)</m:t>
                          </m:r>
                          <m:r>
                            <a:rPr lang="en-US" i="1" dirty="0" smtClean="0">
                              <a:solidFill>
                                <a:srgbClr val="323232"/>
                              </a:solidFill>
                              <a:latin typeface="Cambria Math" panose="02040503050406030204" pitchFamily="18" charset="0"/>
                              <a:ea typeface="Cambria Math" panose="02040503050406030204" pitchFamily="18" charset="0"/>
                            </a:rPr>
                            <m:t>×</m:t>
                          </m:r>
                          <m:r>
                            <a:rPr lang="en-US" i="1" dirty="0">
                              <a:solidFill>
                                <a:srgbClr val="323232"/>
                              </a:solidFill>
                              <a:latin typeface="Cambria Math" panose="02040503050406030204" pitchFamily="18" charset="0"/>
                            </a:rPr>
                            <m:t>𝑃</m:t>
                          </m:r>
                          <m:d>
                            <m:dPr>
                              <m:endChr m:val="|"/>
                              <m:ctrlPr>
                                <a:rPr lang="en-US" i="1" dirty="0">
                                  <a:solidFill>
                                    <a:srgbClr val="323232"/>
                                  </a:solidFill>
                                  <a:latin typeface="Cambria Math" panose="02040503050406030204" pitchFamily="18" charset="0"/>
                                </a:rPr>
                              </m:ctrlPr>
                            </m:dPr>
                            <m:e>
                              <m:r>
                                <m:rPr>
                                  <m:nor/>
                                </m:rPr>
                                <a:rPr lang="en-US" i="0" dirty="0" err="1">
                                  <a:solidFill>
                                    <a:srgbClr val="323232"/>
                                  </a:solidFill>
                                  <a:latin typeface="Dagny OT" panose="020B0504020201020104" pitchFamily="34" charset="0"/>
                                </a:rPr>
                                <m:t>hypothesis</m:t>
                              </m:r>
                              <m:r>
                                <m:rPr>
                                  <m:nor/>
                                </m:rPr>
                                <a:rPr lang="en-US" b="0" i="0" dirty="0" smtClean="0">
                                  <a:solidFill>
                                    <a:srgbClr val="323232"/>
                                  </a:solidFill>
                                  <a:latin typeface="Dagny OT" panose="020B0504020201020104" pitchFamily="34" charset="0"/>
                                </a:rPr>
                                <m:t> </m:t>
                              </m:r>
                            </m:e>
                          </m:d>
                          <m:r>
                            <a:rPr lang="en-US" b="0" i="1" dirty="0" smtClean="0">
                              <a:solidFill>
                                <a:srgbClr val="323232"/>
                              </a:solidFill>
                              <a:latin typeface="Cambria Math" panose="02040503050406030204" pitchFamily="18" charset="0"/>
                            </a:rPr>
                            <m:t> </m:t>
                          </m:r>
                          <m:r>
                            <a:rPr lang="en-US" i="1" dirty="0" err="1">
                              <a:solidFill>
                                <a:srgbClr val="323232"/>
                              </a:solidFill>
                              <a:latin typeface="Cambria Math" panose="02040503050406030204" pitchFamily="18" charset="0"/>
                            </a:rPr>
                            <m:t>𝐼</m:t>
                          </m:r>
                          <m:r>
                            <a:rPr lang="en-US" i="1" dirty="0">
                              <a:solidFill>
                                <a:srgbClr val="323232"/>
                              </a:solidFill>
                              <a:latin typeface="Cambria Math" panose="02040503050406030204" pitchFamily="18" charset="0"/>
                            </a:rPr>
                            <m:t>)</m:t>
                          </m:r>
                        </m:num>
                        <m:den>
                          <m:r>
                            <a:rPr lang="en-US" i="1" dirty="0">
                              <a:solidFill>
                                <a:srgbClr val="323232"/>
                              </a:solidFill>
                              <a:latin typeface="Cambria Math" panose="02040503050406030204" pitchFamily="18" charset="0"/>
                            </a:rPr>
                            <m:t>𝑃</m:t>
                          </m:r>
                          <m:d>
                            <m:dPr>
                              <m:endChr m:val="|"/>
                              <m:ctrlPr>
                                <a:rPr lang="en-US" i="1" dirty="0">
                                  <a:solidFill>
                                    <a:srgbClr val="323232"/>
                                  </a:solidFill>
                                  <a:latin typeface="Cambria Math" panose="02040503050406030204" pitchFamily="18" charset="0"/>
                                </a:rPr>
                              </m:ctrlPr>
                            </m:dPr>
                            <m:e>
                              <m:r>
                                <m:rPr>
                                  <m:nor/>
                                </m:rPr>
                                <a:rPr lang="en-US" i="0" dirty="0" err="1">
                                  <a:solidFill>
                                    <a:srgbClr val="323232"/>
                                  </a:solidFill>
                                  <a:latin typeface="Dagny OT" panose="020B0504020201020104" pitchFamily="34" charset="0"/>
                                </a:rPr>
                                <m:t>data</m:t>
                              </m:r>
                              <m:r>
                                <m:rPr>
                                  <m:nor/>
                                </m:rPr>
                                <a:rPr lang="en-US" b="0" i="0" dirty="0" smtClean="0">
                                  <a:solidFill>
                                    <a:srgbClr val="323232"/>
                                  </a:solidFill>
                                  <a:latin typeface="Dagny OT" panose="020B0504020201020104" pitchFamily="34" charset="0"/>
                                </a:rPr>
                                <m:t> </m:t>
                              </m:r>
                            </m:e>
                          </m:d>
                          <m:r>
                            <a:rPr lang="en-US" b="0" i="1" dirty="0" smtClean="0">
                              <a:solidFill>
                                <a:srgbClr val="323232"/>
                              </a:solidFill>
                              <a:latin typeface="Cambria Math" panose="02040503050406030204" pitchFamily="18" charset="0"/>
                            </a:rPr>
                            <m:t> </m:t>
                          </m:r>
                          <m:r>
                            <a:rPr lang="en-US" i="1" dirty="0" err="1">
                              <a:solidFill>
                                <a:srgbClr val="323232"/>
                              </a:solidFill>
                              <a:latin typeface="Cambria Math" panose="02040503050406030204" pitchFamily="18" charset="0"/>
                            </a:rPr>
                            <m:t>𝐼</m:t>
                          </m:r>
                          <m:r>
                            <a:rPr lang="en-US" i="1" dirty="0">
                              <a:solidFill>
                                <a:srgbClr val="323232"/>
                              </a:solidFill>
                              <a:latin typeface="Cambria Math" panose="02040503050406030204" pitchFamily="18" charset="0"/>
                            </a:rPr>
                            <m:t>)</m:t>
                          </m:r>
                        </m:den>
                      </m:f>
                      <m:r>
                        <a:rPr lang="en-US" i="1" dirty="0" smtClean="0">
                          <a:solidFill>
                            <a:srgbClr val="323232"/>
                          </a:solidFill>
                          <a:latin typeface="Cambria Math" panose="02040503050406030204" pitchFamily="18" charset="0"/>
                        </a:rPr>
                        <m:t>, </m:t>
                      </m:r>
                    </m:oMath>
                  </m:oMathPara>
                </a14:m>
                <a:endParaRPr lang="en-US" dirty="0">
                  <a:solidFill>
                    <a:srgbClr val="323232"/>
                  </a:solidFill>
                  <a:latin typeface="Dagny OT" panose="020B0504020201020104" pitchFamily="34" charset="0"/>
                </a:endParaRPr>
              </a:p>
              <a:p>
                <a:pPr marL="0" indent="0" algn="just">
                  <a:lnSpc>
                    <a:spcPct val="100000"/>
                  </a:lnSpc>
                  <a:buNone/>
                </a:pPr>
                <a:r>
                  <a:rPr lang="en-CA" dirty="0">
                    <a:solidFill>
                      <a:srgbClr val="323232"/>
                    </a:solidFill>
                    <a:latin typeface="Dagny OT" panose="020B0504020201020104" pitchFamily="34" charset="0"/>
                  </a:rPr>
                  <a:t>it may be that the terms on the right are easier to compute.</a:t>
                </a:r>
                <a:endParaRPr lang="en-US" dirty="0">
                  <a:solidFill>
                    <a:srgbClr val="323232"/>
                  </a:solidFill>
                  <a:latin typeface="Dagny OT" panose="020B0504020201020104" pitchFamily="34" charset="0"/>
                </a:endParaRPr>
              </a:p>
            </p:txBody>
          </p:sp>
        </mc:Choice>
        <mc:Fallback xmlns="">
          <p:sp>
            <p:nvSpPr>
              <p:cNvPr id="3" name="Content Placeholder 2">
                <a:extLst>
                  <a:ext uri="{FF2B5EF4-FFF2-40B4-BE49-F238E27FC236}">
                    <a16:creationId xmlns:a16="http://schemas.microsoft.com/office/drawing/2014/main" id="{892698E3-4D52-E846-A0AF-BA7C7C0347F7}"/>
                  </a:ext>
                </a:extLst>
              </p:cNvPr>
              <p:cNvSpPr>
                <a:spLocks noGrp="1" noRot="1" noChangeAspect="1" noMove="1" noResize="1" noEditPoints="1" noAdjustHandles="1" noChangeArrowheads="1" noChangeShapeType="1" noTextEdit="1"/>
              </p:cNvSpPr>
              <p:nvPr>
                <p:ph idx="1"/>
              </p:nvPr>
            </p:nvSpPr>
            <p:spPr>
              <a:blipFill>
                <a:blip r:embed="rId2"/>
                <a:stretch>
                  <a:fillRect l="-829" b="-442"/>
                </a:stretch>
              </a:blipFill>
            </p:spPr>
            <p:txBody>
              <a:bodyPr/>
              <a:lstStyle/>
              <a:p>
                <a:r>
                  <a:rPr lang="en-US">
                    <a:noFill/>
                  </a:rPr>
                  <a:t> </a:t>
                </a:r>
              </a:p>
            </p:txBody>
          </p:sp>
        </mc:Fallback>
      </mc:AlternateContent>
    </p:spTree>
    <p:extLst>
      <p:ext uri="{BB962C8B-B14F-4D97-AF65-F5344CB8AC3E}">
        <p14:creationId xmlns:p14="http://schemas.microsoft.com/office/powerpoint/2010/main" val="96479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A9D02-8937-B74C-9A3E-AC6346E2A323}"/>
              </a:ext>
            </a:extLst>
          </p:cNvPr>
          <p:cNvSpPr>
            <a:spLocks noGrp="1"/>
          </p:cNvSpPr>
          <p:nvPr>
            <p:ph type="title"/>
          </p:nvPr>
        </p:nvSpPr>
        <p:spPr/>
        <p:txBody>
          <a:bodyPr/>
          <a:lstStyle/>
          <a:p>
            <a:r>
              <a:rPr lang="en-US" dirty="0"/>
              <a:t>EXERCISE – WORLD TRADE CENTER</a:t>
            </a:r>
          </a:p>
        </p:txBody>
      </p:sp>
      <p:sp>
        <p:nvSpPr>
          <p:cNvPr id="3" name="Content Placeholder 2">
            <a:extLst>
              <a:ext uri="{FF2B5EF4-FFF2-40B4-BE49-F238E27FC236}">
                <a16:creationId xmlns:a16="http://schemas.microsoft.com/office/drawing/2014/main" id="{9F37C38E-C8A6-884D-8694-B97EBA0E813F}"/>
              </a:ext>
            </a:extLst>
          </p:cNvPr>
          <p:cNvSpPr>
            <a:spLocks noGrp="1"/>
          </p:cNvSpPr>
          <p:nvPr>
            <p:ph idx="1"/>
          </p:nvPr>
        </p:nvSpPr>
        <p:spPr/>
        <p:txBody>
          <a:bodyPr/>
          <a:lstStyle/>
          <a:p>
            <a:pPr algn="just"/>
            <a:r>
              <a:rPr lang="en-US" dirty="0"/>
              <a:t>“Consider a somber example: the September 11 attacks. Most of us would have assigned almost no probability to terrorists crashing planes into buildings in Manhattan when we woke up that morning. But we recognized that a terror attack was an obvious possibility once the first hit the World Trade Center. And we had no doubt we were being attacked once the second tower was hit. Bayes’ Theorem can replicate this result.”</a:t>
            </a:r>
          </a:p>
        </p:txBody>
      </p:sp>
      <p:sp>
        <p:nvSpPr>
          <p:cNvPr id="4" name="Rectangle 3">
            <a:extLst>
              <a:ext uri="{FF2B5EF4-FFF2-40B4-BE49-F238E27FC236}">
                <a16:creationId xmlns:a16="http://schemas.microsoft.com/office/drawing/2014/main" id="{69D8CA89-3DA4-1D48-9DB6-3BAD21533EE3}"/>
              </a:ext>
            </a:extLst>
          </p:cNvPr>
          <p:cNvSpPr/>
          <p:nvPr/>
        </p:nvSpPr>
        <p:spPr>
          <a:xfrm>
            <a:off x="7811647" y="0"/>
            <a:ext cx="4377267" cy="307777"/>
          </a:xfrm>
          <a:prstGeom prst="rect">
            <a:avLst/>
          </a:prstGeom>
        </p:spPr>
        <p:txBody>
          <a:bodyPr wrap="square">
            <a:spAutoFit/>
          </a:bodyPr>
          <a:lstStyle/>
          <a:p>
            <a:pPr algn="r"/>
            <a:r>
              <a:rPr lang="en-US" sz="1400" dirty="0">
                <a:latin typeface="Dagny OT" panose="020B0504020201020104" pitchFamily="34" charset="77"/>
              </a:rPr>
              <a:t>[Silver, </a:t>
            </a:r>
            <a:r>
              <a:rPr lang="en-US" sz="1400" i="1" dirty="0">
                <a:solidFill>
                  <a:schemeClr val="tx2"/>
                </a:solidFill>
                <a:latin typeface="Dagny OT" panose="020B0504020201020104" pitchFamily="34" charset="77"/>
              </a:rPr>
              <a:t>The Signal and the Noise</a:t>
            </a:r>
            <a:r>
              <a:rPr lang="en-US" sz="1400" dirty="0">
                <a:solidFill>
                  <a:schemeClr val="tx2"/>
                </a:solidFill>
                <a:latin typeface="Dagny OT" panose="020B0504020201020104" pitchFamily="34" charset="77"/>
              </a:rPr>
              <a:t>, pp. 247-248</a:t>
            </a:r>
            <a:r>
              <a:rPr lang="en-US" sz="1400" dirty="0">
                <a:latin typeface="Dagny OT" panose="020B0504020201020104" pitchFamily="34" charset="77"/>
              </a:rPr>
              <a:t>]</a:t>
            </a:r>
          </a:p>
        </p:txBody>
      </p:sp>
    </p:spTree>
    <p:extLst>
      <p:ext uri="{BB962C8B-B14F-4D97-AF65-F5344CB8AC3E}">
        <p14:creationId xmlns:p14="http://schemas.microsoft.com/office/powerpoint/2010/main" val="157913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A9D02-8937-B74C-9A3E-AC6346E2A323}"/>
              </a:ext>
            </a:extLst>
          </p:cNvPr>
          <p:cNvSpPr>
            <a:spLocks noGrp="1"/>
          </p:cNvSpPr>
          <p:nvPr>
            <p:ph type="title"/>
          </p:nvPr>
        </p:nvSpPr>
        <p:spPr/>
        <p:txBody>
          <a:bodyPr/>
          <a:lstStyle/>
          <a:p>
            <a:r>
              <a:rPr lang="en-US" dirty="0"/>
              <a:t>EXERCISE – WORLD TRADE CENTER (1</a:t>
            </a:r>
            <a:r>
              <a:rPr lang="en-US" baseline="30000" dirty="0"/>
              <a:t>st</a:t>
            </a:r>
            <a:r>
              <a:rPr lang="en-US" dirty="0"/>
              <a:t> PLANE)</a:t>
            </a:r>
          </a:p>
        </p:txBody>
      </p:sp>
      <p:sp>
        <p:nvSpPr>
          <p:cNvPr id="4" name="Rectangle 3">
            <a:extLst>
              <a:ext uri="{FF2B5EF4-FFF2-40B4-BE49-F238E27FC236}">
                <a16:creationId xmlns:a16="http://schemas.microsoft.com/office/drawing/2014/main" id="{69D8CA89-3DA4-1D48-9DB6-3BAD21533EE3}"/>
              </a:ext>
            </a:extLst>
          </p:cNvPr>
          <p:cNvSpPr/>
          <p:nvPr/>
        </p:nvSpPr>
        <p:spPr>
          <a:xfrm>
            <a:off x="7811647" y="0"/>
            <a:ext cx="4377267" cy="307777"/>
          </a:xfrm>
          <a:prstGeom prst="rect">
            <a:avLst/>
          </a:prstGeom>
        </p:spPr>
        <p:txBody>
          <a:bodyPr wrap="square">
            <a:spAutoFit/>
          </a:bodyPr>
          <a:lstStyle/>
          <a:p>
            <a:pPr algn="r"/>
            <a:r>
              <a:rPr lang="en-US" sz="1400" dirty="0">
                <a:latin typeface="Dagny OT" panose="020B0504020201020104" pitchFamily="34" charset="77"/>
              </a:rPr>
              <a:t>[Silver, </a:t>
            </a:r>
            <a:r>
              <a:rPr lang="en-US" sz="1400" i="1" dirty="0">
                <a:solidFill>
                  <a:schemeClr val="tx2"/>
                </a:solidFill>
                <a:latin typeface="Dagny OT" panose="020B0504020201020104" pitchFamily="34" charset="77"/>
              </a:rPr>
              <a:t>The Signal and the Noise</a:t>
            </a:r>
            <a:r>
              <a:rPr lang="en-US" sz="1400" dirty="0">
                <a:solidFill>
                  <a:schemeClr val="tx2"/>
                </a:solidFill>
                <a:latin typeface="Dagny OT" panose="020B0504020201020104" pitchFamily="34" charset="77"/>
              </a:rPr>
              <a:t>, pp. 247-248</a:t>
            </a:r>
            <a:r>
              <a:rPr lang="en-US" sz="1400" dirty="0">
                <a:latin typeface="Dagny OT" panose="020B0504020201020104" pitchFamily="34" charset="77"/>
              </a:rPr>
              <a:t>]</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4DBEB3CD-EB9F-4E4E-8819-68896FFFB1D3}"/>
                  </a:ext>
                </a:extLst>
              </p:cNvPr>
              <p:cNvGraphicFramePr>
                <a:graphicFrameLocks noGrp="1"/>
              </p:cNvGraphicFramePr>
              <p:nvPr>
                <p:extLst>
                  <p:ext uri="{D42A27DB-BD31-4B8C-83A1-F6EECF244321}">
                    <p14:modId xmlns:p14="http://schemas.microsoft.com/office/powerpoint/2010/main" val="1514525522"/>
                  </p:ext>
                </p:extLst>
              </p:nvPr>
            </p:nvGraphicFramePr>
            <p:xfrm>
              <a:off x="1694485" y="2362487"/>
              <a:ext cx="8803030" cy="3276918"/>
            </p:xfrm>
            <a:graphic>
              <a:graphicData uri="http://schemas.openxmlformats.org/drawingml/2006/table">
                <a:tbl>
                  <a:tblPr firstRow="1" bandRow="1">
                    <a:tableStyleId>{3B4B98B0-60AC-42C2-AFA5-B58CD77FA1E5}</a:tableStyleId>
                  </a:tblPr>
                  <a:tblGrid>
                    <a:gridCol w="4380851">
                      <a:extLst>
                        <a:ext uri="{9D8B030D-6E8A-4147-A177-3AD203B41FA5}">
                          <a16:colId xmlns:a16="http://schemas.microsoft.com/office/drawing/2014/main" val="2268193495"/>
                        </a:ext>
                      </a:extLst>
                    </a:gridCol>
                    <a:gridCol w="3045417">
                      <a:extLst>
                        <a:ext uri="{9D8B030D-6E8A-4147-A177-3AD203B41FA5}">
                          <a16:colId xmlns:a16="http://schemas.microsoft.com/office/drawing/2014/main" val="427201473"/>
                        </a:ext>
                      </a:extLst>
                    </a:gridCol>
                    <a:gridCol w="1376762">
                      <a:extLst>
                        <a:ext uri="{9D8B030D-6E8A-4147-A177-3AD203B41FA5}">
                          <a16:colId xmlns:a16="http://schemas.microsoft.com/office/drawing/2014/main" val="2742380558"/>
                        </a:ext>
                      </a:extLst>
                    </a:gridCol>
                  </a:tblGrid>
                  <a:tr h="370840">
                    <a:tc>
                      <a:txBody>
                        <a:bodyPr/>
                        <a:lstStyle/>
                        <a:p>
                          <a:r>
                            <a:rPr lang="en-US" sz="1400" dirty="0">
                              <a:latin typeface="Dagny OT" panose="020B0504020201020104" pitchFamily="34" charset="77"/>
                            </a:rPr>
                            <a:t>PRIOR PROBABILITY</a:t>
                          </a:r>
                        </a:p>
                      </a:txBody>
                      <a:tcPr anchor="ctr"/>
                    </a:tc>
                    <a:tc>
                      <a:txBody>
                        <a:bodyPr/>
                        <a:lstStyle/>
                        <a:p>
                          <a:endParaRPr lang="en-US">
                            <a:latin typeface="Dagny OT" panose="020B0504020201020104" pitchFamily="34" charset="77"/>
                          </a:endParaRPr>
                        </a:p>
                      </a:txBody>
                      <a:tcPr anchor="ctr"/>
                    </a:tc>
                    <a:tc>
                      <a:txBody>
                        <a:bodyPr/>
                        <a:lstStyle/>
                        <a:p>
                          <a:endParaRPr lang="en-US">
                            <a:latin typeface="Dagny OT" panose="020B0504020201020104" pitchFamily="34" charset="77"/>
                          </a:endParaRPr>
                        </a:p>
                      </a:txBody>
                      <a:tcPr anchor="ctr"/>
                    </a:tc>
                    <a:extLst>
                      <a:ext uri="{0D108BD9-81ED-4DB2-BD59-A6C34878D82A}">
                        <a16:rowId xmlns:a16="http://schemas.microsoft.com/office/drawing/2014/main" val="2408532943"/>
                      </a:ext>
                    </a:extLst>
                  </a:tr>
                  <a:tr h="370840">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400" dirty="0">
                              <a:latin typeface="Dagny OT" panose="020B0504020201020104" pitchFamily="34" charset="77"/>
                            </a:rPr>
                            <a:t>Initial estimate of how likely it is that terrorists would crash planes into Manhattan skyscrapers</a:t>
                          </a:r>
                        </a:p>
                      </a:txBody>
                      <a:tcPr anchor="ctr">
                        <a:lnB w="12700" cap="flat" cmpd="sng" algn="ctr">
                          <a:solidFill>
                            <a:schemeClr val="accent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𝐵</m:t>
                                    </m:r>
                                  </m:e>
                                  <m:e>
                                    <m:r>
                                      <a:rPr lang="en-US" i="1" dirty="0" smtClean="0">
                                        <a:latin typeface="Cambria Math" panose="02040503050406030204" pitchFamily="18" charset="0"/>
                                      </a:rPr>
                                      <m:t>𝐼</m:t>
                                    </m:r>
                                  </m:e>
                                </m:d>
                                <m:r>
                                  <a:rPr lang="en-CA" b="0" i="1" dirty="0" smtClean="0">
                                    <a:latin typeface="Cambria Math" panose="02040503050406030204" pitchFamily="18" charset="0"/>
                                  </a:rPr>
                                  <m:t>=</m:t>
                                </m:r>
                                <m:r>
                                  <a:rPr lang="en-CA" b="0" i="1" dirty="0" smtClean="0">
                                    <a:latin typeface="Cambria Math" panose="02040503050406030204" pitchFamily="18" charset="0"/>
                                  </a:rPr>
                                  <m:t>𝑥</m:t>
                                </m:r>
                              </m:oMath>
                            </m:oMathPara>
                          </a14:m>
                          <a:endParaRPr lang="en-US" dirty="0">
                            <a:latin typeface="Dagny OT" panose="020B0504020201020104" pitchFamily="34" charset="77"/>
                          </a:endParaRPr>
                        </a:p>
                      </a:txBody>
                      <a:tcPr anchor="ctr">
                        <a:lnB w="12700" cap="flat" cmpd="sng" algn="ctr">
                          <a:solidFill>
                            <a:schemeClr val="accent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0.005%</m:t>
                                </m:r>
                              </m:oMath>
                            </m:oMathPara>
                          </a14:m>
                          <a:endParaRPr lang="en-US" dirty="0">
                            <a:latin typeface="Dagny OT" panose="020B0504020201020104" pitchFamily="34" charset="77"/>
                          </a:endParaRPr>
                        </a:p>
                      </a:txBody>
                      <a:tcPr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243650169"/>
                      </a:ext>
                    </a:extLst>
                  </a:tr>
                  <a:tr h="370840">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Dagny OT" panose="020B0504020201020104" pitchFamily="34" charset="77"/>
                              <a:ea typeface="+mn-ea"/>
                              <a:cs typeface="+mn-cs"/>
                            </a:rPr>
                            <a:t>A NEW EVENT OCCURS: FIRST PLANE HITS WTC</a:t>
                          </a:r>
                          <a:endParaRPr lang="en-US" sz="1800"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752950263"/>
                      </a:ext>
                    </a:extLst>
                  </a:tr>
                  <a:tr h="370840">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400" dirty="0">
                              <a:latin typeface="Dagny OT" panose="020B0504020201020104" pitchFamily="34" charset="77"/>
                            </a:rPr>
                            <a:t>Probability of plane hitting if terrorists are attacking Manhattan skyscrapers</a:t>
                          </a:r>
                        </a:p>
                      </a:txBody>
                      <a:tcPr anchor="ctr">
                        <a:lnT w="12700" cap="flat" cmpd="sng" algn="ctr">
                          <a:solidFill>
                            <a:schemeClr val="accent1"/>
                          </a:solidFill>
                          <a:prstDash val="solid"/>
                          <a:round/>
                          <a:headEnd type="none" w="med" len="med"/>
                          <a:tailEnd type="none" w="med" len="med"/>
                        </a:lnT>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𝐴</m:t>
                                    </m:r>
                                  </m:e>
                                  <m:e>
                                    <m:r>
                                      <a:rPr lang="en-US" i="1" dirty="0" smtClean="0">
                                        <a:latin typeface="Cambria Math" panose="02040503050406030204" pitchFamily="18" charset="0"/>
                                      </a:rPr>
                                      <m:t>𝐵</m:t>
                                    </m:r>
                                    <m:r>
                                      <a:rPr lang="en-US" i="1" dirty="0" smtClean="0">
                                        <a:latin typeface="Cambria Math" panose="02040503050406030204" pitchFamily="18" charset="0"/>
                                      </a:rPr>
                                      <m:t>,</m:t>
                                    </m:r>
                                    <m:r>
                                      <a:rPr lang="en-US" i="1" dirty="0" smtClean="0">
                                        <a:latin typeface="Cambria Math" panose="02040503050406030204" pitchFamily="18" charset="0"/>
                                      </a:rPr>
                                      <m:t>𝐼</m:t>
                                    </m:r>
                                  </m:e>
                                </m:d>
                                <m:r>
                                  <a:rPr lang="en-CA" b="0" i="1" dirty="0" smtClean="0">
                                    <a:latin typeface="Cambria Math" panose="02040503050406030204" pitchFamily="18" charset="0"/>
                                  </a:rPr>
                                  <m:t>=</m:t>
                                </m:r>
                                <m:r>
                                  <a:rPr lang="en-CA" b="0" i="1" dirty="0" smtClean="0">
                                    <a:latin typeface="Cambria Math" panose="02040503050406030204" pitchFamily="18" charset="0"/>
                                  </a:rPr>
                                  <m:t>𝑦</m:t>
                                </m:r>
                              </m:oMath>
                            </m:oMathPara>
                          </a14:m>
                          <a:endParaRPr lang="en-US"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tcPr>
                    </a:tc>
                    <a:tc>
                      <a:txBody>
                        <a:bodyPr/>
                        <a:lstStyle/>
                        <a:p>
                          <a:pPr algn="ctr"/>
                          <a14:m>
                            <m:oMath xmlns:m="http://schemas.openxmlformats.org/officeDocument/2006/math">
                              <m:r>
                                <a:rPr lang="en-US" i="1" dirty="0" smtClean="0">
                                  <a:latin typeface="Cambria Math" panose="02040503050406030204" pitchFamily="18" charset="0"/>
                                </a:rPr>
                                <m:t>95%</m:t>
                              </m:r>
                            </m:oMath>
                          </a14:m>
                          <a:r>
                            <a:rPr lang="en-US" dirty="0">
                              <a:latin typeface="Dagny OT" panose="020B0504020201020104" pitchFamily="34" charset="77"/>
                            </a:rPr>
                            <a:t>+</a:t>
                          </a:r>
                        </a:p>
                      </a:txBody>
                      <a:tcPr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3252413857"/>
                      </a:ext>
                    </a:extLst>
                  </a:tr>
                  <a:tr h="370840">
                    <a:tc>
                      <a:txBody>
                        <a:bodyPr/>
                        <a:lstStyle/>
                        <a:p>
                          <a:r>
                            <a:rPr lang="en-US" sz="1400" kern="1200" dirty="0">
                              <a:solidFill>
                                <a:schemeClr val="tx1"/>
                              </a:solidFill>
                              <a:latin typeface="Dagny OT" panose="020B0504020201020104" pitchFamily="34" charset="77"/>
                              <a:ea typeface="+mn-ea"/>
                              <a:cs typeface="+mn-cs"/>
                            </a:rPr>
                            <a:t>Probability of plane hitting if terrorists are </a:t>
                          </a:r>
                          <a:r>
                            <a:rPr lang="en-US" sz="1400" i="1" kern="1200" dirty="0">
                              <a:solidFill>
                                <a:schemeClr val="tx1"/>
                              </a:solidFill>
                              <a:latin typeface="Dagny OT" panose="020B0504020201020104" pitchFamily="34" charset="77"/>
                              <a:ea typeface="+mn-ea"/>
                              <a:cs typeface="+mn-cs"/>
                            </a:rPr>
                            <a:t>not</a:t>
                          </a:r>
                          <a:r>
                            <a:rPr lang="en-US" sz="1400" kern="1200" dirty="0">
                              <a:solidFill>
                                <a:schemeClr val="tx1"/>
                              </a:solidFill>
                              <a:latin typeface="Dagny OT" panose="020B0504020201020104" pitchFamily="34" charset="77"/>
                              <a:ea typeface="+mn-ea"/>
                              <a:cs typeface="+mn-cs"/>
                            </a:rPr>
                            <a:t> attacking Manhattan skyscrapers (i.e. accident)</a:t>
                          </a:r>
                        </a:p>
                      </a:txBody>
                      <a:tcPr anchor="ctr">
                        <a:lnB w="12700" cap="flat" cmpd="sng" algn="ctr">
                          <a:solidFill>
                            <a:schemeClr val="accent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𝐴</m:t>
                                    </m:r>
                                  </m:e>
                                  <m:e>
                                    <m:acc>
                                      <m:accPr>
                                        <m:chr m:val="̅"/>
                                        <m:ctrlPr>
                                          <a:rPr lang="en-US" i="1" dirty="0" smtClean="0">
                                            <a:latin typeface="Cambria Math" panose="02040503050406030204" pitchFamily="18" charset="0"/>
                                          </a:rPr>
                                        </m:ctrlPr>
                                      </m:accPr>
                                      <m:e>
                                        <m:r>
                                          <a:rPr lang="en-US" i="1" dirty="0" smtClean="0">
                                            <a:latin typeface="Cambria Math" panose="02040503050406030204" pitchFamily="18" charset="0"/>
                                          </a:rPr>
                                          <m:t>𝐵</m:t>
                                        </m:r>
                                      </m:e>
                                    </m:acc>
                                    <m:r>
                                      <a:rPr lang="en-US" i="1" dirty="0" smtClean="0">
                                        <a:latin typeface="Cambria Math" panose="02040503050406030204" pitchFamily="18" charset="0"/>
                                      </a:rPr>
                                      <m:t>,</m:t>
                                    </m:r>
                                    <m:r>
                                      <a:rPr lang="en-US" i="1" dirty="0" smtClean="0">
                                        <a:latin typeface="Cambria Math" panose="02040503050406030204" pitchFamily="18" charset="0"/>
                                      </a:rPr>
                                      <m:t>𝐼</m:t>
                                    </m:r>
                                  </m:e>
                                </m:d>
                                <m:r>
                                  <a:rPr lang="en-CA" b="0" i="1" dirty="0" smtClean="0">
                                    <a:latin typeface="Cambria Math" panose="02040503050406030204" pitchFamily="18" charset="0"/>
                                  </a:rPr>
                                  <m:t>=</m:t>
                                </m:r>
                                <m:r>
                                  <a:rPr lang="en-CA" b="0" i="1" dirty="0" smtClean="0">
                                    <a:latin typeface="Cambria Math" panose="02040503050406030204" pitchFamily="18" charset="0"/>
                                  </a:rPr>
                                  <m:t>𝑤</m:t>
                                </m:r>
                              </m:oMath>
                            </m:oMathPara>
                          </a14:m>
                          <a:endParaRPr lang="en-US" dirty="0">
                            <a:latin typeface="Dagny OT" panose="020B0504020201020104" pitchFamily="34" charset="77"/>
                          </a:endParaRPr>
                        </a:p>
                      </a:txBody>
                      <a:tcPr anchor="ctr">
                        <a:lnB w="12700" cap="flat" cmpd="sng" algn="ctr">
                          <a:solidFill>
                            <a:schemeClr val="accent1"/>
                          </a:solidFill>
                          <a:prstDash val="solid"/>
                          <a:round/>
                          <a:headEnd type="none" w="med" len="med"/>
                          <a:tailEnd type="none" w="med" len="med"/>
                        </a:lnB>
                      </a:tcPr>
                    </a:tc>
                    <a:tc>
                      <a:txBody>
                        <a:bodyPr/>
                        <a:lstStyle/>
                        <a:p>
                          <a:pPr algn="ctr"/>
                          <a14:m>
                            <m:oMath xmlns:m="http://schemas.openxmlformats.org/officeDocument/2006/math">
                              <m:r>
                                <a:rPr lang="en-US" i="1" dirty="0" smtClean="0">
                                  <a:latin typeface="Cambria Math" panose="02040503050406030204" pitchFamily="18" charset="0"/>
                                </a:rPr>
                                <m:t>0.008%</m:t>
                              </m:r>
                            </m:oMath>
                          </a14:m>
                          <a:r>
                            <a:rPr lang="en-US" dirty="0">
                              <a:latin typeface="Dagny OT" panose="020B0504020201020104" pitchFamily="34" charset="77"/>
                            </a:rPr>
                            <a:t>*</a:t>
                          </a:r>
                        </a:p>
                      </a:txBody>
                      <a:tcPr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71527184"/>
                      </a:ext>
                    </a:extLst>
                  </a:tr>
                  <a:tr h="370840">
                    <a:tc>
                      <a:txBody>
                        <a:bodyPr/>
                        <a:lstStyle/>
                        <a:p>
                          <a:r>
                            <a:rPr lang="en-US" sz="1400" b="1" dirty="0">
                              <a:latin typeface="Dagny OT" panose="020B0504020201020104" pitchFamily="34" charset="77"/>
                            </a:rPr>
                            <a:t>POSTERIOR PROBABILITY</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61791060"/>
                      </a:ext>
                    </a:extLst>
                  </a:tr>
                  <a:tr h="370840">
                    <a:tc>
                      <a:txBody>
                        <a:bodyPr/>
                        <a:lstStyle/>
                        <a:p>
                          <a:r>
                            <a:rPr lang="en-US" sz="1400" dirty="0">
                              <a:latin typeface="Dagny OT" panose="020B0504020201020104" pitchFamily="34" charset="77"/>
                            </a:rPr>
                            <a:t>Revised estimate of probability of terror attack, </a:t>
                          </a:r>
                          <a:br>
                            <a:rPr lang="en-US" sz="1400" dirty="0">
                              <a:latin typeface="Dagny OT" panose="020B0504020201020104" pitchFamily="34" charset="77"/>
                            </a:rPr>
                          </a:br>
                          <a:r>
                            <a:rPr lang="en-US" sz="1400" dirty="0">
                              <a:latin typeface="Dagny OT" panose="020B0504020201020104" pitchFamily="34" charset="77"/>
                            </a:rPr>
                            <a:t>given first plane hitting WTC</a:t>
                          </a:r>
                        </a:p>
                      </a:txBody>
                      <a:tcPr anchor="ctr">
                        <a:lnT w="12700" cap="flat" cmpd="sng" algn="ctr">
                          <a:solidFill>
                            <a:schemeClr val="accent1"/>
                          </a:solidFill>
                          <a:prstDash val="solid"/>
                          <a:round/>
                          <a:headEnd type="none" w="med" len="med"/>
                          <a:tailEnd type="none" w="med" len="med"/>
                        </a:lnT>
                      </a:tcPr>
                    </a:tc>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d>
                                  <m:dPr>
                                    <m:ctrlPr>
                                      <a:rPr lang="en-US" i="1" dirty="0" smtClean="0">
                                        <a:latin typeface="Cambria Math" panose="02040503050406030204" pitchFamily="18" charset="0"/>
                                      </a:rPr>
                                    </m:ctrlPr>
                                  </m:dPr>
                                  <m:e>
                                    <m:r>
                                      <a:rPr lang="en-CA" b="0" i="1" dirty="0" smtClean="0">
                                        <a:latin typeface="Cambria Math" panose="02040503050406030204" pitchFamily="18" charset="0"/>
                                      </a:rPr>
                                      <m:t>𝐵</m:t>
                                    </m:r>
                                  </m:e>
                                  <m:e>
                                    <m:r>
                                      <a:rPr lang="en-CA" b="0" i="1" dirty="0" smtClean="0">
                                        <a:latin typeface="Cambria Math" panose="02040503050406030204" pitchFamily="18" charset="0"/>
                                      </a:rPr>
                                      <m:t>𝐴</m:t>
                                    </m:r>
                                    <m:r>
                                      <a:rPr lang="en-US" i="1" dirty="0" smtClean="0">
                                        <a:latin typeface="Cambria Math" panose="02040503050406030204" pitchFamily="18" charset="0"/>
                                      </a:rPr>
                                      <m:t>,</m:t>
                                    </m:r>
                                    <m:r>
                                      <a:rPr lang="en-US" i="1" dirty="0" smtClean="0">
                                        <a:latin typeface="Cambria Math" panose="02040503050406030204" pitchFamily="18" charset="0"/>
                                      </a:rPr>
                                      <m:t>𝐼</m:t>
                                    </m:r>
                                  </m:e>
                                </m:d>
                                <m:r>
                                  <a:rPr lang="en-CA" b="0" i="1" dirty="0" smtClean="0">
                                    <a:latin typeface="Cambria Math" panose="02040503050406030204" pitchFamily="18" charset="0"/>
                                  </a:rPr>
                                  <m:t>=</m:t>
                                </m:r>
                                <m:f>
                                  <m:fPr>
                                    <m:ctrlPr>
                                      <a:rPr lang="en-CA" b="0" i="1" dirty="0" smtClean="0">
                                        <a:latin typeface="Cambria Math" panose="02040503050406030204" pitchFamily="18" charset="0"/>
                                      </a:rPr>
                                    </m:ctrlPr>
                                  </m:fPr>
                                  <m:num>
                                    <m:r>
                                      <a:rPr lang="en-CA" b="0" i="1" dirty="0" smtClean="0">
                                        <a:latin typeface="Cambria Math" panose="02040503050406030204" pitchFamily="18" charset="0"/>
                                      </a:rPr>
                                      <m:t>𝑦𝑥</m:t>
                                    </m:r>
                                    <m:r>
                                      <m:rPr>
                                        <m:nor/>
                                      </m:rPr>
                                      <a:rPr lang="en-US" dirty="0">
                                        <a:latin typeface="Dagny OT" panose="020B0504020201020104" pitchFamily="34" charset="77"/>
                                      </a:rPr>
                                      <m:t> </m:t>
                                    </m:r>
                                  </m:num>
                                  <m:den>
                                    <m:r>
                                      <a:rPr lang="en-CA" b="0" i="1" dirty="0" smtClean="0">
                                        <a:latin typeface="Cambria Math" panose="02040503050406030204" pitchFamily="18" charset="0"/>
                                      </a:rPr>
                                      <m:t>𝑦𝑥</m:t>
                                    </m:r>
                                    <m:r>
                                      <a:rPr lang="en-CA" b="0" i="1" dirty="0" smtClean="0">
                                        <a:latin typeface="Cambria Math" panose="02040503050406030204" pitchFamily="18" charset="0"/>
                                      </a:rPr>
                                      <m:t>+</m:t>
                                    </m:r>
                                    <m:r>
                                      <a:rPr lang="en-CA" b="0" i="1" dirty="0" smtClean="0">
                                        <a:latin typeface="Cambria Math" panose="02040503050406030204" pitchFamily="18" charset="0"/>
                                      </a:rPr>
                                      <m:t>𝑤</m:t>
                                    </m:r>
                                    <m:r>
                                      <m:rPr>
                                        <m:nor/>
                                      </m:rPr>
                                      <a:rPr lang="en-US" dirty="0">
                                        <a:latin typeface="Dagny OT" panose="020B0504020201020104" pitchFamily="34" charset="77"/>
                                      </a:rPr>
                                      <m:t> </m:t>
                                    </m:r>
                                    <m:r>
                                      <a:rPr lang="en-CA" b="0" i="1" dirty="0" smtClean="0">
                                        <a:latin typeface="Cambria Math" panose="02040503050406030204" pitchFamily="18" charset="0"/>
                                      </a:rPr>
                                      <m:t>(1−</m:t>
                                    </m:r>
                                    <m:r>
                                      <a:rPr lang="en-CA" b="0" i="1" dirty="0" smtClean="0">
                                        <a:latin typeface="Cambria Math" panose="02040503050406030204" pitchFamily="18" charset="0"/>
                                      </a:rPr>
                                      <m:t>𝑥</m:t>
                                    </m:r>
                                    <m:r>
                                      <a:rPr lang="en-CA" b="0" i="1" dirty="0" smtClean="0">
                                        <a:latin typeface="Cambria Math" panose="02040503050406030204" pitchFamily="18" charset="0"/>
                                      </a:rPr>
                                      <m:t>)</m:t>
                                    </m:r>
                                  </m:den>
                                </m:f>
                              </m:oMath>
                            </m:oMathPara>
                          </a14:m>
                          <a:endParaRPr lang="en-US"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tcPr>
                    </a:tc>
                    <a:tc>
                      <a:txBody>
                        <a:bodyPr/>
                        <a:lstStyle/>
                        <a:p>
                          <a:pPr algn="ctr"/>
                          <a14:m>
                            <m:oMath xmlns:m="http://schemas.openxmlformats.org/officeDocument/2006/math">
                              <m:r>
                                <a:rPr lang="en-US" i="1" dirty="0" smtClean="0">
                                  <a:latin typeface="Cambria Math" panose="02040503050406030204" pitchFamily="18" charset="0"/>
                                </a:rPr>
                                <m:t>37%</m:t>
                              </m:r>
                            </m:oMath>
                          </a14:m>
                          <a:r>
                            <a:rPr lang="en-US" dirty="0">
                              <a:latin typeface="Dagny OT" panose="020B0504020201020104" pitchFamily="34" charset="77"/>
                            </a:rPr>
                            <a:t>+</a:t>
                          </a:r>
                        </a:p>
                      </a:txBody>
                      <a:tcPr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966594974"/>
                      </a:ext>
                    </a:extLst>
                  </a:tr>
                </a:tbl>
              </a:graphicData>
            </a:graphic>
          </p:graphicFrame>
        </mc:Choice>
        <mc:Fallback xmlns="">
          <p:graphicFrame>
            <p:nvGraphicFramePr>
              <p:cNvPr id="5" name="Table 4">
                <a:extLst>
                  <a:ext uri="{FF2B5EF4-FFF2-40B4-BE49-F238E27FC236}">
                    <a16:creationId xmlns:a16="http://schemas.microsoft.com/office/drawing/2014/main" id="{4DBEB3CD-EB9F-4E4E-8819-68896FFFB1D3}"/>
                  </a:ext>
                </a:extLst>
              </p:cNvPr>
              <p:cNvGraphicFramePr>
                <a:graphicFrameLocks noGrp="1"/>
              </p:cNvGraphicFramePr>
              <p:nvPr>
                <p:extLst>
                  <p:ext uri="{D42A27DB-BD31-4B8C-83A1-F6EECF244321}">
                    <p14:modId xmlns:p14="http://schemas.microsoft.com/office/powerpoint/2010/main" val="1514525522"/>
                  </p:ext>
                </p:extLst>
              </p:nvPr>
            </p:nvGraphicFramePr>
            <p:xfrm>
              <a:off x="1694485" y="2362487"/>
              <a:ext cx="8803030" cy="3276918"/>
            </p:xfrm>
            <a:graphic>
              <a:graphicData uri="http://schemas.openxmlformats.org/drawingml/2006/table">
                <a:tbl>
                  <a:tblPr firstRow="1" bandRow="1">
                    <a:tableStyleId>{3B4B98B0-60AC-42C2-AFA5-B58CD77FA1E5}</a:tableStyleId>
                  </a:tblPr>
                  <a:tblGrid>
                    <a:gridCol w="4380851">
                      <a:extLst>
                        <a:ext uri="{9D8B030D-6E8A-4147-A177-3AD203B41FA5}">
                          <a16:colId xmlns:a16="http://schemas.microsoft.com/office/drawing/2014/main" val="2268193495"/>
                        </a:ext>
                      </a:extLst>
                    </a:gridCol>
                    <a:gridCol w="3045417">
                      <a:extLst>
                        <a:ext uri="{9D8B030D-6E8A-4147-A177-3AD203B41FA5}">
                          <a16:colId xmlns:a16="http://schemas.microsoft.com/office/drawing/2014/main" val="427201473"/>
                        </a:ext>
                      </a:extLst>
                    </a:gridCol>
                    <a:gridCol w="1376762">
                      <a:extLst>
                        <a:ext uri="{9D8B030D-6E8A-4147-A177-3AD203B41FA5}">
                          <a16:colId xmlns:a16="http://schemas.microsoft.com/office/drawing/2014/main" val="2742380558"/>
                        </a:ext>
                      </a:extLst>
                    </a:gridCol>
                  </a:tblGrid>
                  <a:tr h="370840">
                    <a:tc>
                      <a:txBody>
                        <a:bodyPr/>
                        <a:lstStyle/>
                        <a:p>
                          <a:r>
                            <a:rPr lang="en-US" sz="1400" dirty="0">
                              <a:latin typeface="Dagny OT" panose="020B0504020201020104" pitchFamily="34" charset="77"/>
                            </a:rPr>
                            <a:t>PRIOR PROBABILITY</a:t>
                          </a:r>
                        </a:p>
                      </a:txBody>
                      <a:tcPr anchor="ctr"/>
                    </a:tc>
                    <a:tc>
                      <a:txBody>
                        <a:bodyPr/>
                        <a:lstStyle/>
                        <a:p>
                          <a:endParaRPr lang="en-US">
                            <a:latin typeface="Dagny OT" panose="020B0504020201020104" pitchFamily="34" charset="77"/>
                          </a:endParaRPr>
                        </a:p>
                      </a:txBody>
                      <a:tcPr anchor="ctr"/>
                    </a:tc>
                    <a:tc>
                      <a:txBody>
                        <a:bodyPr/>
                        <a:lstStyle/>
                        <a:p>
                          <a:endParaRPr lang="en-US">
                            <a:latin typeface="Dagny OT" panose="020B0504020201020104" pitchFamily="34" charset="77"/>
                          </a:endParaRPr>
                        </a:p>
                      </a:txBody>
                      <a:tcPr anchor="ctr"/>
                    </a:tc>
                    <a:extLst>
                      <a:ext uri="{0D108BD9-81ED-4DB2-BD59-A6C34878D82A}">
                        <a16:rowId xmlns:a16="http://schemas.microsoft.com/office/drawing/2014/main" val="2408532943"/>
                      </a:ext>
                    </a:extLst>
                  </a:tr>
                  <a:tr h="518160">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400" dirty="0">
                              <a:latin typeface="Dagny OT" panose="020B0504020201020104" pitchFamily="34" charset="77"/>
                            </a:rPr>
                            <a:t>Initial estimate of how likely it is that terrorists would crash planes into Manhattan skyscrapers</a:t>
                          </a:r>
                        </a:p>
                      </a:txBody>
                      <a:tcPr anchor="ctr">
                        <a:lnB w="12700" cap="flat" cmpd="sng" algn="ctr">
                          <a:solidFill>
                            <a:schemeClr val="accent1"/>
                          </a:solidFill>
                          <a:prstDash val="solid"/>
                          <a:round/>
                          <a:headEnd type="none" w="med" len="med"/>
                          <a:tailEnd type="none" w="med" len="med"/>
                        </a:lnB>
                      </a:tcPr>
                    </a:tc>
                    <a:tc>
                      <a:txBody>
                        <a:bodyPr/>
                        <a:lstStyle/>
                        <a:p>
                          <a:endParaRPr lang="en-US"/>
                        </a:p>
                      </a:txBody>
                      <a:tcPr anchor="ctr">
                        <a:lnB w="12700" cap="flat" cmpd="sng" algn="ctr">
                          <a:solidFill>
                            <a:schemeClr val="accent1"/>
                          </a:solidFill>
                          <a:prstDash val="solid"/>
                          <a:round/>
                          <a:headEnd type="none" w="med" len="med"/>
                          <a:tailEnd type="none" w="med" len="med"/>
                        </a:lnB>
                        <a:blipFill>
                          <a:blip r:embed="rId2"/>
                          <a:stretch>
                            <a:fillRect l="-144167" t="-73171" r="-45417" b="-475610"/>
                          </a:stretch>
                        </a:blipFill>
                      </a:tcPr>
                    </a:tc>
                    <a:tc>
                      <a:txBody>
                        <a:bodyPr/>
                        <a:lstStyle/>
                        <a:p>
                          <a:endParaRPr lang="en-US"/>
                        </a:p>
                      </a:txBody>
                      <a:tcPr anchor="ctr">
                        <a:lnB w="12700" cap="flat" cmpd="sng" algn="ctr">
                          <a:solidFill>
                            <a:schemeClr val="accent1"/>
                          </a:solidFill>
                          <a:prstDash val="solid"/>
                          <a:round/>
                          <a:headEnd type="none" w="med" len="med"/>
                          <a:tailEnd type="none" w="med" len="med"/>
                        </a:lnB>
                        <a:blipFill>
                          <a:blip r:embed="rId2"/>
                          <a:stretch>
                            <a:fillRect l="-537615" t="-73171" b="-475610"/>
                          </a:stretch>
                        </a:blipFill>
                      </a:tcPr>
                    </a:tc>
                    <a:extLst>
                      <a:ext uri="{0D108BD9-81ED-4DB2-BD59-A6C34878D82A}">
                        <a16:rowId xmlns:a16="http://schemas.microsoft.com/office/drawing/2014/main" val="3243650169"/>
                      </a:ext>
                    </a:extLst>
                  </a:tr>
                  <a:tr h="370840">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Dagny OT" panose="020B0504020201020104" pitchFamily="34" charset="77"/>
                              <a:ea typeface="+mn-ea"/>
                              <a:cs typeface="+mn-cs"/>
                            </a:rPr>
                            <a:t>A NEW EVENT OCCURS: FIRST PLANE HITS WTC</a:t>
                          </a:r>
                          <a:endParaRPr lang="en-US" sz="1800"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752950263"/>
                      </a:ext>
                    </a:extLst>
                  </a:tr>
                  <a:tr h="518160">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400" dirty="0">
                              <a:latin typeface="Dagny OT" panose="020B0504020201020104" pitchFamily="34" charset="77"/>
                            </a:rPr>
                            <a:t>Probability of plane hitting if terrorists are attacking Manhattan skyscrapers</a:t>
                          </a:r>
                        </a:p>
                      </a:txBody>
                      <a:tcPr anchor="ctr">
                        <a:lnT w="12700" cap="flat" cmpd="sng" algn="ctr">
                          <a:solidFill>
                            <a:schemeClr val="accent1"/>
                          </a:solidFill>
                          <a:prstDash val="solid"/>
                          <a:round/>
                          <a:headEnd type="none" w="med" len="med"/>
                          <a:tailEnd type="none" w="med" len="med"/>
                        </a:lnT>
                      </a:tcPr>
                    </a:tc>
                    <a:tc>
                      <a:txBody>
                        <a:bodyPr/>
                        <a:lstStyle/>
                        <a:p>
                          <a:endParaRPr lang="en-US"/>
                        </a:p>
                      </a:txBody>
                      <a:tcPr anchor="ctr">
                        <a:lnT w="12700" cap="flat" cmpd="sng" algn="ctr">
                          <a:solidFill>
                            <a:schemeClr val="accent1"/>
                          </a:solidFill>
                          <a:prstDash val="solid"/>
                          <a:round/>
                          <a:headEnd type="none" w="med" len="med"/>
                          <a:tailEnd type="none" w="med" len="med"/>
                        </a:lnT>
                        <a:blipFill>
                          <a:blip r:embed="rId2"/>
                          <a:stretch>
                            <a:fillRect l="-144167" t="-246341" r="-45417" b="-302439"/>
                          </a:stretch>
                        </a:blipFill>
                      </a:tcPr>
                    </a:tc>
                    <a:tc>
                      <a:txBody>
                        <a:bodyPr/>
                        <a:lstStyle/>
                        <a:p>
                          <a:endParaRPr lang="en-US"/>
                        </a:p>
                      </a:txBody>
                      <a:tcPr anchor="ctr">
                        <a:lnT w="12700" cap="flat" cmpd="sng" algn="ctr">
                          <a:solidFill>
                            <a:schemeClr val="accent1"/>
                          </a:solidFill>
                          <a:prstDash val="solid"/>
                          <a:round/>
                          <a:headEnd type="none" w="med" len="med"/>
                          <a:tailEnd type="none" w="med" len="med"/>
                        </a:lnT>
                        <a:blipFill>
                          <a:blip r:embed="rId2"/>
                          <a:stretch>
                            <a:fillRect l="-537615" t="-246341" b="-302439"/>
                          </a:stretch>
                        </a:blipFill>
                      </a:tcPr>
                    </a:tc>
                    <a:extLst>
                      <a:ext uri="{0D108BD9-81ED-4DB2-BD59-A6C34878D82A}">
                        <a16:rowId xmlns:a16="http://schemas.microsoft.com/office/drawing/2014/main" val="3252413857"/>
                      </a:ext>
                    </a:extLst>
                  </a:tr>
                  <a:tr h="518160">
                    <a:tc>
                      <a:txBody>
                        <a:bodyPr/>
                        <a:lstStyle/>
                        <a:p>
                          <a:r>
                            <a:rPr lang="en-US" sz="1400" kern="1200" dirty="0">
                              <a:solidFill>
                                <a:schemeClr val="tx1"/>
                              </a:solidFill>
                              <a:latin typeface="Dagny OT" panose="020B0504020201020104" pitchFamily="34" charset="77"/>
                              <a:ea typeface="+mn-ea"/>
                              <a:cs typeface="+mn-cs"/>
                            </a:rPr>
                            <a:t>Probability of plane hitting if terrorists are </a:t>
                          </a:r>
                          <a:r>
                            <a:rPr lang="en-US" sz="1400" i="1" kern="1200" dirty="0">
                              <a:solidFill>
                                <a:schemeClr val="tx1"/>
                              </a:solidFill>
                              <a:latin typeface="Dagny OT" panose="020B0504020201020104" pitchFamily="34" charset="77"/>
                              <a:ea typeface="+mn-ea"/>
                              <a:cs typeface="+mn-cs"/>
                            </a:rPr>
                            <a:t>not</a:t>
                          </a:r>
                          <a:r>
                            <a:rPr lang="en-US" sz="1400" kern="1200" dirty="0">
                              <a:solidFill>
                                <a:schemeClr val="tx1"/>
                              </a:solidFill>
                              <a:latin typeface="Dagny OT" panose="020B0504020201020104" pitchFamily="34" charset="77"/>
                              <a:ea typeface="+mn-ea"/>
                              <a:cs typeface="+mn-cs"/>
                            </a:rPr>
                            <a:t> attacking Manhattan skyscrapers (i.e. accident)</a:t>
                          </a:r>
                        </a:p>
                      </a:txBody>
                      <a:tcPr anchor="ctr">
                        <a:lnB w="12700" cap="flat" cmpd="sng" algn="ctr">
                          <a:solidFill>
                            <a:schemeClr val="accent1"/>
                          </a:solidFill>
                          <a:prstDash val="solid"/>
                          <a:round/>
                          <a:headEnd type="none" w="med" len="med"/>
                          <a:tailEnd type="none" w="med" len="med"/>
                        </a:lnB>
                      </a:tcPr>
                    </a:tc>
                    <a:tc>
                      <a:txBody>
                        <a:bodyPr/>
                        <a:lstStyle/>
                        <a:p>
                          <a:endParaRPr lang="en-US"/>
                        </a:p>
                      </a:txBody>
                      <a:tcPr anchor="ctr">
                        <a:lnB w="12700" cap="flat" cmpd="sng" algn="ctr">
                          <a:solidFill>
                            <a:schemeClr val="accent1"/>
                          </a:solidFill>
                          <a:prstDash val="solid"/>
                          <a:round/>
                          <a:headEnd type="none" w="med" len="med"/>
                          <a:tailEnd type="none" w="med" len="med"/>
                        </a:lnB>
                        <a:blipFill>
                          <a:blip r:embed="rId2"/>
                          <a:stretch>
                            <a:fillRect l="-144167" t="-355000" r="-45417" b="-210000"/>
                          </a:stretch>
                        </a:blipFill>
                      </a:tcPr>
                    </a:tc>
                    <a:tc>
                      <a:txBody>
                        <a:bodyPr/>
                        <a:lstStyle/>
                        <a:p>
                          <a:endParaRPr lang="en-US"/>
                        </a:p>
                      </a:txBody>
                      <a:tcPr anchor="ctr">
                        <a:lnB w="12700" cap="flat" cmpd="sng" algn="ctr">
                          <a:solidFill>
                            <a:schemeClr val="accent1"/>
                          </a:solidFill>
                          <a:prstDash val="solid"/>
                          <a:round/>
                          <a:headEnd type="none" w="med" len="med"/>
                          <a:tailEnd type="none" w="med" len="med"/>
                        </a:lnB>
                        <a:blipFill>
                          <a:blip r:embed="rId2"/>
                          <a:stretch>
                            <a:fillRect l="-537615" t="-355000" b="-210000"/>
                          </a:stretch>
                        </a:blipFill>
                      </a:tcPr>
                    </a:tc>
                    <a:extLst>
                      <a:ext uri="{0D108BD9-81ED-4DB2-BD59-A6C34878D82A}">
                        <a16:rowId xmlns:a16="http://schemas.microsoft.com/office/drawing/2014/main" val="471527184"/>
                      </a:ext>
                    </a:extLst>
                  </a:tr>
                  <a:tr h="370840">
                    <a:tc>
                      <a:txBody>
                        <a:bodyPr/>
                        <a:lstStyle/>
                        <a:p>
                          <a:r>
                            <a:rPr lang="en-US" sz="1400" b="1" dirty="0">
                              <a:latin typeface="Dagny OT" panose="020B0504020201020104" pitchFamily="34" charset="77"/>
                            </a:rPr>
                            <a:t>POSTERIOR PROBABILITY</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61791060"/>
                      </a:ext>
                    </a:extLst>
                  </a:tr>
                  <a:tr h="609918">
                    <a:tc>
                      <a:txBody>
                        <a:bodyPr/>
                        <a:lstStyle/>
                        <a:p>
                          <a:r>
                            <a:rPr lang="en-US" sz="1400" dirty="0">
                              <a:latin typeface="Dagny OT" panose="020B0504020201020104" pitchFamily="34" charset="77"/>
                            </a:rPr>
                            <a:t>Revised estimate of probability of terror attack, </a:t>
                          </a:r>
                          <a:br>
                            <a:rPr lang="en-US" sz="1400" dirty="0">
                              <a:latin typeface="Dagny OT" panose="020B0504020201020104" pitchFamily="34" charset="77"/>
                            </a:rPr>
                          </a:br>
                          <a:r>
                            <a:rPr lang="en-US" sz="1400" dirty="0">
                              <a:latin typeface="Dagny OT" panose="020B0504020201020104" pitchFamily="34" charset="77"/>
                            </a:rPr>
                            <a:t>given first plane hitting WTC</a:t>
                          </a:r>
                        </a:p>
                      </a:txBody>
                      <a:tcPr anchor="ctr">
                        <a:lnT w="12700" cap="flat" cmpd="sng" algn="ctr">
                          <a:solidFill>
                            <a:schemeClr val="accent1"/>
                          </a:solidFill>
                          <a:prstDash val="solid"/>
                          <a:round/>
                          <a:headEnd type="none" w="med" len="med"/>
                          <a:tailEnd type="none" w="med" len="med"/>
                        </a:lnT>
                      </a:tcPr>
                    </a:tc>
                    <a:tc>
                      <a:txBody>
                        <a:bodyPr/>
                        <a:lstStyle/>
                        <a:p>
                          <a:endParaRPr lang="en-US"/>
                        </a:p>
                      </a:txBody>
                      <a:tcPr anchor="ctr">
                        <a:lnT w="12700" cap="flat" cmpd="sng" algn="ctr">
                          <a:solidFill>
                            <a:schemeClr val="accent1"/>
                          </a:solidFill>
                          <a:prstDash val="solid"/>
                          <a:round/>
                          <a:headEnd type="none" w="med" len="med"/>
                          <a:tailEnd type="none" w="med" len="med"/>
                        </a:lnT>
                        <a:blipFill>
                          <a:blip r:embed="rId2"/>
                          <a:stretch>
                            <a:fillRect l="-144167" t="-441667" r="-45417" b="-12500"/>
                          </a:stretch>
                        </a:blipFill>
                      </a:tcPr>
                    </a:tc>
                    <a:tc>
                      <a:txBody>
                        <a:bodyPr/>
                        <a:lstStyle/>
                        <a:p>
                          <a:endParaRPr lang="en-US"/>
                        </a:p>
                      </a:txBody>
                      <a:tcPr anchor="ctr">
                        <a:lnT w="12700" cap="flat" cmpd="sng" algn="ctr">
                          <a:solidFill>
                            <a:schemeClr val="accent1"/>
                          </a:solidFill>
                          <a:prstDash val="solid"/>
                          <a:round/>
                          <a:headEnd type="none" w="med" len="med"/>
                          <a:tailEnd type="none" w="med" len="med"/>
                        </a:lnT>
                        <a:blipFill>
                          <a:blip r:embed="rId2"/>
                          <a:stretch>
                            <a:fillRect l="-537615" t="-441667" b="-12500"/>
                          </a:stretch>
                        </a:blipFill>
                      </a:tcPr>
                    </a:tc>
                    <a:extLst>
                      <a:ext uri="{0D108BD9-81ED-4DB2-BD59-A6C34878D82A}">
                        <a16:rowId xmlns:a16="http://schemas.microsoft.com/office/drawing/2014/main" val="966594974"/>
                      </a:ext>
                    </a:extLst>
                  </a:tr>
                </a:tbl>
              </a:graphicData>
            </a:graphic>
          </p:graphicFrame>
        </mc:Fallback>
      </mc:AlternateContent>
      <p:sp>
        <p:nvSpPr>
          <p:cNvPr id="6" name="Rectangle 5">
            <a:extLst>
              <a:ext uri="{FF2B5EF4-FFF2-40B4-BE49-F238E27FC236}">
                <a16:creationId xmlns:a16="http://schemas.microsoft.com/office/drawing/2014/main" id="{87565E4E-A8CF-1146-B67C-0F8C200E7FD9}"/>
              </a:ext>
            </a:extLst>
          </p:cNvPr>
          <p:cNvSpPr/>
          <p:nvPr/>
        </p:nvSpPr>
        <p:spPr>
          <a:xfrm>
            <a:off x="8163453" y="5971178"/>
            <a:ext cx="4025461" cy="369332"/>
          </a:xfrm>
          <a:prstGeom prst="rect">
            <a:avLst/>
          </a:prstGeom>
        </p:spPr>
        <p:txBody>
          <a:bodyPr wrap="none">
            <a:spAutoFit/>
          </a:bodyPr>
          <a:lstStyle/>
          <a:p>
            <a:r>
              <a:rPr lang="en-US" dirty="0">
                <a:latin typeface="Dagny OT" panose="020B0504020201020104" pitchFamily="34" charset="77"/>
              </a:rPr>
              <a:t>*2 incidents in the previous 25,000 days</a:t>
            </a:r>
            <a:endParaRPr lang="en-US" dirty="0"/>
          </a:p>
        </p:txBody>
      </p:sp>
    </p:spTree>
    <p:extLst>
      <p:ext uri="{BB962C8B-B14F-4D97-AF65-F5344CB8AC3E}">
        <p14:creationId xmlns:p14="http://schemas.microsoft.com/office/powerpoint/2010/main" val="1574643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A9D02-8937-B74C-9A3E-AC6346E2A323}"/>
              </a:ext>
            </a:extLst>
          </p:cNvPr>
          <p:cNvSpPr>
            <a:spLocks noGrp="1"/>
          </p:cNvSpPr>
          <p:nvPr>
            <p:ph type="title"/>
          </p:nvPr>
        </p:nvSpPr>
        <p:spPr/>
        <p:txBody>
          <a:bodyPr/>
          <a:lstStyle/>
          <a:p>
            <a:r>
              <a:rPr lang="en-US" dirty="0"/>
              <a:t>EXERCISE – WORLD TRADE CENTER (2</a:t>
            </a:r>
            <a:r>
              <a:rPr lang="en-US" baseline="30000" dirty="0"/>
              <a:t>nd</a:t>
            </a:r>
            <a:r>
              <a:rPr lang="en-US" dirty="0"/>
              <a:t> PLANE)</a:t>
            </a:r>
          </a:p>
        </p:txBody>
      </p:sp>
      <p:sp>
        <p:nvSpPr>
          <p:cNvPr id="4" name="Rectangle 3">
            <a:extLst>
              <a:ext uri="{FF2B5EF4-FFF2-40B4-BE49-F238E27FC236}">
                <a16:creationId xmlns:a16="http://schemas.microsoft.com/office/drawing/2014/main" id="{69D8CA89-3DA4-1D48-9DB6-3BAD21533EE3}"/>
              </a:ext>
            </a:extLst>
          </p:cNvPr>
          <p:cNvSpPr/>
          <p:nvPr/>
        </p:nvSpPr>
        <p:spPr>
          <a:xfrm>
            <a:off x="7811647" y="0"/>
            <a:ext cx="4377267" cy="307777"/>
          </a:xfrm>
          <a:prstGeom prst="rect">
            <a:avLst/>
          </a:prstGeom>
        </p:spPr>
        <p:txBody>
          <a:bodyPr wrap="square">
            <a:spAutoFit/>
          </a:bodyPr>
          <a:lstStyle/>
          <a:p>
            <a:pPr algn="r"/>
            <a:r>
              <a:rPr lang="en-US" sz="1400" dirty="0">
                <a:latin typeface="Dagny OT" panose="020B0504020201020104" pitchFamily="34" charset="77"/>
              </a:rPr>
              <a:t>[Silver, </a:t>
            </a:r>
            <a:r>
              <a:rPr lang="en-US" sz="1400" i="1" dirty="0">
                <a:solidFill>
                  <a:schemeClr val="tx2"/>
                </a:solidFill>
                <a:latin typeface="Dagny OT" panose="020B0504020201020104" pitchFamily="34" charset="77"/>
              </a:rPr>
              <a:t>The Signal and the Noise</a:t>
            </a:r>
            <a:r>
              <a:rPr lang="en-US" sz="1400" dirty="0">
                <a:solidFill>
                  <a:schemeClr val="tx2"/>
                </a:solidFill>
                <a:latin typeface="Dagny OT" panose="020B0504020201020104" pitchFamily="34" charset="77"/>
              </a:rPr>
              <a:t>, pp. 247-248</a:t>
            </a:r>
            <a:r>
              <a:rPr lang="en-US" sz="1400" dirty="0">
                <a:latin typeface="Dagny OT" panose="020B0504020201020104" pitchFamily="34" charset="77"/>
              </a:rPr>
              <a:t>]</a:t>
            </a:r>
          </a:p>
        </p:txBody>
      </p:sp>
      <mc:AlternateContent xmlns:mc="http://schemas.openxmlformats.org/markup-compatibility/2006" xmlns:a14="http://schemas.microsoft.com/office/drawing/2010/main">
        <mc:Choice Requires="a14">
          <p:graphicFrame>
            <p:nvGraphicFramePr>
              <p:cNvPr id="5" name="Table 4">
                <a:extLst>
                  <a:ext uri="{FF2B5EF4-FFF2-40B4-BE49-F238E27FC236}">
                    <a16:creationId xmlns:a16="http://schemas.microsoft.com/office/drawing/2014/main" id="{4DBEB3CD-EB9F-4E4E-8819-68896FFFB1D3}"/>
                  </a:ext>
                </a:extLst>
              </p:cNvPr>
              <p:cNvGraphicFramePr>
                <a:graphicFrameLocks noGrp="1"/>
              </p:cNvGraphicFramePr>
              <p:nvPr>
                <p:extLst>
                  <p:ext uri="{D42A27DB-BD31-4B8C-83A1-F6EECF244321}">
                    <p14:modId xmlns:p14="http://schemas.microsoft.com/office/powerpoint/2010/main" val="2780012833"/>
                  </p:ext>
                </p:extLst>
              </p:nvPr>
            </p:nvGraphicFramePr>
            <p:xfrm>
              <a:off x="1694485" y="2385734"/>
              <a:ext cx="8803030" cy="3363341"/>
            </p:xfrm>
            <a:graphic>
              <a:graphicData uri="http://schemas.openxmlformats.org/drawingml/2006/table">
                <a:tbl>
                  <a:tblPr firstRow="1" bandRow="1">
                    <a:tableStyleId>{3B4B98B0-60AC-42C2-AFA5-B58CD77FA1E5}</a:tableStyleId>
                  </a:tblPr>
                  <a:tblGrid>
                    <a:gridCol w="4380851">
                      <a:extLst>
                        <a:ext uri="{9D8B030D-6E8A-4147-A177-3AD203B41FA5}">
                          <a16:colId xmlns:a16="http://schemas.microsoft.com/office/drawing/2014/main" val="2268193495"/>
                        </a:ext>
                      </a:extLst>
                    </a:gridCol>
                    <a:gridCol w="3200400">
                      <a:extLst>
                        <a:ext uri="{9D8B030D-6E8A-4147-A177-3AD203B41FA5}">
                          <a16:colId xmlns:a16="http://schemas.microsoft.com/office/drawing/2014/main" val="427201473"/>
                        </a:ext>
                      </a:extLst>
                    </a:gridCol>
                    <a:gridCol w="1221779">
                      <a:extLst>
                        <a:ext uri="{9D8B030D-6E8A-4147-A177-3AD203B41FA5}">
                          <a16:colId xmlns:a16="http://schemas.microsoft.com/office/drawing/2014/main" val="2742380558"/>
                        </a:ext>
                      </a:extLst>
                    </a:gridCol>
                  </a:tblGrid>
                  <a:tr h="370840">
                    <a:tc>
                      <a:txBody>
                        <a:bodyPr/>
                        <a:lstStyle/>
                        <a:p>
                          <a:r>
                            <a:rPr lang="en-US" sz="1400" dirty="0">
                              <a:latin typeface="Dagny OT" panose="020B0504020201020104" pitchFamily="34" charset="77"/>
                            </a:rPr>
                            <a:t>PRIOR PROBABILITY</a:t>
                          </a:r>
                        </a:p>
                      </a:txBody>
                      <a:tcPr anchor="ctr"/>
                    </a:tc>
                    <a:tc>
                      <a:txBody>
                        <a:bodyPr/>
                        <a:lstStyle/>
                        <a:p>
                          <a:endParaRPr lang="en-US">
                            <a:latin typeface="Dagny OT" panose="020B0504020201020104" pitchFamily="34" charset="77"/>
                          </a:endParaRPr>
                        </a:p>
                      </a:txBody>
                      <a:tcPr anchor="ctr"/>
                    </a:tc>
                    <a:tc>
                      <a:txBody>
                        <a:bodyPr/>
                        <a:lstStyle/>
                        <a:p>
                          <a:endParaRPr lang="en-US">
                            <a:latin typeface="Dagny OT" panose="020B0504020201020104" pitchFamily="34" charset="77"/>
                          </a:endParaRPr>
                        </a:p>
                      </a:txBody>
                      <a:tcPr anchor="ctr"/>
                    </a:tc>
                    <a:extLst>
                      <a:ext uri="{0D108BD9-81ED-4DB2-BD59-A6C34878D82A}">
                        <a16:rowId xmlns:a16="http://schemas.microsoft.com/office/drawing/2014/main" val="2408532943"/>
                      </a:ext>
                    </a:extLst>
                  </a:tr>
                  <a:tr h="370840">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400" dirty="0">
                              <a:latin typeface="Dagny OT" panose="020B0504020201020104" pitchFamily="34" charset="77"/>
                            </a:rPr>
                            <a:t>Revised estimate of probability of terror attack </a:t>
                          </a:r>
                          <a:br>
                            <a:rPr lang="en-US" sz="1400" dirty="0">
                              <a:latin typeface="Dagny OT" panose="020B0504020201020104" pitchFamily="34" charset="77"/>
                            </a:rPr>
                          </a:br>
                          <a:r>
                            <a:rPr lang="en-US" sz="1400" dirty="0">
                              <a:latin typeface="Dagny OT" panose="020B0504020201020104" pitchFamily="34" charset="77"/>
                            </a:rPr>
                            <a:t>(now that we know about the first plane hitting WTC)</a:t>
                          </a:r>
                        </a:p>
                      </a:txBody>
                      <a:tcPr anchor="ctr">
                        <a:lnB w="12700" cap="flat" cmpd="sng" algn="ctr">
                          <a:solidFill>
                            <a:schemeClr val="accent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d>
                                  <m:dPr>
                                    <m:ctrlPr>
                                      <a:rPr lang="en-US" i="1" dirty="0" smtClean="0">
                                        <a:latin typeface="Cambria Math" panose="02040503050406030204" pitchFamily="18" charset="0"/>
                                      </a:rPr>
                                    </m:ctrlPr>
                                  </m:dPr>
                                  <m:e>
                                    <m:r>
                                      <a:rPr lang="en-CA" b="0" i="1" dirty="0" smtClean="0">
                                        <a:latin typeface="Cambria Math" panose="02040503050406030204" pitchFamily="18" charset="0"/>
                                      </a:rPr>
                                      <m:t>𝐵</m:t>
                                    </m:r>
                                  </m:e>
                                  <m:e>
                                    <m:r>
                                      <a:rPr lang="en-US" i="1" dirty="0" smtClean="0">
                                        <a:latin typeface="Cambria Math" panose="02040503050406030204" pitchFamily="18" charset="0"/>
                                      </a:rPr>
                                      <m:t>𝐼</m:t>
                                    </m:r>
                                  </m:e>
                                </m:d>
                                <m:r>
                                  <a:rPr lang="en-CA" b="0" i="1" dirty="0" smtClean="0">
                                    <a:latin typeface="Cambria Math" panose="02040503050406030204" pitchFamily="18" charset="0"/>
                                  </a:rPr>
                                  <m:t>=</m:t>
                                </m:r>
                                <m:sSup>
                                  <m:sSupPr>
                                    <m:ctrlPr>
                                      <a:rPr lang="en-CA" b="0" i="1" dirty="0" smtClean="0">
                                        <a:latin typeface="Cambria Math" panose="02040503050406030204" pitchFamily="18" charset="0"/>
                                      </a:rPr>
                                    </m:ctrlPr>
                                  </m:sSupPr>
                                  <m:e>
                                    <m:r>
                                      <a:rPr lang="en-CA" b="0" i="1" dirty="0" smtClean="0">
                                        <a:latin typeface="Cambria Math" panose="02040503050406030204" pitchFamily="18" charset="0"/>
                                      </a:rPr>
                                      <m:t>𝑥</m:t>
                                    </m:r>
                                  </m:e>
                                  <m:sup>
                                    <m:r>
                                      <a:rPr lang="en-CA" b="0" i="1" dirty="0" smtClean="0">
                                        <a:latin typeface="Cambria Math" panose="02040503050406030204" pitchFamily="18" charset="0"/>
                                      </a:rPr>
                                      <m:t>#</m:t>
                                    </m:r>
                                  </m:sup>
                                </m:sSup>
                              </m:oMath>
                            </m:oMathPara>
                          </a14:m>
                          <a:endParaRPr lang="en-US" dirty="0">
                            <a:latin typeface="Dagny OT" panose="020B0504020201020104" pitchFamily="34" charset="77"/>
                          </a:endParaRPr>
                        </a:p>
                      </a:txBody>
                      <a:tcPr anchor="ctr">
                        <a:lnB w="12700" cap="flat" cmpd="sng" algn="ctr">
                          <a:solidFill>
                            <a:schemeClr val="accent1"/>
                          </a:solidFill>
                          <a:prstDash val="solid"/>
                          <a:round/>
                          <a:headEnd type="none" w="med" len="med"/>
                          <a:tailEnd type="none" w="med" len="med"/>
                        </a:lnB>
                      </a:tcPr>
                    </a:tc>
                    <a:tc>
                      <a:txBody>
                        <a:bodyPr/>
                        <a:lstStyle/>
                        <a:p>
                          <a:pPr algn="ctr"/>
                          <a14:m>
                            <m:oMath xmlns:m="http://schemas.openxmlformats.org/officeDocument/2006/math">
                              <m:r>
                                <a:rPr lang="en-CA" b="0" i="1" dirty="0" smtClean="0">
                                  <a:latin typeface="Cambria Math" panose="02040503050406030204" pitchFamily="18" charset="0"/>
                                </a:rPr>
                                <m:t>37</m:t>
                              </m:r>
                              <m:r>
                                <a:rPr lang="en-US" i="1" dirty="0" smtClean="0">
                                  <a:latin typeface="Cambria Math" panose="02040503050406030204" pitchFamily="18" charset="0"/>
                                </a:rPr>
                                <m:t>%</m:t>
                              </m:r>
                            </m:oMath>
                          </a14:m>
                          <a:r>
                            <a:rPr lang="en-US" dirty="0">
                              <a:latin typeface="Dagny OT" panose="020B0504020201020104" pitchFamily="34" charset="77"/>
                            </a:rPr>
                            <a:t>+</a:t>
                          </a:r>
                        </a:p>
                      </a:txBody>
                      <a:tcPr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3243650169"/>
                      </a:ext>
                    </a:extLst>
                  </a:tr>
                  <a:tr h="370840">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Dagny OT" panose="020B0504020201020104" pitchFamily="34" charset="77"/>
                              <a:ea typeface="+mn-ea"/>
                              <a:cs typeface="+mn-cs"/>
                            </a:rPr>
                            <a:t>A NEW EVENT OCCURS: FIRST PLANE HITS WTC</a:t>
                          </a:r>
                          <a:endParaRPr lang="en-US" sz="1800"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752950263"/>
                      </a:ext>
                    </a:extLst>
                  </a:tr>
                  <a:tr h="370840">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400" dirty="0">
                              <a:latin typeface="Dagny OT" panose="020B0504020201020104" pitchFamily="34" charset="77"/>
                            </a:rPr>
                            <a:t>Probability of plane hitting if terrorists are attacking Manhattan skyscrapers</a:t>
                          </a:r>
                        </a:p>
                      </a:txBody>
                      <a:tcPr anchor="ctr">
                        <a:lnT w="12700" cap="flat" cmpd="sng" algn="ctr">
                          <a:solidFill>
                            <a:schemeClr val="accent1"/>
                          </a:solidFill>
                          <a:prstDash val="solid"/>
                          <a:round/>
                          <a:headEnd type="none" w="med" len="med"/>
                          <a:tailEnd type="none" w="med" len="med"/>
                        </a:lnT>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𝐴</m:t>
                                    </m:r>
                                  </m:e>
                                  <m:e>
                                    <m:r>
                                      <a:rPr lang="en-CA" i="1" dirty="0" smtClean="0">
                                        <a:latin typeface="Cambria Math" panose="02040503050406030204" pitchFamily="18" charset="0"/>
                                      </a:rPr>
                                      <m:t>𝐵</m:t>
                                    </m:r>
                                    <m:r>
                                      <a:rPr lang="en-US" i="1" dirty="0" smtClean="0">
                                        <a:latin typeface="Cambria Math" panose="02040503050406030204" pitchFamily="18" charset="0"/>
                                      </a:rPr>
                                      <m:t>,</m:t>
                                    </m:r>
                                    <m:r>
                                      <a:rPr lang="en-US" i="1" dirty="0" smtClean="0">
                                        <a:latin typeface="Cambria Math" panose="02040503050406030204" pitchFamily="18" charset="0"/>
                                      </a:rPr>
                                      <m:t>𝐼</m:t>
                                    </m:r>
                                  </m:e>
                                </m:d>
                                <m:r>
                                  <a:rPr lang="en-CA" b="0" i="1" dirty="0" smtClean="0">
                                    <a:latin typeface="Cambria Math" panose="02040503050406030204" pitchFamily="18" charset="0"/>
                                  </a:rPr>
                                  <m:t>=</m:t>
                                </m:r>
                                <m:r>
                                  <a:rPr lang="en-CA" b="0" i="1" dirty="0" smtClean="0">
                                    <a:latin typeface="Cambria Math" panose="02040503050406030204" pitchFamily="18" charset="0"/>
                                  </a:rPr>
                                  <m:t>𝑦</m:t>
                                </m:r>
                              </m:oMath>
                            </m:oMathPara>
                          </a14:m>
                          <a:endParaRPr lang="en-US"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tcPr>
                    </a:tc>
                    <a:tc>
                      <a:txBody>
                        <a:bodyPr/>
                        <a:lstStyle/>
                        <a:p>
                          <a:pPr algn="ctr"/>
                          <a14:m>
                            <m:oMath xmlns:m="http://schemas.openxmlformats.org/officeDocument/2006/math">
                              <m:r>
                                <a:rPr lang="en-US" i="1" dirty="0" smtClean="0">
                                  <a:latin typeface="Cambria Math" panose="02040503050406030204" pitchFamily="18" charset="0"/>
                                </a:rPr>
                                <m:t>95%</m:t>
                              </m:r>
                            </m:oMath>
                          </a14:m>
                          <a:r>
                            <a:rPr lang="en-US" dirty="0">
                              <a:latin typeface="Dagny OT" panose="020B0504020201020104" pitchFamily="34" charset="77"/>
                            </a:rPr>
                            <a:t>+</a:t>
                          </a:r>
                        </a:p>
                      </a:txBody>
                      <a:tcPr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3252413857"/>
                      </a:ext>
                    </a:extLst>
                  </a:tr>
                  <a:tr h="370840">
                    <a:tc>
                      <a:txBody>
                        <a:bodyPr/>
                        <a:lstStyle/>
                        <a:p>
                          <a:r>
                            <a:rPr lang="en-US" sz="1400" kern="1200" dirty="0">
                              <a:solidFill>
                                <a:schemeClr val="tx1"/>
                              </a:solidFill>
                              <a:latin typeface="Dagny OT" panose="020B0504020201020104" pitchFamily="34" charset="77"/>
                              <a:ea typeface="+mn-ea"/>
                              <a:cs typeface="+mn-cs"/>
                            </a:rPr>
                            <a:t>Probability of plane hitting if terrorists are </a:t>
                          </a:r>
                          <a:r>
                            <a:rPr lang="en-US" sz="1400" i="1" kern="1200" dirty="0">
                              <a:solidFill>
                                <a:schemeClr val="tx1"/>
                              </a:solidFill>
                              <a:latin typeface="Dagny OT" panose="020B0504020201020104" pitchFamily="34" charset="77"/>
                              <a:ea typeface="+mn-ea"/>
                              <a:cs typeface="+mn-cs"/>
                            </a:rPr>
                            <a:t>not</a:t>
                          </a:r>
                          <a:r>
                            <a:rPr lang="en-US" sz="1400" kern="1200" dirty="0">
                              <a:solidFill>
                                <a:schemeClr val="tx1"/>
                              </a:solidFill>
                              <a:latin typeface="Dagny OT" panose="020B0504020201020104" pitchFamily="34" charset="77"/>
                              <a:ea typeface="+mn-ea"/>
                              <a:cs typeface="+mn-cs"/>
                            </a:rPr>
                            <a:t> attacking Manhattan skyscrapers (i.e. accident)</a:t>
                          </a:r>
                        </a:p>
                      </a:txBody>
                      <a:tcPr anchor="ctr">
                        <a:lnB w="12700" cap="flat" cmpd="sng" algn="ctr">
                          <a:solidFill>
                            <a:schemeClr val="accent1"/>
                          </a:solidFill>
                          <a:prstDash val="solid"/>
                          <a:round/>
                          <a:headEnd type="none" w="med" len="med"/>
                          <a:tailEnd type="none" w="med" len="med"/>
                        </a:lnB>
                      </a:tcPr>
                    </a:tc>
                    <a:tc>
                      <a:txBody>
                        <a:bodyPr/>
                        <a:lstStyle/>
                        <a:p>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d>
                                  <m:dPr>
                                    <m:ctrlPr>
                                      <a:rPr lang="en-US" i="1" dirty="0" smtClean="0">
                                        <a:latin typeface="Cambria Math" panose="02040503050406030204" pitchFamily="18" charset="0"/>
                                      </a:rPr>
                                    </m:ctrlPr>
                                  </m:dPr>
                                  <m:e>
                                    <m:r>
                                      <a:rPr lang="en-US" i="1" dirty="0" smtClean="0">
                                        <a:latin typeface="Cambria Math" panose="02040503050406030204" pitchFamily="18" charset="0"/>
                                      </a:rPr>
                                      <m:t>𝐴</m:t>
                                    </m:r>
                                  </m:e>
                                  <m:e>
                                    <m:acc>
                                      <m:accPr>
                                        <m:chr m:val="̅"/>
                                        <m:ctrlPr>
                                          <a:rPr lang="en-US" i="1" dirty="0" smtClean="0">
                                            <a:latin typeface="Cambria Math" panose="02040503050406030204" pitchFamily="18" charset="0"/>
                                          </a:rPr>
                                        </m:ctrlPr>
                                      </m:accPr>
                                      <m:e>
                                        <m:r>
                                          <a:rPr lang="en-CA" i="1" dirty="0" smtClean="0">
                                            <a:latin typeface="Cambria Math" panose="02040503050406030204" pitchFamily="18" charset="0"/>
                                          </a:rPr>
                                          <m:t>𝐵</m:t>
                                        </m:r>
                                      </m:e>
                                    </m:acc>
                                    <m:r>
                                      <a:rPr lang="en-US" i="1" dirty="0" smtClean="0">
                                        <a:latin typeface="Cambria Math" panose="02040503050406030204" pitchFamily="18" charset="0"/>
                                      </a:rPr>
                                      <m:t>,</m:t>
                                    </m:r>
                                    <m:r>
                                      <a:rPr lang="en-US" i="1" dirty="0" smtClean="0">
                                        <a:latin typeface="Cambria Math" panose="02040503050406030204" pitchFamily="18" charset="0"/>
                                      </a:rPr>
                                      <m:t>𝐼</m:t>
                                    </m:r>
                                  </m:e>
                                </m:d>
                                <m:r>
                                  <a:rPr lang="en-CA" b="0" i="1" dirty="0" smtClean="0">
                                    <a:latin typeface="Cambria Math" panose="02040503050406030204" pitchFamily="18" charset="0"/>
                                  </a:rPr>
                                  <m:t>=</m:t>
                                </m:r>
                                <m:r>
                                  <a:rPr lang="en-CA" b="0" i="1" dirty="0" smtClean="0">
                                    <a:latin typeface="Cambria Math" panose="02040503050406030204" pitchFamily="18" charset="0"/>
                                  </a:rPr>
                                  <m:t>𝑤</m:t>
                                </m:r>
                              </m:oMath>
                            </m:oMathPara>
                          </a14:m>
                          <a:endParaRPr lang="en-US" dirty="0">
                            <a:latin typeface="Dagny OT" panose="020B0504020201020104" pitchFamily="34" charset="77"/>
                          </a:endParaRPr>
                        </a:p>
                      </a:txBody>
                      <a:tcPr anchor="ctr">
                        <a:lnB w="12700" cap="flat" cmpd="sng" algn="ctr">
                          <a:solidFill>
                            <a:schemeClr val="accent1"/>
                          </a:solidFill>
                          <a:prstDash val="solid"/>
                          <a:round/>
                          <a:headEnd type="none" w="med" len="med"/>
                          <a:tailEnd type="none" w="med" len="med"/>
                        </a:lnB>
                      </a:tcPr>
                    </a:tc>
                    <a:tc>
                      <a:txBody>
                        <a:bodyPr/>
                        <a:lstStyle/>
                        <a:p>
                          <a:pPr algn="ctr"/>
                          <a14:m>
                            <m:oMath xmlns:m="http://schemas.openxmlformats.org/officeDocument/2006/math">
                              <m:r>
                                <a:rPr lang="en-US" i="1" dirty="0" smtClean="0">
                                  <a:latin typeface="Cambria Math" panose="02040503050406030204" pitchFamily="18" charset="0"/>
                                </a:rPr>
                                <m:t>0.008%</m:t>
                              </m:r>
                            </m:oMath>
                          </a14:m>
                          <a:r>
                            <a:rPr lang="en-US" dirty="0">
                              <a:latin typeface="Dagny OT" panose="020B0504020201020104" pitchFamily="34" charset="77"/>
                            </a:rPr>
                            <a:t>*</a:t>
                          </a:r>
                        </a:p>
                      </a:txBody>
                      <a:tcPr anchor="ct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471527184"/>
                      </a:ext>
                    </a:extLst>
                  </a:tr>
                  <a:tr h="370840">
                    <a:tc>
                      <a:txBody>
                        <a:bodyPr/>
                        <a:lstStyle/>
                        <a:p>
                          <a:r>
                            <a:rPr lang="en-US" sz="1400" b="1" dirty="0">
                              <a:latin typeface="Dagny OT" panose="020B0504020201020104" pitchFamily="34" charset="77"/>
                            </a:rPr>
                            <a:t>POSTERIOR PROBABILITY</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61791060"/>
                      </a:ext>
                    </a:extLst>
                  </a:tr>
                  <a:tr h="370840">
                    <a:tc>
                      <a:txBody>
                        <a:bodyPr/>
                        <a:lstStyle/>
                        <a:p>
                          <a:r>
                            <a:rPr lang="en-US" sz="1400" dirty="0">
                              <a:latin typeface="Dagny OT" panose="020B0504020201020104" pitchFamily="34" charset="77"/>
                            </a:rPr>
                            <a:t>Revised estimate of probability of terror attack, </a:t>
                          </a:r>
                          <a:br>
                            <a:rPr lang="en-US" sz="1400" dirty="0">
                              <a:latin typeface="Dagny OT" panose="020B0504020201020104" pitchFamily="34" charset="77"/>
                            </a:rPr>
                          </a:br>
                          <a:r>
                            <a:rPr lang="en-US" sz="1400" dirty="0">
                              <a:latin typeface="Dagny OT" panose="020B0504020201020104" pitchFamily="34" charset="77"/>
                            </a:rPr>
                            <a:t>given second plane hitting WTC</a:t>
                          </a:r>
                        </a:p>
                      </a:txBody>
                      <a:tcPr anchor="ctr">
                        <a:lnT w="12700" cap="flat" cmpd="sng" algn="ctr">
                          <a:solidFill>
                            <a:schemeClr val="accent1"/>
                          </a:solidFill>
                          <a:prstDash val="solid"/>
                          <a:round/>
                          <a:headEnd type="none" w="med" len="med"/>
                          <a:tailEnd type="none" w="med" len="med"/>
                        </a:lnT>
                      </a:tcPr>
                    </a:tc>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rPr>
                                  <m:t>𝑃</m:t>
                                </m:r>
                                <m:d>
                                  <m:dPr>
                                    <m:ctrlPr>
                                      <a:rPr lang="en-US" i="1" dirty="0" smtClean="0">
                                        <a:latin typeface="Cambria Math" panose="02040503050406030204" pitchFamily="18" charset="0"/>
                                      </a:rPr>
                                    </m:ctrlPr>
                                  </m:dPr>
                                  <m:e>
                                    <m:r>
                                      <a:rPr lang="en-CA" b="0" i="1" dirty="0" smtClean="0">
                                        <a:latin typeface="Cambria Math" panose="02040503050406030204" pitchFamily="18" charset="0"/>
                                      </a:rPr>
                                      <m:t>𝐵</m:t>
                                    </m:r>
                                  </m:e>
                                  <m:e>
                                    <m:r>
                                      <a:rPr lang="en-CA" b="0" i="1" dirty="0" smtClean="0">
                                        <a:latin typeface="Cambria Math" panose="02040503050406030204" pitchFamily="18" charset="0"/>
                                      </a:rPr>
                                      <m:t>𝐴</m:t>
                                    </m:r>
                                    <m:r>
                                      <a:rPr lang="en-US" i="1" dirty="0" smtClean="0">
                                        <a:latin typeface="Cambria Math" panose="02040503050406030204" pitchFamily="18" charset="0"/>
                                      </a:rPr>
                                      <m:t>,</m:t>
                                    </m:r>
                                    <m:r>
                                      <a:rPr lang="en-US" i="1" dirty="0" smtClean="0">
                                        <a:latin typeface="Cambria Math" panose="02040503050406030204" pitchFamily="18" charset="0"/>
                                      </a:rPr>
                                      <m:t>𝐼</m:t>
                                    </m:r>
                                  </m:e>
                                </m:d>
                                <m:r>
                                  <a:rPr lang="en-CA" b="0" i="1" dirty="0" smtClean="0">
                                    <a:latin typeface="Cambria Math" panose="02040503050406030204" pitchFamily="18" charset="0"/>
                                  </a:rPr>
                                  <m:t>=</m:t>
                                </m:r>
                                <m:f>
                                  <m:fPr>
                                    <m:ctrlPr>
                                      <a:rPr lang="en-CA" b="0" i="1" dirty="0" smtClean="0">
                                        <a:latin typeface="Cambria Math" panose="02040503050406030204" pitchFamily="18" charset="0"/>
                                      </a:rPr>
                                    </m:ctrlPr>
                                  </m:fPr>
                                  <m:num>
                                    <m:r>
                                      <a:rPr lang="en-CA" b="0" i="1" dirty="0" smtClean="0">
                                        <a:latin typeface="Cambria Math" panose="02040503050406030204" pitchFamily="18" charset="0"/>
                                      </a:rPr>
                                      <m:t>𝑦</m:t>
                                    </m:r>
                                    <m:sSup>
                                      <m:sSupPr>
                                        <m:ctrlPr>
                                          <a:rPr lang="en-CA" b="0" i="1" dirty="0" smtClean="0">
                                            <a:latin typeface="Cambria Math" panose="02040503050406030204" pitchFamily="18" charset="0"/>
                                          </a:rPr>
                                        </m:ctrlPr>
                                      </m:sSupPr>
                                      <m:e>
                                        <m:r>
                                          <a:rPr lang="en-CA" b="0" i="1" dirty="0" smtClean="0">
                                            <a:latin typeface="Cambria Math" panose="02040503050406030204" pitchFamily="18" charset="0"/>
                                          </a:rPr>
                                          <m:t>𝑥</m:t>
                                        </m:r>
                                      </m:e>
                                      <m:sup>
                                        <m:r>
                                          <a:rPr lang="en-CA" b="0" i="1" dirty="0" smtClean="0">
                                            <a:latin typeface="Cambria Math" panose="02040503050406030204" pitchFamily="18" charset="0"/>
                                          </a:rPr>
                                          <m:t>#</m:t>
                                        </m:r>
                                      </m:sup>
                                    </m:sSup>
                                  </m:num>
                                  <m:den>
                                    <m:r>
                                      <a:rPr lang="en-CA" b="0" i="1" dirty="0" smtClean="0">
                                        <a:latin typeface="Cambria Math" panose="02040503050406030204" pitchFamily="18" charset="0"/>
                                      </a:rPr>
                                      <m:t>𝑦</m:t>
                                    </m:r>
                                    <m:sSup>
                                      <m:sSupPr>
                                        <m:ctrlPr>
                                          <a:rPr lang="en-CA" b="0" i="1" dirty="0" smtClean="0">
                                            <a:latin typeface="Cambria Math" panose="02040503050406030204" pitchFamily="18" charset="0"/>
                                          </a:rPr>
                                        </m:ctrlPr>
                                      </m:sSupPr>
                                      <m:e>
                                        <m:r>
                                          <a:rPr lang="en-CA" b="0" i="1" dirty="0" smtClean="0">
                                            <a:latin typeface="Cambria Math" panose="02040503050406030204" pitchFamily="18" charset="0"/>
                                          </a:rPr>
                                          <m:t>𝑥</m:t>
                                        </m:r>
                                      </m:e>
                                      <m:sup>
                                        <m:r>
                                          <a:rPr lang="en-CA" b="0" i="1" dirty="0" smtClean="0">
                                            <a:latin typeface="Cambria Math" panose="02040503050406030204" pitchFamily="18" charset="0"/>
                                          </a:rPr>
                                          <m:t>#</m:t>
                                        </m:r>
                                      </m:sup>
                                    </m:sSup>
                                    <m:r>
                                      <a:rPr lang="en-CA" b="0" i="1" dirty="0" smtClean="0">
                                        <a:latin typeface="Cambria Math" panose="02040503050406030204" pitchFamily="18" charset="0"/>
                                      </a:rPr>
                                      <m:t>+</m:t>
                                    </m:r>
                                    <m:r>
                                      <a:rPr lang="en-CA" b="0" i="1" dirty="0" smtClean="0">
                                        <a:latin typeface="Cambria Math" panose="02040503050406030204" pitchFamily="18" charset="0"/>
                                      </a:rPr>
                                      <m:t>𝑤</m:t>
                                    </m:r>
                                    <m:r>
                                      <m:rPr>
                                        <m:nor/>
                                      </m:rPr>
                                      <a:rPr lang="en-US" dirty="0">
                                        <a:latin typeface="Dagny OT" panose="020B0504020201020104" pitchFamily="34" charset="77"/>
                                      </a:rPr>
                                      <m:t> </m:t>
                                    </m:r>
                                    <m:r>
                                      <a:rPr lang="en-CA" b="0" i="1" dirty="0" smtClean="0">
                                        <a:latin typeface="Cambria Math" panose="02040503050406030204" pitchFamily="18" charset="0"/>
                                      </a:rPr>
                                      <m:t>(1−</m:t>
                                    </m:r>
                                    <m:sSup>
                                      <m:sSupPr>
                                        <m:ctrlPr>
                                          <a:rPr lang="en-CA" b="0" i="1" dirty="0" smtClean="0">
                                            <a:latin typeface="Cambria Math" panose="02040503050406030204" pitchFamily="18" charset="0"/>
                                          </a:rPr>
                                        </m:ctrlPr>
                                      </m:sSupPr>
                                      <m:e>
                                        <m:r>
                                          <a:rPr lang="en-CA" b="0" i="1" dirty="0" smtClean="0">
                                            <a:latin typeface="Cambria Math" panose="02040503050406030204" pitchFamily="18" charset="0"/>
                                          </a:rPr>
                                          <m:t>𝑥</m:t>
                                        </m:r>
                                      </m:e>
                                      <m:sup>
                                        <m:r>
                                          <a:rPr lang="en-CA" b="0" i="1" dirty="0" smtClean="0">
                                            <a:latin typeface="Cambria Math" panose="02040503050406030204" pitchFamily="18" charset="0"/>
                                          </a:rPr>
                                          <m:t>#</m:t>
                                        </m:r>
                                      </m:sup>
                                    </m:sSup>
                                    <m:r>
                                      <a:rPr lang="en-CA" b="0" i="1" dirty="0" smtClean="0">
                                        <a:latin typeface="Cambria Math" panose="02040503050406030204" pitchFamily="18" charset="0"/>
                                      </a:rPr>
                                      <m:t>)</m:t>
                                    </m:r>
                                  </m:den>
                                </m:f>
                              </m:oMath>
                            </m:oMathPara>
                          </a14:m>
                          <a:endParaRPr lang="en-US"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tcPr>
                    </a:tc>
                    <a:tc>
                      <a:txBody>
                        <a:bodyPr/>
                        <a:lstStyle/>
                        <a:p>
                          <a:pPr algn="ctr"/>
                          <a14:m>
                            <m:oMath xmlns:m="http://schemas.openxmlformats.org/officeDocument/2006/math">
                              <m:r>
                                <a:rPr lang="en-CA" b="0" i="1" dirty="0" smtClean="0">
                                  <a:latin typeface="Cambria Math" panose="02040503050406030204" pitchFamily="18" charset="0"/>
                                </a:rPr>
                                <m:t>99.99</m:t>
                              </m:r>
                              <m:r>
                                <a:rPr lang="en-US" i="1" dirty="0" smtClean="0">
                                  <a:latin typeface="Cambria Math" panose="02040503050406030204" pitchFamily="18" charset="0"/>
                                </a:rPr>
                                <m:t>%</m:t>
                              </m:r>
                            </m:oMath>
                          </a14:m>
                          <a:r>
                            <a:rPr lang="en-US" dirty="0">
                              <a:latin typeface="Dagny OT" panose="020B0504020201020104" pitchFamily="34" charset="77"/>
                            </a:rPr>
                            <a:t>+</a:t>
                          </a:r>
                        </a:p>
                      </a:txBody>
                      <a:tcPr anchor="ct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966594974"/>
                      </a:ext>
                    </a:extLst>
                  </a:tr>
                </a:tbl>
              </a:graphicData>
            </a:graphic>
          </p:graphicFrame>
        </mc:Choice>
        <mc:Fallback xmlns="">
          <p:graphicFrame>
            <p:nvGraphicFramePr>
              <p:cNvPr id="5" name="Table 4">
                <a:extLst>
                  <a:ext uri="{FF2B5EF4-FFF2-40B4-BE49-F238E27FC236}">
                    <a16:creationId xmlns:a16="http://schemas.microsoft.com/office/drawing/2014/main" id="{4DBEB3CD-EB9F-4E4E-8819-68896FFFB1D3}"/>
                  </a:ext>
                </a:extLst>
              </p:cNvPr>
              <p:cNvGraphicFramePr>
                <a:graphicFrameLocks noGrp="1"/>
              </p:cNvGraphicFramePr>
              <p:nvPr>
                <p:extLst>
                  <p:ext uri="{D42A27DB-BD31-4B8C-83A1-F6EECF244321}">
                    <p14:modId xmlns:p14="http://schemas.microsoft.com/office/powerpoint/2010/main" val="2780012833"/>
                  </p:ext>
                </p:extLst>
              </p:nvPr>
            </p:nvGraphicFramePr>
            <p:xfrm>
              <a:off x="1694485" y="2385734"/>
              <a:ext cx="8803030" cy="3363341"/>
            </p:xfrm>
            <a:graphic>
              <a:graphicData uri="http://schemas.openxmlformats.org/drawingml/2006/table">
                <a:tbl>
                  <a:tblPr firstRow="1" bandRow="1">
                    <a:tableStyleId>{3B4B98B0-60AC-42C2-AFA5-B58CD77FA1E5}</a:tableStyleId>
                  </a:tblPr>
                  <a:tblGrid>
                    <a:gridCol w="4380851">
                      <a:extLst>
                        <a:ext uri="{9D8B030D-6E8A-4147-A177-3AD203B41FA5}">
                          <a16:colId xmlns:a16="http://schemas.microsoft.com/office/drawing/2014/main" val="2268193495"/>
                        </a:ext>
                      </a:extLst>
                    </a:gridCol>
                    <a:gridCol w="3200400">
                      <a:extLst>
                        <a:ext uri="{9D8B030D-6E8A-4147-A177-3AD203B41FA5}">
                          <a16:colId xmlns:a16="http://schemas.microsoft.com/office/drawing/2014/main" val="427201473"/>
                        </a:ext>
                      </a:extLst>
                    </a:gridCol>
                    <a:gridCol w="1221779">
                      <a:extLst>
                        <a:ext uri="{9D8B030D-6E8A-4147-A177-3AD203B41FA5}">
                          <a16:colId xmlns:a16="http://schemas.microsoft.com/office/drawing/2014/main" val="2742380558"/>
                        </a:ext>
                      </a:extLst>
                    </a:gridCol>
                  </a:tblGrid>
                  <a:tr h="370840">
                    <a:tc>
                      <a:txBody>
                        <a:bodyPr/>
                        <a:lstStyle/>
                        <a:p>
                          <a:r>
                            <a:rPr lang="en-US" sz="1400" dirty="0">
                              <a:latin typeface="Dagny OT" panose="020B0504020201020104" pitchFamily="34" charset="77"/>
                            </a:rPr>
                            <a:t>PRIOR PROBABILITY</a:t>
                          </a:r>
                        </a:p>
                      </a:txBody>
                      <a:tcPr anchor="ctr"/>
                    </a:tc>
                    <a:tc>
                      <a:txBody>
                        <a:bodyPr/>
                        <a:lstStyle/>
                        <a:p>
                          <a:endParaRPr lang="en-US">
                            <a:latin typeface="Dagny OT" panose="020B0504020201020104" pitchFamily="34" charset="77"/>
                          </a:endParaRPr>
                        </a:p>
                      </a:txBody>
                      <a:tcPr anchor="ctr"/>
                    </a:tc>
                    <a:tc>
                      <a:txBody>
                        <a:bodyPr/>
                        <a:lstStyle/>
                        <a:p>
                          <a:endParaRPr lang="en-US">
                            <a:latin typeface="Dagny OT" panose="020B0504020201020104" pitchFamily="34" charset="77"/>
                          </a:endParaRPr>
                        </a:p>
                      </a:txBody>
                      <a:tcPr anchor="ctr"/>
                    </a:tc>
                    <a:extLst>
                      <a:ext uri="{0D108BD9-81ED-4DB2-BD59-A6C34878D82A}">
                        <a16:rowId xmlns:a16="http://schemas.microsoft.com/office/drawing/2014/main" val="2408532943"/>
                      </a:ext>
                    </a:extLst>
                  </a:tr>
                  <a:tr h="518160">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400" dirty="0">
                              <a:latin typeface="Dagny OT" panose="020B0504020201020104" pitchFamily="34" charset="77"/>
                            </a:rPr>
                            <a:t>Revised estimate of probability of terror attack </a:t>
                          </a:r>
                          <a:br>
                            <a:rPr lang="en-US" sz="1400" dirty="0">
                              <a:latin typeface="Dagny OT" panose="020B0504020201020104" pitchFamily="34" charset="77"/>
                            </a:rPr>
                          </a:br>
                          <a:r>
                            <a:rPr lang="en-US" sz="1400" dirty="0">
                              <a:latin typeface="Dagny OT" panose="020B0504020201020104" pitchFamily="34" charset="77"/>
                            </a:rPr>
                            <a:t>(now that we know about the first plane hitting WTC)</a:t>
                          </a:r>
                        </a:p>
                      </a:txBody>
                      <a:tcPr anchor="ctr">
                        <a:lnB w="12700" cap="flat" cmpd="sng" algn="ctr">
                          <a:solidFill>
                            <a:schemeClr val="accent1"/>
                          </a:solidFill>
                          <a:prstDash val="solid"/>
                          <a:round/>
                          <a:headEnd type="none" w="med" len="med"/>
                          <a:tailEnd type="none" w="med" len="med"/>
                        </a:lnB>
                      </a:tcPr>
                    </a:tc>
                    <a:tc>
                      <a:txBody>
                        <a:bodyPr/>
                        <a:lstStyle/>
                        <a:p>
                          <a:endParaRPr lang="en-US"/>
                        </a:p>
                      </a:txBody>
                      <a:tcPr anchor="ctr">
                        <a:lnB w="12700" cap="flat" cmpd="sng" algn="ctr">
                          <a:solidFill>
                            <a:schemeClr val="accent1"/>
                          </a:solidFill>
                          <a:prstDash val="solid"/>
                          <a:round/>
                          <a:headEnd type="none" w="med" len="med"/>
                          <a:tailEnd type="none" w="med" len="med"/>
                        </a:lnB>
                        <a:blipFill>
                          <a:blip r:embed="rId2"/>
                          <a:stretch>
                            <a:fillRect l="-136759" t="-70732" r="-37945" b="-492683"/>
                          </a:stretch>
                        </a:blipFill>
                      </a:tcPr>
                    </a:tc>
                    <a:tc>
                      <a:txBody>
                        <a:bodyPr/>
                        <a:lstStyle/>
                        <a:p>
                          <a:endParaRPr lang="en-US"/>
                        </a:p>
                      </a:txBody>
                      <a:tcPr anchor="ctr">
                        <a:lnB w="12700" cap="flat" cmpd="sng" algn="ctr">
                          <a:solidFill>
                            <a:schemeClr val="accent1"/>
                          </a:solidFill>
                          <a:prstDash val="solid"/>
                          <a:round/>
                          <a:headEnd type="none" w="med" len="med"/>
                          <a:tailEnd type="none" w="med" len="med"/>
                        </a:lnB>
                        <a:blipFill>
                          <a:blip r:embed="rId2"/>
                          <a:stretch>
                            <a:fillRect l="-623958" t="-70732" b="-492683"/>
                          </a:stretch>
                        </a:blipFill>
                      </a:tcPr>
                    </a:tc>
                    <a:extLst>
                      <a:ext uri="{0D108BD9-81ED-4DB2-BD59-A6C34878D82A}">
                        <a16:rowId xmlns:a16="http://schemas.microsoft.com/office/drawing/2014/main" val="3243650169"/>
                      </a:ext>
                    </a:extLst>
                  </a:tr>
                  <a:tr h="370840">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Dagny OT" panose="020B0504020201020104" pitchFamily="34" charset="77"/>
                              <a:ea typeface="+mn-ea"/>
                              <a:cs typeface="+mn-cs"/>
                            </a:rPr>
                            <a:t>A NEW EVENT OCCURS: FIRST PLANE HITS WTC</a:t>
                          </a:r>
                          <a:endParaRPr lang="en-US" sz="1800"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752950263"/>
                      </a:ext>
                    </a:extLst>
                  </a:tr>
                  <a:tr h="518160">
                    <a:tc>
                      <a:txBody>
                        <a:bodyPr/>
                        <a:lstStyle/>
                        <a:p>
                          <a:pPr marL="0" marR="0" lvl="0" indent="0" algn="l" defTabSz="457182" rtl="0" eaLnBrk="1" fontAlgn="auto" latinLnBrk="0" hangingPunct="1">
                            <a:lnSpc>
                              <a:spcPct val="100000"/>
                            </a:lnSpc>
                            <a:spcBef>
                              <a:spcPts val="0"/>
                            </a:spcBef>
                            <a:spcAft>
                              <a:spcPts val="0"/>
                            </a:spcAft>
                            <a:buClrTx/>
                            <a:buSzTx/>
                            <a:buFontTx/>
                            <a:buNone/>
                            <a:tabLst/>
                            <a:defRPr/>
                          </a:pPr>
                          <a:r>
                            <a:rPr lang="en-US" sz="1400" dirty="0">
                              <a:latin typeface="Dagny OT" panose="020B0504020201020104" pitchFamily="34" charset="77"/>
                            </a:rPr>
                            <a:t>Probability of plane hitting if terrorists are attacking Manhattan skyscrapers</a:t>
                          </a:r>
                        </a:p>
                      </a:txBody>
                      <a:tcPr anchor="ctr">
                        <a:lnT w="12700" cap="flat" cmpd="sng" algn="ctr">
                          <a:solidFill>
                            <a:schemeClr val="accent1"/>
                          </a:solidFill>
                          <a:prstDash val="solid"/>
                          <a:round/>
                          <a:headEnd type="none" w="med" len="med"/>
                          <a:tailEnd type="none" w="med" len="med"/>
                        </a:lnT>
                      </a:tcPr>
                    </a:tc>
                    <a:tc>
                      <a:txBody>
                        <a:bodyPr/>
                        <a:lstStyle/>
                        <a:p>
                          <a:endParaRPr lang="en-US"/>
                        </a:p>
                      </a:txBody>
                      <a:tcPr anchor="ctr">
                        <a:lnT w="12700" cap="flat" cmpd="sng" algn="ctr">
                          <a:solidFill>
                            <a:schemeClr val="accent1"/>
                          </a:solidFill>
                          <a:prstDash val="solid"/>
                          <a:round/>
                          <a:headEnd type="none" w="med" len="med"/>
                          <a:tailEnd type="none" w="med" len="med"/>
                        </a:lnT>
                        <a:blipFill>
                          <a:blip r:embed="rId2"/>
                          <a:stretch>
                            <a:fillRect l="-136759" t="-243902" r="-37945" b="-319512"/>
                          </a:stretch>
                        </a:blipFill>
                      </a:tcPr>
                    </a:tc>
                    <a:tc>
                      <a:txBody>
                        <a:bodyPr/>
                        <a:lstStyle/>
                        <a:p>
                          <a:endParaRPr lang="en-US"/>
                        </a:p>
                      </a:txBody>
                      <a:tcPr anchor="ctr">
                        <a:lnT w="12700" cap="flat" cmpd="sng" algn="ctr">
                          <a:solidFill>
                            <a:schemeClr val="accent1"/>
                          </a:solidFill>
                          <a:prstDash val="solid"/>
                          <a:round/>
                          <a:headEnd type="none" w="med" len="med"/>
                          <a:tailEnd type="none" w="med" len="med"/>
                        </a:lnT>
                        <a:blipFill>
                          <a:blip r:embed="rId2"/>
                          <a:stretch>
                            <a:fillRect l="-623958" t="-243902" b="-319512"/>
                          </a:stretch>
                        </a:blipFill>
                      </a:tcPr>
                    </a:tc>
                    <a:extLst>
                      <a:ext uri="{0D108BD9-81ED-4DB2-BD59-A6C34878D82A}">
                        <a16:rowId xmlns:a16="http://schemas.microsoft.com/office/drawing/2014/main" val="3252413857"/>
                      </a:ext>
                    </a:extLst>
                  </a:tr>
                  <a:tr h="518160">
                    <a:tc>
                      <a:txBody>
                        <a:bodyPr/>
                        <a:lstStyle/>
                        <a:p>
                          <a:r>
                            <a:rPr lang="en-US" sz="1400" kern="1200" dirty="0">
                              <a:solidFill>
                                <a:schemeClr val="tx1"/>
                              </a:solidFill>
                              <a:latin typeface="Dagny OT" panose="020B0504020201020104" pitchFamily="34" charset="77"/>
                              <a:ea typeface="+mn-ea"/>
                              <a:cs typeface="+mn-cs"/>
                            </a:rPr>
                            <a:t>Probability of plane hitting if terrorists are </a:t>
                          </a:r>
                          <a:r>
                            <a:rPr lang="en-US" sz="1400" i="1" kern="1200" dirty="0">
                              <a:solidFill>
                                <a:schemeClr val="tx1"/>
                              </a:solidFill>
                              <a:latin typeface="Dagny OT" panose="020B0504020201020104" pitchFamily="34" charset="77"/>
                              <a:ea typeface="+mn-ea"/>
                              <a:cs typeface="+mn-cs"/>
                            </a:rPr>
                            <a:t>not</a:t>
                          </a:r>
                          <a:r>
                            <a:rPr lang="en-US" sz="1400" kern="1200" dirty="0">
                              <a:solidFill>
                                <a:schemeClr val="tx1"/>
                              </a:solidFill>
                              <a:latin typeface="Dagny OT" panose="020B0504020201020104" pitchFamily="34" charset="77"/>
                              <a:ea typeface="+mn-ea"/>
                              <a:cs typeface="+mn-cs"/>
                            </a:rPr>
                            <a:t> attacking Manhattan skyscrapers (i.e. accident)</a:t>
                          </a:r>
                        </a:p>
                      </a:txBody>
                      <a:tcPr anchor="ctr">
                        <a:lnB w="12700" cap="flat" cmpd="sng" algn="ctr">
                          <a:solidFill>
                            <a:schemeClr val="accent1"/>
                          </a:solidFill>
                          <a:prstDash val="solid"/>
                          <a:round/>
                          <a:headEnd type="none" w="med" len="med"/>
                          <a:tailEnd type="none" w="med" len="med"/>
                        </a:lnB>
                      </a:tcPr>
                    </a:tc>
                    <a:tc>
                      <a:txBody>
                        <a:bodyPr/>
                        <a:lstStyle/>
                        <a:p>
                          <a:endParaRPr lang="en-US"/>
                        </a:p>
                      </a:txBody>
                      <a:tcPr anchor="ctr">
                        <a:lnB w="12700" cap="flat" cmpd="sng" algn="ctr">
                          <a:solidFill>
                            <a:schemeClr val="accent1"/>
                          </a:solidFill>
                          <a:prstDash val="solid"/>
                          <a:round/>
                          <a:headEnd type="none" w="med" len="med"/>
                          <a:tailEnd type="none" w="med" len="med"/>
                        </a:lnB>
                        <a:blipFill>
                          <a:blip r:embed="rId2"/>
                          <a:stretch>
                            <a:fillRect l="-136759" t="-343902" r="-37945" b="-219512"/>
                          </a:stretch>
                        </a:blipFill>
                      </a:tcPr>
                    </a:tc>
                    <a:tc>
                      <a:txBody>
                        <a:bodyPr/>
                        <a:lstStyle/>
                        <a:p>
                          <a:endParaRPr lang="en-US"/>
                        </a:p>
                      </a:txBody>
                      <a:tcPr anchor="ctr">
                        <a:lnB w="12700" cap="flat" cmpd="sng" algn="ctr">
                          <a:solidFill>
                            <a:schemeClr val="accent1"/>
                          </a:solidFill>
                          <a:prstDash val="solid"/>
                          <a:round/>
                          <a:headEnd type="none" w="med" len="med"/>
                          <a:tailEnd type="none" w="med" len="med"/>
                        </a:lnB>
                        <a:blipFill>
                          <a:blip r:embed="rId2"/>
                          <a:stretch>
                            <a:fillRect l="-623958" t="-343902" b="-219512"/>
                          </a:stretch>
                        </a:blipFill>
                      </a:tcPr>
                    </a:tc>
                    <a:extLst>
                      <a:ext uri="{0D108BD9-81ED-4DB2-BD59-A6C34878D82A}">
                        <a16:rowId xmlns:a16="http://schemas.microsoft.com/office/drawing/2014/main" val="471527184"/>
                      </a:ext>
                    </a:extLst>
                  </a:tr>
                  <a:tr h="370840">
                    <a:tc>
                      <a:txBody>
                        <a:bodyPr/>
                        <a:lstStyle/>
                        <a:p>
                          <a:r>
                            <a:rPr lang="en-US" sz="1400" b="1" dirty="0">
                              <a:latin typeface="Dagny OT" panose="020B0504020201020104" pitchFamily="34" charset="77"/>
                            </a:rPr>
                            <a:t>POSTERIOR PROBABILITY</a:t>
                          </a: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dirty="0">
                            <a:latin typeface="Dagny OT" panose="020B0504020201020104" pitchFamily="34" charset="77"/>
                          </a:endParaRPr>
                        </a:p>
                      </a:txBody>
                      <a:tcPr anchor="ct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1061791060"/>
                      </a:ext>
                    </a:extLst>
                  </a:tr>
                  <a:tr h="696341">
                    <a:tc>
                      <a:txBody>
                        <a:bodyPr/>
                        <a:lstStyle/>
                        <a:p>
                          <a:r>
                            <a:rPr lang="en-US" sz="1400" dirty="0">
                              <a:latin typeface="Dagny OT" panose="020B0504020201020104" pitchFamily="34" charset="77"/>
                            </a:rPr>
                            <a:t>Revised estimate of probability of terror attack, </a:t>
                          </a:r>
                          <a:br>
                            <a:rPr lang="en-US" sz="1400" dirty="0">
                              <a:latin typeface="Dagny OT" panose="020B0504020201020104" pitchFamily="34" charset="77"/>
                            </a:rPr>
                          </a:br>
                          <a:r>
                            <a:rPr lang="en-US" sz="1400" dirty="0">
                              <a:latin typeface="Dagny OT" panose="020B0504020201020104" pitchFamily="34" charset="77"/>
                            </a:rPr>
                            <a:t>given second plane hitting WTC</a:t>
                          </a:r>
                        </a:p>
                      </a:txBody>
                      <a:tcPr anchor="ctr">
                        <a:lnT w="12700" cap="flat" cmpd="sng" algn="ctr">
                          <a:solidFill>
                            <a:schemeClr val="accent1"/>
                          </a:solidFill>
                          <a:prstDash val="solid"/>
                          <a:round/>
                          <a:headEnd type="none" w="med" len="med"/>
                          <a:tailEnd type="none" w="med" len="med"/>
                        </a:lnT>
                      </a:tcPr>
                    </a:tc>
                    <a:tc>
                      <a:txBody>
                        <a:bodyPr/>
                        <a:lstStyle/>
                        <a:p>
                          <a:endParaRPr lang="en-US"/>
                        </a:p>
                      </a:txBody>
                      <a:tcPr anchor="ctr">
                        <a:lnT w="12700" cap="flat" cmpd="sng" algn="ctr">
                          <a:solidFill>
                            <a:schemeClr val="accent1"/>
                          </a:solidFill>
                          <a:prstDash val="solid"/>
                          <a:round/>
                          <a:headEnd type="none" w="med" len="med"/>
                          <a:tailEnd type="none" w="med" len="med"/>
                        </a:lnT>
                        <a:blipFill>
                          <a:blip r:embed="rId2"/>
                          <a:stretch>
                            <a:fillRect l="-136759" t="-383636" r="-37945" b="-10909"/>
                          </a:stretch>
                        </a:blipFill>
                      </a:tcPr>
                    </a:tc>
                    <a:tc>
                      <a:txBody>
                        <a:bodyPr/>
                        <a:lstStyle/>
                        <a:p>
                          <a:endParaRPr lang="en-US"/>
                        </a:p>
                      </a:txBody>
                      <a:tcPr anchor="ctr">
                        <a:lnT w="12700" cap="flat" cmpd="sng" algn="ctr">
                          <a:solidFill>
                            <a:schemeClr val="accent1"/>
                          </a:solidFill>
                          <a:prstDash val="solid"/>
                          <a:round/>
                          <a:headEnd type="none" w="med" len="med"/>
                          <a:tailEnd type="none" w="med" len="med"/>
                        </a:lnT>
                        <a:blipFill>
                          <a:blip r:embed="rId2"/>
                          <a:stretch>
                            <a:fillRect l="-623958" t="-383636" b="-10909"/>
                          </a:stretch>
                        </a:blipFill>
                      </a:tcPr>
                    </a:tc>
                    <a:extLst>
                      <a:ext uri="{0D108BD9-81ED-4DB2-BD59-A6C34878D82A}">
                        <a16:rowId xmlns:a16="http://schemas.microsoft.com/office/drawing/2014/main" val="966594974"/>
                      </a:ext>
                    </a:extLst>
                  </a:tr>
                </a:tbl>
              </a:graphicData>
            </a:graphic>
          </p:graphicFrame>
        </mc:Fallback>
      </mc:AlternateContent>
      <p:sp>
        <p:nvSpPr>
          <p:cNvPr id="6" name="Rectangle 5">
            <a:extLst>
              <a:ext uri="{FF2B5EF4-FFF2-40B4-BE49-F238E27FC236}">
                <a16:creationId xmlns:a16="http://schemas.microsoft.com/office/drawing/2014/main" id="{87565E4E-A8CF-1146-B67C-0F8C200E7FD9}"/>
              </a:ext>
            </a:extLst>
          </p:cNvPr>
          <p:cNvSpPr/>
          <p:nvPr/>
        </p:nvSpPr>
        <p:spPr>
          <a:xfrm>
            <a:off x="8163453" y="5971178"/>
            <a:ext cx="4025461" cy="369332"/>
          </a:xfrm>
          <a:prstGeom prst="rect">
            <a:avLst/>
          </a:prstGeom>
        </p:spPr>
        <p:txBody>
          <a:bodyPr wrap="none">
            <a:spAutoFit/>
          </a:bodyPr>
          <a:lstStyle/>
          <a:p>
            <a:r>
              <a:rPr lang="en-US" dirty="0">
                <a:latin typeface="Dagny OT" panose="020B0504020201020104" pitchFamily="34" charset="77"/>
              </a:rPr>
              <a:t>*2 incidents in the previous 25,000 days</a:t>
            </a:r>
            <a:endParaRPr lang="en-US" dirty="0"/>
          </a:p>
        </p:txBody>
      </p:sp>
    </p:spTree>
    <p:extLst>
      <p:ext uri="{BB962C8B-B14F-4D97-AF65-F5344CB8AC3E}">
        <p14:creationId xmlns:p14="http://schemas.microsoft.com/office/powerpoint/2010/main" val="3806048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34958-30A2-0F47-AB33-852E9A13EFCF}"/>
              </a:ext>
            </a:extLst>
          </p:cNvPr>
          <p:cNvSpPr>
            <a:spLocks noGrp="1"/>
          </p:cNvSpPr>
          <p:nvPr>
            <p:ph type="title"/>
          </p:nvPr>
        </p:nvSpPr>
        <p:spPr/>
        <p:txBody>
          <a:bodyPr/>
          <a:lstStyle/>
          <a:p>
            <a:r>
              <a:rPr lang="en-CA" dirty="0"/>
              <a:t>Bayes’ Theorem</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92698E3-4D52-E846-A0AF-BA7C7C0347F7}"/>
                  </a:ext>
                </a:extLst>
              </p:cNvPr>
              <p:cNvSpPr>
                <a:spLocks noGrp="1"/>
              </p:cNvSpPr>
              <p:nvPr>
                <p:ph idx="1"/>
              </p:nvPr>
            </p:nvSpPr>
            <p:spPr/>
            <p:txBody>
              <a:bodyPr/>
              <a:lstStyle/>
              <a:p>
                <a:pPr marL="0" indent="0" algn="just">
                  <a:lnSpc>
                    <a:spcPct val="100000"/>
                  </a:lnSpc>
                  <a:buNone/>
                </a:pPr>
                <a:r>
                  <a:rPr lang="en-US" dirty="0">
                    <a:solidFill>
                      <a:srgbClr val="323232"/>
                    </a:solidFill>
                    <a:latin typeface="Dagny OT" panose="020B0504020201020104" pitchFamily="34" charset="0"/>
                  </a:rPr>
                  <a:t>In the vernacular, the probabilities </a:t>
                </a:r>
              </a:p>
              <a:p>
                <a:pPr lvl="1" algn="just">
                  <a:lnSpc>
                    <a:spcPct val="100000"/>
                  </a:lnSpc>
                </a:pPr>
                <a14:m>
                  <m:oMath xmlns:m="http://schemas.openxmlformats.org/officeDocument/2006/math">
                    <m:r>
                      <a:rPr lang="en-US" sz="2000" i="1" dirty="0">
                        <a:solidFill>
                          <a:srgbClr val="323232"/>
                        </a:solidFill>
                        <a:latin typeface="Cambria Math" panose="02040503050406030204" pitchFamily="18" charset="0"/>
                      </a:rPr>
                      <m:t>𝑃</m:t>
                    </m:r>
                    <m:d>
                      <m:dPr>
                        <m:endChr m:val="|"/>
                        <m:ctrlPr>
                          <a:rPr lang="en-US" sz="2000" i="1" dirty="0">
                            <a:solidFill>
                              <a:srgbClr val="323232"/>
                            </a:solidFill>
                            <a:latin typeface="Cambria Math" panose="02040503050406030204" pitchFamily="18" charset="0"/>
                          </a:rPr>
                        </m:ctrlPr>
                      </m:dPr>
                      <m:e>
                        <m:r>
                          <m:rPr>
                            <m:nor/>
                          </m:rPr>
                          <a:rPr lang="en-US" sz="2000" dirty="0" err="1">
                            <a:solidFill>
                              <a:srgbClr val="323232"/>
                            </a:solidFill>
                            <a:latin typeface="Dagny OT" panose="020B0504020201020104" pitchFamily="34" charset="0"/>
                          </a:rPr>
                          <m:t>hypothesis</m:t>
                        </m:r>
                        <m:r>
                          <m:rPr>
                            <m:nor/>
                          </m:rPr>
                          <a:rPr lang="en-US" sz="2000" b="0" i="0" dirty="0" smtClean="0">
                            <a:solidFill>
                              <a:srgbClr val="323232"/>
                            </a:solidFill>
                            <a:latin typeface="Dagny OT" panose="020B0504020201020104" pitchFamily="34" charset="0"/>
                          </a:rPr>
                          <m:t> </m:t>
                        </m:r>
                      </m:e>
                    </m:d>
                    <m:r>
                      <a:rPr lang="en-US" sz="2000" b="0" i="1" dirty="0" smtClean="0">
                        <a:solidFill>
                          <a:srgbClr val="323232"/>
                        </a:solidFill>
                        <a:latin typeface="Cambria Math" panose="02040503050406030204" pitchFamily="18" charset="0"/>
                      </a:rPr>
                      <m:t> </m:t>
                    </m:r>
                    <m:r>
                      <a:rPr lang="en-US" sz="2000" i="1" dirty="0" err="1">
                        <a:solidFill>
                          <a:srgbClr val="323232"/>
                        </a:solidFill>
                        <a:latin typeface="Cambria Math" panose="02040503050406030204" pitchFamily="18" charset="0"/>
                      </a:rPr>
                      <m:t>𝐼</m:t>
                    </m:r>
                    <m:r>
                      <a:rPr lang="en-US" sz="2000" i="1" dirty="0">
                        <a:solidFill>
                          <a:srgbClr val="323232"/>
                        </a:solidFill>
                        <a:latin typeface="Cambria Math" panose="02040503050406030204" pitchFamily="18" charset="0"/>
                      </a:rPr>
                      <m:t>)</m:t>
                    </m:r>
                  </m:oMath>
                </a14:m>
                <a:r>
                  <a:rPr lang="en-US" sz="2000" dirty="0">
                    <a:solidFill>
                      <a:srgbClr val="323232"/>
                    </a:solidFill>
                    <a:latin typeface="Dagny OT" panose="020B0504020201020104" pitchFamily="34" charset="0"/>
                  </a:rPr>
                  <a:t> of the hypothesis being true prior to the experiment is the </a:t>
                </a:r>
                <a:r>
                  <a:rPr lang="en-US" sz="2000" b="1" dirty="0">
                    <a:solidFill>
                      <a:srgbClr val="323232"/>
                    </a:solidFill>
                    <a:latin typeface="Dagny OT" panose="020B0504020201020104" pitchFamily="34" charset="0"/>
                  </a:rPr>
                  <a:t>prior</a:t>
                </a:r>
                <a:r>
                  <a:rPr lang="en-US" sz="2000" dirty="0">
                    <a:solidFill>
                      <a:srgbClr val="323232"/>
                    </a:solidFill>
                    <a:latin typeface="Dagny OT" panose="020B0504020201020104" pitchFamily="34" charset="0"/>
                  </a:rPr>
                  <a:t>;</a:t>
                </a:r>
              </a:p>
              <a:p>
                <a:pPr lvl="1" algn="just">
                  <a:lnSpc>
                    <a:spcPct val="100000"/>
                  </a:lnSpc>
                </a:pPr>
                <a14:m>
                  <m:oMath xmlns:m="http://schemas.openxmlformats.org/officeDocument/2006/math">
                    <m:r>
                      <a:rPr lang="en-US" sz="2000" i="1" dirty="0">
                        <a:solidFill>
                          <a:srgbClr val="323232"/>
                        </a:solidFill>
                        <a:latin typeface="Cambria Math" panose="02040503050406030204" pitchFamily="18" charset="0"/>
                      </a:rPr>
                      <m:t>𝑃</m:t>
                    </m:r>
                    <m:d>
                      <m:dPr>
                        <m:endChr m:val="|"/>
                        <m:ctrlPr>
                          <a:rPr lang="en-US" sz="2000" i="1" dirty="0">
                            <a:solidFill>
                              <a:srgbClr val="323232"/>
                            </a:solidFill>
                            <a:latin typeface="Cambria Math" panose="02040503050406030204" pitchFamily="18" charset="0"/>
                          </a:rPr>
                        </m:ctrlPr>
                      </m:dPr>
                      <m:e>
                        <m:r>
                          <m:rPr>
                            <m:nor/>
                          </m:rPr>
                          <a:rPr lang="en-US" sz="2000" dirty="0" err="1">
                            <a:solidFill>
                              <a:srgbClr val="323232"/>
                            </a:solidFill>
                            <a:latin typeface="Dagny OT" panose="020B0504020201020104" pitchFamily="34" charset="0"/>
                          </a:rPr>
                          <m:t>hypothesis</m:t>
                        </m:r>
                        <m:r>
                          <m:rPr>
                            <m:nor/>
                          </m:rPr>
                          <a:rPr lang="en-US" sz="2000" b="0" i="0" dirty="0" smtClean="0">
                            <a:solidFill>
                              <a:srgbClr val="323232"/>
                            </a:solidFill>
                            <a:latin typeface="Dagny OT" panose="020B0504020201020104" pitchFamily="34" charset="0"/>
                          </a:rPr>
                          <m:t> </m:t>
                        </m:r>
                      </m:e>
                    </m:d>
                    <m:r>
                      <a:rPr lang="en-US" sz="2000" b="0" i="1" dirty="0" smtClean="0">
                        <a:solidFill>
                          <a:srgbClr val="323232"/>
                        </a:solidFill>
                        <a:latin typeface="Cambria Math" panose="02040503050406030204" pitchFamily="18" charset="0"/>
                      </a:rPr>
                      <m:t> </m:t>
                    </m:r>
                    <m:r>
                      <m:rPr>
                        <m:nor/>
                      </m:rPr>
                      <a:rPr lang="en-US" sz="2000" dirty="0" err="1">
                        <a:solidFill>
                          <a:srgbClr val="323232"/>
                        </a:solidFill>
                        <a:latin typeface="Dagny OT" panose="020B0504020201020104" pitchFamily="34" charset="0"/>
                      </a:rPr>
                      <m:t>data</m:t>
                    </m:r>
                    <m:r>
                      <a:rPr lang="en-US" sz="2000" i="1" dirty="0" err="1">
                        <a:solidFill>
                          <a:srgbClr val="323232"/>
                        </a:solidFill>
                        <a:latin typeface="Cambria Math" panose="02040503050406030204" pitchFamily="18" charset="0"/>
                      </a:rPr>
                      <m:t>,</m:t>
                    </m:r>
                    <m:r>
                      <a:rPr lang="en-US" sz="2000" i="1" dirty="0" err="1">
                        <a:solidFill>
                          <a:srgbClr val="323232"/>
                        </a:solidFill>
                        <a:latin typeface="Cambria Math" panose="02040503050406030204" pitchFamily="18" charset="0"/>
                      </a:rPr>
                      <m:t>𝐼</m:t>
                    </m:r>
                    <m:r>
                      <a:rPr lang="en-US" sz="2000" i="1" dirty="0">
                        <a:solidFill>
                          <a:srgbClr val="323232"/>
                        </a:solidFill>
                        <a:latin typeface="Cambria Math" panose="02040503050406030204" pitchFamily="18" charset="0"/>
                      </a:rPr>
                      <m:t>)</m:t>
                    </m:r>
                  </m:oMath>
                </a14:m>
                <a:r>
                  <a:rPr lang="en-US" sz="2000" dirty="0">
                    <a:solidFill>
                      <a:srgbClr val="323232"/>
                    </a:solidFill>
                    <a:latin typeface="Dagny OT" panose="020B0504020201020104" pitchFamily="34" charset="0"/>
                  </a:rPr>
                  <a:t> of the hypothesis being true once the experimental data is taken into account is the </a:t>
                </a:r>
                <a:r>
                  <a:rPr lang="en-US" sz="2000" b="1" dirty="0">
                    <a:solidFill>
                      <a:srgbClr val="323232"/>
                    </a:solidFill>
                    <a:latin typeface="Dagny OT" panose="020B0504020201020104" pitchFamily="34" charset="0"/>
                  </a:rPr>
                  <a:t>posterior</a:t>
                </a:r>
                <a:r>
                  <a:rPr lang="en-US" sz="2000" dirty="0">
                    <a:solidFill>
                      <a:srgbClr val="323232"/>
                    </a:solidFill>
                    <a:latin typeface="Dagny OT" panose="020B0504020201020104" pitchFamily="34" charset="0"/>
                  </a:rPr>
                  <a:t>;</a:t>
                </a:r>
              </a:p>
              <a:p>
                <a:pPr lvl="1" algn="just">
                  <a:lnSpc>
                    <a:spcPct val="100000"/>
                  </a:lnSpc>
                </a:pPr>
                <a14:m>
                  <m:oMath xmlns:m="http://schemas.openxmlformats.org/officeDocument/2006/math">
                    <m:r>
                      <a:rPr lang="en-US" sz="2000" i="1" dirty="0">
                        <a:solidFill>
                          <a:srgbClr val="323232"/>
                        </a:solidFill>
                        <a:latin typeface="Cambria Math" panose="02040503050406030204" pitchFamily="18" charset="0"/>
                      </a:rPr>
                      <m:t>𝑃</m:t>
                    </m:r>
                    <m:d>
                      <m:dPr>
                        <m:endChr m:val="|"/>
                        <m:ctrlPr>
                          <a:rPr lang="en-US" sz="2000" i="1" dirty="0">
                            <a:solidFill>
                              <a:srgbClr val="323232"/>
                            </a:solidFill>
                            <a:latin typeface="Cambria Math" panose="02040503050406030204" pitchFamily="18" charset="0"/>
                          </a:rPr>
                        </m:ctrlPr>
                      </m:dPr>
                      <m:e>
                        <m:r>
                          <m:rPr>
                            <m:nor/>
                          </m:rPr>
                          <a:rPr lang="en-US" sz="2000" dirty="0" err="1">
                            <a:solidFill>
                              <a:srgbClr val="323232"/>
                            </a:solidFill>
                            <a:latin typeface="Dagny OT" panose="020B0504020201020104" pitchFamily="34" charset="0"/>
                          </a:rPr>
                          <m:t>data</m:t>
                        </m:r>
                        <m:r>
                          <m:rPr>
                            <m:nor/>
                          </m:rPr>
                          <a:rPr lang="en-US" sz="2000" b="0" i="0" dirty="0" smtClean="0">
                            <a:solidFill>
                              <a:srgbClr val="323232"/>
                            </a:solidFill>
                            <a:latin typeface="Dagny OT" panose="020B0504020201020104" pitchFamily="34" charset="0"/>
                          </a:rPr>
                          <m:t> </m:t>
                        </m:r>
                      </m:e>
                    </m:d>
                    <m:r>
                      <a:rPr lang="en-US" sz="2000" b="0" i="1" dirty="0" smtClean="0">
                        <a:solidFill>
                          <a:srgbClr val="323232"/>
                        </a:solidFill>
                        <a:latin typeface="Cambria Math" panose="02040503050406030204" pitchFamily="18" charset="0"/>
                      </a:rPr>
                      <m:t> </m:t>
                    </m:r>
                    <m:r>
                      <m:rPr>
                        <m:nor/>
                      </m:rPr>
                      <a:rPr lang="en-US" sz="2000" dirty="0" err="1">
                        <a:solidFill>
                          <a:srgbClr val="323232"/>
                        </a:solidFill>
                        <a:latin typeface="Dagny OT" panose="020B0504020201020104" pitchFamily="34" charset="0"/>
                      </a:rPr>
                      <m:t>hypothesis</m:t>
                    </m:r>
                    <m:r>
                      <a:rPr lang="en-US" sz="2000" i="1" dirty="0" err="1">
                        <a:solidFill>
                          <a:srgbClr val="323232"/>
                        </a:solidFill>
                        <a:latin typeface="Cambria Math" panose="02040503050406030204" pitchFamily="18" charset="0"/>
                      </a:rPr>
                      <m:t>,</m:t>
                    </m:r>
                    <m:r>
                      <a:rPr lang="en-US" sz="2000" i="1" dirty="0" err="1">
                        <a:solidFill>
                          <a:srgbClr val="323232"/>
                        </a:solidFill>
                        <a:latin typeface="Cambria Math" panose="02040503050406030204" pitchFamily="18" charset="0"/>
                      </a:rPr>
                      <m:t>𝐼</m:t>
                    </m:r>
                    <m:r>
                      <a:rPr lang="en-US" sz="2000" i="1" dirty="0" smtClean="0">
                        <a:solidFill>
                          <a:srgbClr val="323232"/>
                        </a:solidFill>
                        <a:latin typeface="Cambria Math" panose="02040503050406030204" pitchFamily="18" charset="0"/>
                      </a:rPr>
                      <m:t>)</m:t>
                    </m:r>
                  </m:oMath>
                </a14:m>
                <a:r>
                  <a:rPr lang="en-US" sz="2000" dirty="0">
                    <a:solidFill>
                      <a:srgbClr val="323232"/>
                    </a:solidFill>
                    <a:latin typeface="Dagny OT" panose="020B0504020201020104" pitchFamily="34" charset="0"/>
                  </a:rPr>
                  <a:t> of the experimental data being observed assuming that the hypothesis is true is the </a:t>
                </a:r>
                <a:r>
                  <a:rPr lang="en-US" sz="2000" b="1" dirty="0">
                    <a:solidFill>
                      <a:srgbClr val="323232"/>
                    </a:solidFill>
                    <a:latin typeface="Dagny OT" panose="020B0504020201020104" pitchFamily="34" charset="0"/>
                  </a:rPr>
                  <a:t>likelihood</a:t>
                </a:r>
                <a:r>
                  <a:rPr lang="en-US" sz="2000" dirty="0">
                    <a:solidFill>
                      <a:srgbClr val="323232"/>
                    </a:solidFill>
                    <a:latin typeface="Dagny OT" panose="020B0504020201020104" pitchFamily="34" charset="0"/>
                  </a:rPr>
                  <a:t>, and</a:t>
                </a:r>
              </a:p>
              <a:p>
                <a:pPr lvl="1" algn="just">
                  <a:lnSpc>
                    <a:spcPct val="100000"/>
                  </a:lnSpc>
                </a:pPr>
                <a14:m>
                  <m:oMath xmlns:m="http://schemas.openxmlformats.org/officeDocument/2006/math">
                    <m:r>
                      <a:rPr lang="en-US" sz="2000" i="1" dirty="0">
                        <a:solidFill>
                          <a:srgbClr val="323232"/>
                        </a:solidFill>
                        <a:latin typeface="Cambria Math" panose="02040503050406030204" pitchFamily="18" charset="0"/>
                      </a:rPr>
                      <m:t>𝑃</m:t>
                    </m:r>
                    <m:d>
                      <m:dPr>
                        <m:endChr m:val="|"/>
                        <m:ctrlPr>
                          <a:rPr lang="en-US" sz="2000" i="1" dirty="0">
                            <a:solidFill>
                              <a:srgbClr val="323232"/>
                            </a:solidFill>
                            <a:latin typeface="Cambria Math" panose="02040503050406030204" pitchFamily="18" charset="0"/>
                          </a:rPr>
                        </m:ctrlPr>
                      </m:dPr>
                      <m:e>
                        <m:r>
                          <m:rPr>
                            <m:nor/>
                          </m:rPr>
                          <a:rPr lang="en-US" sz="2000" dirty="0" err="1">
                            <a:solidFill>
                              <a:srgbClr val="323232"/>
                            </a:solidFill>
                            <a:latin typeface="Dagny OT" panose="020B0504020201020104" pitchFamily="34" charset="0"/>
                          </a:rPr>
                          <m:t>data</m:t>
                        </m:r>
                        <m:r>
                          <m:rPr>
                            <m:nor/>
                          </m:rPr>
                          <a:rPr lang="en-US" sz="2000" b="0" i="0" dirty="0" smtClean="0">
                            <a:solidFill>
                              <a:srgbClr val="323232"/>
                            </a:solidFill>
                            <a:latin typeface="Dagny OT" panose="020B0504020201020104" pitchFamily="34" charset="0"/>
                          </a:rPr>
                          <m:t> </m:t>
                        </m:r>
                      </m:e>
                    </m:d>
                    <m:r>
                      <a:rPr lang="en-US" sz="2000" b="0" i="1" dirty="0" smtClean="0">
                        <a:solidFill>
                          <a:srgbClr val="323232"/>
                        </a:solidFill>
                        <a:latin typeface="Cambria Math" panose="02040503050406030204" pitchFamily="18" charset="0"/>
                      </a:rPr>
                      <m:t> </m:t>
                    </m:r>
                    <m:r>
                      <a:rPr lang="en-US" sz="2000" i="1" dirty="0" err="1">
                        <a:solidFill>
                          <a:srgbClr val="323232"/>
                        </a:solidFill>
                        <a:latin typeface="Cambria Math" panose="02040503050406030204" pitchFamily="18" charset="0"/>
                      </a:rPr>
                      <m:t>𝐼</m:t>
                    </m:r>
                    <m:r>
                      <a:rPr lang="en-US" sz="2000" i="1" dirty="0">
                        <a:solidFill>
                          <a:srgbClr val="323232"/>
                        </a:solidFill>
                        <a:latin typeface="Cambria Math" panose="02040503050406030204" pitchFamily="18" charset="0"/>
                      </a:rPr>
                      <m:t>)</m:t>
                    </m:r>
                  </m:oMath>
                </a14:m>
                <a:r>
                  <a:rPr lang="en-US" sz="2000" dirty="0">
                    <a:solidFill>
                      <a:srgbClr val="323232"/>
                    </a:solidFill>
                    <a:latin typeface="Dagny OT" panose="020B0504020201020104" pitchFamily="34" charset="0"/>
                  </a:rPr>
                  <a:t> of the experimental data being observed independently of any hypothesis is the </a:t>
                </a:r>
                <a:r>
                  <a:rPr lang="en-US" sz="2000" b="1" dirty="0">
                    <a:solidFill>
                      <a:srgbClr val="323232"/>
                    </a:solidFill>
                    <a:latin typeface="Dagny OT" panose="020B0504020201020104" pitchFamily="34" charset="0"/>
                  </a:rPr>
                  <a:t>evidence</a:t>
                </a:r>
                <a:r>
                  <a:rPr lang="en-US" sz="2000" dirty="0">
                    <a:solidFill>
                      <a:srgbClr val="323232"/>
                    </a:solidFill>
                    <a:latin typeface="Dagny OT" panose="020B0504020201020104" pitchFamily="34" charset="0"/>
                  </a:rPr>
                  <a:t>.</a:t>
                </a:r>
              </a:p>
              <a:p>
                <a:pPr algn="just">
                  <a:lnSpc>
                    <a:spcPct val="100000"/>
                  </a:lnSpc>
                </a:pPr>
                <a:endParaRPr lang="en-US" sz="500" dirty="0">
                  <a:solidFill>
                    <a:srgbClr val="323232"/>
                  </a:solidFill>
                  <a:latin typeface="Dagny OT" panose="020B0504020201020104" pitchFamily="34" charset="0"/>
                </a:endParaRPr>
              </a:p>
              <a:p>
                <a:pPr marL="0" indent="0" algn="just">
                  <a:lnSpc>
                    <a:spcPct val="100000"/>
                  </a:lnSpc>
                  <a:buNone/>
                </a:pPr>
                <a:r>
                  <a:rPr lang="en-US" dirty="0">
                    <a:solidFill>
                      <a:srgbClr val="323232"/>
                    </a:solidFill>
                    <a:latin typeface="Dagny OT" panose="020B0504020201020104" pitchFamily="34" charset="0"/>
                  </a:rPr>
                  <a:t>A given hypothesis includes a (potentially implicit) model which can be used to compute or approximate the </a:t>
                </a:r>
                <a:r>
                  <a:rPr lang="en-US" b="1" dirty="0">
                    <a:solidFill>
                      <a:srgbClr val="323232"/>
                    </a:solidFill>
                    <a:latin typeface="Dagny OT" panose="020B0504020201020104" pitchFamily="34" charset="0"/>
                  </a:rPr>
                  <a:t>likelihood</a:t>
                </a:r>
                <a:r>
                  <a:rPr lang="en-US" dirty="0">
                    <a:solidFill>
                      <a:srgbClr val="323232"/>
                    </a:solidFill>
                    <a:latin typeface="Dagny OT" panose="020B0504020201020104" pitchFamily="34" charset="0"/>
                  </a:rPr>
                  <a:t>. </a:t>
                </a:r>
              </a:p>
            </p:txBody>
          </p:sp>
        </mc:Choice>
        <mc:Fallback xmlns="">
          <p:sp>
            <p:nvSpPr>
              <p:cNvPr id="3" name="Content Placeholder 2">
                <a:extLst>
                  <a:ext uri="{FF2B5EF4-FFF2-40B4-BE49-F238E27FC236}">
                    <a16:creationId xmlns:a16="http://schemas.microsoft.com/office/drawing/2014/main" id="{892698E3-4D52-E846-A0AF-BA7C7C0347F7}"/>
                  </a:ext>
                </a:extLst>
              </p:cNvPr>
              <p:cNvSpPr>
                <a:spLocks noGrp="1" noRot="1" noChangeAspect="1" noMove="1" noResize="1" noEditPoints="1" noAdjustHandles="1" noChangeArrowheads="1" noChangeShapeType="1" noTextEdit="1"/>
              </p:cNvSpPr>
              <p:nvPr>
                <p:ph idx="1"/>
              </p:nvPr>
            </p:nvSpPr>
            <p:spPr>
              <a:blipFill>
                <a:blip r:embed="rId2"/>
                <a:stretch>
                  <a:fillRect l="-806" t="-1529" r="-806" b="-3976"/>
                </a:stretch>
              </a:blipFill>
            </p:spPr>
            <p:txBody>
              <a:bodyPr/>
              <a:lstStyle/>
              <a:p>
                <a:r>
                  <a:rPr lang="en-US">
                    <a:noFill/>
                  </a:rPr>
                  <a:t> </a:t>
                </a:r>
              </a:p>
            </p:txBody>
          </p:sp>
        </mc:Fallback>
      </mc:AlternateContent>
    </p:spTree>
    <p:extLst>
      <p:ext uri="{BB962C8B-B14F-4D97-AF65-F5344CB8AC3E}">
        <p14:creationId xmlns:p14="http://schemas.microsoft.com/office/powerpoint/2010/main" val="4241874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34958-30A2-0F47-AB33-852E9A13EFCF}"/>
              </a:ext>
            </a:extLst>
          </p:cNvPr>
          <p:cNvSpPr>
            <a:spLocks noGrp="1"/>
          </p:cNvSpPr>
          <p:nvPr>
            <p:ph type="title"/>
          </p:nvPr>
        </p:nvSpPr>
        <p:spPr/>
        <p:txBody>
          <a:bodyPr/>
          <a:lstStyle/>
          <a:p>
            <a:r>
              <a:rPr lang="en-CA" dirty="0"/>
              <a:t>Bayes’ Theorem</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92698E3-4D52-E846-A0AF-BA7C7C0347F7}"/>
                  </a:ext>
                </a:extLst>
              </p:cNvPr>
              <p:cNvSpPr>
                <a:spLocks noGrp="1"/>
              </p:cNvSpPr>
              <p:nvPr>
                <p:ph idx="1"/>
              </p:nvPr>
            </p:nvSpPr>
            <p:spPr/>
            <p:txBody>
              <a:bodyPr/>
              <a:lstStyle/>
              <a:p>
                <a:pPr marL="0" indent="0" algn="just">
                  <a:lnSpc>
                    <a:spcPct val="100000"/>
                  </a:lnSpc>
                  <a:buNone/>
                </a:pPr>
                <a:r>
                  <a:rPr lang="en-US" dirty="0">
                    <a:solidFill>
                      <a:srgbClr val="323232"/>
                    </a:solidFill>
                    <a:latin typeface="Dagny OT" panose="020B0504020201020104" pitchFamily="34" charset="0"/>
                  </a:rPr>
                  <a:t>Determining the </a:t>
                </a:r>
                <a:r>
                  <a:rPr lang="en-US" b="1" dirty="0">
                    <a:solidFill>
                      <a:srgbClr val="323232"/>
                    </a:solidFill>
                    <a:latin typeface="Dagny OT" panose="020B0504020201020104" pitchFamily="34" charset="0"/>
                  </a:rPr>
                  <a:t>prior</a:t>
                </a:r>
                <a:r>
                  <a:rPr lang="en-US" dirty="0">
                    <a:solidFill>
                      <a:srgbClr val="323232"/>
                    </a:solidFill>
                    <a:latin typeface="Dagny OT" panose="020B0504020201020104" pitchFamily="34" charset="0"/>
                  </a:rPr>
                  <a:t> is a source of considerable controversy</a:t>
                </a:r>
              </a:p>
              <a:p>
                <a:pPr lvl="1" algn="just">
                  <a:lnSpc>
                    <a:spcPct val="100000"/>
                  </a:lnSpc>
                </a:pPr>
                <a:r>
                  <a:rPr lang="en-US" sz="2000" dirty="0">
                    <a:solidFill>
                      <a:srgbClr val="323232"/>
                    </a:solidFill>
                    <a:latin typeface="Dagny OT" panose="020B0504020201020104" pitchFamily="34" charset="0"/>
                  </a:rPr>
                  <a:t>conservative estimates (uninformative priors) often lead to reasonable results</a:t>
                </a:r>
              </a:p>
              <a:p>
                <a:pPr lvl="1" algn="just">
                  <a:lnSpc>
                    <a:spcPct val="100000"/>
                  </a:lnSpc>
                </a:pPr>
                <a:r>
                  <a:rPr lang="en-US" dirty="0">
                    <a:latin typeface="Dagny OT" panose="020B0504020201020104" pitchFamily="34" charset="0"/>
                  </a:rPr>
                  <a:t>i</a:t>
                </a:r>
                <a:r>
                  <a:rPr lang="en-US" sz="2000" dirty="0">
                    <a:solidFill>
                      <a:srgbClr val="323232"/>
                    </a:solidFill>
                    <a:latin typeface="Dagny OT" panose="020B0504020201020104" pitchFamily="34" charset="0"/>
                  </a:rPr>
                  <a:t>n the absence of information, go with maximum entropy prior </a:t>
                </a:r>
              </a:p>
              <a:p>
                <a:pPr algn="just">
                  <a:lnSpc>
                    <a:spcPct val="100000"/>
                  </a:lnSpc>
                </a:pPr>
                <a:endParaRPr lang="en-US" sz="1000" dirty="0">
                  <a:solidFill>
                    <a:srgbClr val="323232"/>
                  </a:solidFill>
                  <a:latin typeface="Dagny OT" panose="020B0504020201020104" pitchFamily="34" charset="0"/>
                </a:endParaRPr>
              </a:p>
              <a:p>
                <a:pPr marL="0" indent="0" algn="just">
                  <a:lnSpc>
                    <a:spcPct val="100000"/>
                  </a:lnSpc>
                  <a:buNone/>
                </a:pPr>
                <a:r>
                  <a:rPr lang="en-US" dirty="0">
                    <a:solidFill>
                      <a:srgbClr val="323232"/>
                    </a:solidFill>
                    <a:latin typeface="Dagny OT" panose="020B0504020201020104" pitchFamily="34" charset="0"/>
                  </a:rPr>
                  <a:t>The </a:t>
                </a:r>
                <a:r>
                  <a:rPr lang="en-US" b="1" dirty="0">
                    <a:solidFill>
                      <a:srgbClr val="323232"/>
                    </a:solidFill>
                    <a:latin typeface="Dagny OT" panose="020B0504020201020104" pitchFamily="34" charset="0"/>
                  </a:rPr>
                  <a:t>evidence</a:t>
                </a:r>
                <a:r>
                  <a:rPr lang="en-US" dirty="0">
                    <a:solidFill>
                      <a:srgbClr val="323232"/>
                    </a:solidFill>
                    <a:latin typeface="Dagny OT" panose="020B0504020201020104" pitchFamily="34" charset="0"/>
                  </a:rPr>
                  <a:t> is harder to compute on theoretical grounds – evaluating the probability of observing data requires access to  some model as part of </a:t>
                </a:r>
                <a14:m>
                  <m:oMath xmlns:m="http://schemas.openxmlformats.org/officeDocument/2006/math">
                    <m:r>
                      <a:rPr lang="en-US" i="1" dirty="0" smtClean="0">
                        <a:solidFill>
                          <a:srgbClr val="323232"/>
                        </a:solidFill>
                        <a:latin typeface="Cambria Math" panose="02040503050406030204" pitchFamily="18" charset="0"/>
                      </a:rPr>
                      <m:t>𝐼</m:t>
                    </m:r>
                  </m:oMath>
                </a14:m>
                <a:r>
                  <a:rPr lang="en-US" dirty="0">
                    <a:solidFill>
                      <a:srgbClr val="323232"/>
                    </a:solidFill>
                    <a:latin typeface="Dagny OT" panose="020B0504020201020104" pitchFamily="34" charset="0"/>
                  </a:rPr>
                  <a:t>. Either</a:t>
                </a:r>
              </a:p>
              <a:p>
                <a:pPr lvl="1" algn="just">
                  <a:lnSpc>
                    <a:spcPct val="100000"/>
                  </a:lnSpc>
                </a:pPr>
                <a:r>
                  <a:rPr lang="en-US" sz="2000" dirty="0">
                    <a:solidFill>
                      <a:srgbClr val="323232"/>
                    </a:solidFill>
                    <a:latin typeface="Dagny OT" panose="020B0504020201020104" pitchFamily="34" charset="0"/>
                  </a:rPr>
                  <a:t>that model was good, so there’s no need for a new hypothesis </a:t>
                </a:r>
              </a:p>
              <a:p>
                <a:pPr lvl="1" algn="just">
                  <a:lnSpc>
                    <a:spcPct val="100000"/>
                  </a:lnSpc>
                </a:pPr>
                <a:r>
                  <a:rPr lang="en-US" sz="2000" dirty="0">
                    <a:solidFill>
                      <a:srgbClr val="323232"/>
                    </a:solidFill>
                    <a:latin typeface="Dagny OT" panose="020B0504020201020104" pitchFamily="34" charset="0"/>
                  </a:rPr>
                  <a:t>that model was bad, so we dare not trust our computation</a:t>
                </a:r>
              </a:p>
            </p:txBody>
          </p:sp>
        </mc:Choice>
        <mc:Fallback xmlns="">
          <p:sp>
            <p:nvSpPr>
              <p:cNvPr id="3" name="Content Placeholder 2">
                <a:extLst>
                  <a:ext uri="{FF2B5EF4-FFF2-40B4-BE49-F238E27FC236}">
                    <a16:creationId xmlns:a16="http://schemas.microsoft.com/office/drawing/2014/main" id="{892698E3-4D52-E846-A0AF-BA7C7C0347F7}"/>
                  </a:ext>
                </a:extLst>
              </p:cNvPr>
              <p:cNvSpPr>
                <a:spLocks noGrp="1" noRot="1" noChangeAspect="1" noMove="1" noResize="1" noEditPoints="1" noAdjustHandles="1" noChangeArrowheads="1" noChangeShapeType="1" noTextEdit="1"/>
              </p:cNvSpPr>
              <p:nvPr>
                <p:ph idx="1"/>
              </p:nvPr>
            </p:nvSpPr>
            <p:spPr>
              <a:blipFill>
                <a:blip r:embed="rId2"/>
                <a:stretch>
                  <a:fillRect l="-829" r="-829"/>
                </a:stretch>
              </a:blipFill>
            </p:spPr>
            <p:txBody>
              <a:bodyPr/>
              <a:lstStyle/>
              <a:p>
                <a:r>
                  <a:rPr lang="en-US">
                    <a:noFill/>
                  </a:rPr>
                  <a:t> </a:t>
                </a:r>
              </a:p>
            </p:txBody>
          </p:sp>
        </mc:Fallback>
      </mc:AlternateContent>
    </p:spTree>
    <p:extLst>
      <p:ext uri="{BB962C8B-B14F-4D97-AF65-F5344CB8AC3E}">
        <p14:creationId xmlns:p14="http://schemas.microsoft.com/office/powerpoint/2010/main" val="81116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C196F-3F66-B040-8A69-FFCADD7580B8}"/>
              </a:ext>
            </a:extLst>
          </p:cNvPr>
          <p:cNvSpPr>
            <a:spLocks noGrp="1"/>
          </p:cNvSpPr>
          <p:nvPr>
            <p:ph type="title"/>
          </p:nvPr>
        </p:nvSpPr>
        <p:spPr/>
        <p:txBody>
          <a:bodyPr/>
          <a:lstStyle/>
          <a:p>
            <a:r>
              <a:rPr lang="en-US" b="1" dirty="0">
                <a:latin typeface="Dagny OT" panose="020B0504020201020104" pitchFamily="34" charset="77"/>
              </a:rPr>
              <a:t>PLAUSIBLE REASONING</a:t>
            </a:r>
          </a:p>
        </p:txBody>
      </p:sp>
      <p:sp>
        <p:nvSpPr>
          <p:cNvPr id="3" name="Text Placeholder 2">
            <a:extLst>
              <a:ext uri="{FF2B5EF4-FFF2-40B4-BE49-F238E27FC236}">
                <a16:creationId xmlns:a16="http://schemas.microsoft.com/office/drawing/2014/main" id="{C8660F89-C064-904B-B42D-A1C6695D8EF0}"/>
              </a:ext>
            </a:extLst>
          </p:cNvPr>
          <p:cNvSpPr>
            <a:spLocks noGrp="1"/>
          </p:cNvSpPr>
          <p:nvPr>
            <p:ph type="body" idx="1"/>
          </p:nvPr>
        </p:nvSpPr>
        <p:spPr/>
        <p:txBody>
          <a:bodyPr/>
          <a:lstStyle/>
          <a:p>
            <a:r>
              <a:rPr lang="en-US" dirty="0"/>
              <a:t>A CURSORY GLANCE AT BAYESIAN ANALYSIS</a:t>
            </a:r>
          </a:p>
        </p:txBody>
      </p:sp>
      <p:sp>
        <p:nvSpPr>
          <p:cNvPr id="4" name="TextBox 3">
            <a:extLst>
              <a:ext uri="{FF2B5EF4-FFF2-40B4-BE49-F238E27FC236}">
                <a16:creationId xmlns:a16="http://schemas.microsoft.com/office/drawing/2014/main" id="{0D3E6F09-7795-BF40-82CE-92DDF21E3A97}"/>
              </a:ext>
            </a:extLst>
          </p:cNvPr>
          <p:cNvSpPr txBox="1"/>
          <p:nvPr/>
        </p:nvSpPr>
        <p:spPr>
          <a:xfrm>
            <a:off x="581194" y="5207000"/>
            <a:ext cx="11029615" cy="1138773"/>
          </a:xfrm>
          <a:prstGeom prst="rect">
            <a:avLst/>
          </a:prstGeom>
          <a:noFill/>
        </p:spPr>
        <p:txBody>
          <a:bodyPr wrap="square" rtlCol="0">
            <a:spAutoFit/>
          </a:bodyPr>
          <a:lstStyle/>
          <a:p>
            <a:pPr algn="ctr"/>
            <a:r>
              <a:rPr lang="en-US" dirty="0">
                <a:solidFill>
                  <a:schemeClr val="bg1"/>
                </a:solidFill>
                <a:latin typeface="Dagny OT" panose="020B0504020201020104" pitchFamily="34" charset="77"/>
              </a:rPr>
              <a:t>“A decision was wise, even though it lead to disastrous consequences, if the evidence at hand indicated it was the best one to make; and a decision was foolish, even though it lead to the happiest possible consequences, if it was unreasonable to expect those consequences.” </a:t>
            </a:r>
          </a:p>
          <a:p>
            <a:pPr algn="r"/>
            <a:r>
              <a:rPr lang="en-US" sz="1400" dirty="0">
                <a:solidFill>
                  <a:schemeClr val="bg1"/>
                </a:solidFill>
                <a:latin typeface="Dagny OT" panose="020B0504020201020104" pitchFamily="34" charset="77"/>
              </a:rPr>
              <a:t>Herodotus, in Antiquity</a:t>
            </a:r>
          </a:p>
        </p:txBody>
      </p:sp>
    </p:spTree>
    <p:extLst>
      <p:ext uri="{BB962C8B-B14F-4D97-AF65-F5344CB8AC3E}">
        <p14:creationId xmlns:p14="http://schemas.microsoft.com/office/powerpoint/2010/main" val="426044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34958-30A2-0F47-AB33-852E9A13EFCF}"/>
              </a:ext>
            </a:extLst>
          </p:cNvPr>
          <p:cNvSpPr>
            <a:spLocks noGrp="1"/>
          </p:cNvSpPr>
          <p:nvPr>
            <p:ph type="title"/>
          </p:nvPr>
        </p:nvSpPr>
        <p:spPr/>
        <p:txBody>
          <a:bodyPr/>
          <a:lstStyle/>
          <a:p>
            <a:r>
              <a:rPr lang="en-CA" dirty="0"/>
              <a:t>Bayes’ Theorem</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92698E3-4D52-E846-A0AF-BA7C7C0347F7}"/>
                  </a:ext>
                </a:extLst>
              </p:cNvPr>
              <p:cNvSpPr>
                <a:spLocks noGrp="1"/>
              </p:cNvSpPr>
              <p:nvPr>
                <p:ph idx="1"/>
              </p:nvPr>
            </p:nvSpPr>
            <p:spPr/>
            <p:txBody>
              <a:bodyPr/>
              <a:lstStyle/>
              <a:p>
                <a:pPr marL="0" indent="0" algn="just">
                  <a:lnSpc>
                    <a:spcPct val="100000"/>
                  </a:lnSpc>
                  <a:buNone/>
                </a:pPr>
                <a:r>
                  <a:rPr lang="en-US" dirty="0">
                    <a:solidFill>
                      <a:srgbClr val="323232"/>
                    </a:solidFill>
                    <a:latin typeface="Dagny OT" panose="020B0504020201020104" pitchFamily="34" charset="0"/>
                  </a:rPr>
                  <a:t>Thankfully, the evidence is rarely required on problems of parameter estimation (although it is crucial for model selection):</a:t>
                </a:r>
                <a:endParaRPr lang="en-US" sz="1000" dirty="0">
                  <a:solidFill>
                    <a:srgbClr val="323232"/>
                  </a:solidFill>
                  <a:latin typeface="Dagny OT" panose="020B0504020201020104" pitchFamily="34" charset="0"/>
                </a:endParaRPr>
              </a:p>
              <a:p>
                <a:pPr lvl="1" algn="just">
                  <a:lnSpc>
                    <a:spcPct val="100000"/>
                  </a:lnSpc>
                </a:pPr>
                <a:r>
                  <a:rPr lang="en-US" sz="2000" dirty="0">
                    <a:solidFill>
                      <a:srgbClr val="323232"/>
                    </a:solidFill>
                    <a:latin typeface="Dagny OT" panose="020B0504020201020104" pitchFamily="34" charset="0"/>
                  </a:rPr>
                  <a:t>prior to the experiment, there are numerous competing hypotheses</a:t>
                </a:r>
              </a:p>
              <a:p>
                <a:pPr lvl="1" algn="just">
                  <a:lnSpc>
                    <a:spcPct val="100000"/>
                  </a:lnSpc>
                </a:pPr>
                <a:r>
                  <a:rPr lang="en-US" sz="2000" dirty="0">
                    <a:solidFill>
                      <a:srgbClr val="323232"/>
                    </a:solidFill>
                    <a:latin typeface="Dagny OT" panose="020B0504020201020104" pitchFamily="34" charset="0"/>
                  </a:rPr>
                  <a:t>the priors and likelihoods will differ, but not the evidence</a:t>
                </a:r>
              </a:p>
              <a:p>
                <a:pPr lvl="1" algn="just">
                  <a:lnSpc>
                    <a:spcPct val="100000"/>
                  </a:lnSpc>
                </a:pPr>
                <a:r>
                  <a:rPr lang="en-US" sz="2000" dirty="0">
                    <a:solidFill>
                      <a:srgbClr val="323232"/>
                    </a:solidFill>
                    <a:latin typeface="Dagny OT" panose="020B0504020201020104" pitchFamily="34" charset="0"/>
                  </a:rPr>
                  <a:t>the evidence is not needed to differentiate the various hypotheses</a:t>
                </a:r>
              </a:p>
              <a:p>
                <a:pPr algn="just">
                  <a:lnSpc>
                    <a:spcPct val="100000"/>
                  </a:lnSpc>
                </a:pPr>
                <a:endParaRPr lang="en-US" sz="500" dirty="0">
                  <a:solidFill>
                    <a:srgbClr val="323232"/>
                  </a:solidFill>
                  <a:latin typeface="Dagny OT" panose="020B0504020201020104" pitchFamily="34" charset="0"/>
                </a:endParaRPr>
              </a:p>
              <a:p>
                <a:pPr marL="0" indent="0" algn="just">
                  <a:lnSpc>
                    <a:spcPct val="100000"/>
                  </a:lnSpc>
                  <a:buNone/>
                </a:pPr>
                <a:r>
                  <a:rPr lang="en-US" dirty="0">
                    <a:solidFill>
                      <a:srgbClr val="323232"/>
                    </a:solidFill>
                    <a:latin typeface="Dagny OT" panose="020B0504020201020104" pitchFamily="34" charset="0"/>
                  </a:rPr>
                  <a:t>Bayes' Theorem is often presented as </a:t>
                </a:r>
              </a:p>
              <a:p>
                <a:pPr algn="just">
                  <a:lnSpc>
                    <a:spcPct val="100000"/>
                  </a:lnSpc>
                </a:pPr>
                <a:endParaRPr lang="en-US" sz="100" dirty="0">
                  <a:solidFill>
                    <a:srgbClr val="323232"/>
                  </a:solidFill>
                  <a:latin typeface="Dagny OT" panose="020B0504020201020104" pitchFamily="34" charset="0"/>
                </a:endParaRPr>
              </a:p>
              <a:p>
                <a:pPr marL="0" indent="0" algn="just">
                  <a:lnSpc>
                    <a:spcPct val="100000"/>
                  </a:lnSpc>
                  <a:buNone/>
                </a:pPr>
                <a14:m>
                  <m:oMathPara xmlns:m="http://schemas.openxmlformats.org/officeDocument/2006/math">
                    <m:oMathParaPr>
                      <m:jc m:val="centerGroup"/>
                    </m:oMathParaPr>
                    <m:oMath xmlns:m="http://schemas.openxmlformats.org/officeDocument/2006/math">
                      <m:r>
                        <a:rPr lang="en-US" i="1" dirty="0">
                          <a:solidFill>
                            <a:srgbClr val="323232"/>
                          </a:solidFill>
                          <a:latin typeface="Cambria Math" panose="02040503050406030204" pitchFamily="18" charset="0"/>
                        </a:rPr>
                        <m:t>𝑃</m:t>
                      </m:r>
                      <m:d>
                        <m:dPr>
                          <m:ctrlPr>
                            <a:rPr lang="en-US" i="1" dirty="0">
                              <a:solidFill>
                                <a:srgbClr val="323232"/>
                              </a:solidFill>
                              <a:latin typeface="Cambria Math" panose="02040503050406030204" pitchFamily="18" charset="0"/>
                            </a:rPr>
                          </m:ctrlPr>
                        </m:dPr>
                        <m:e>
                          <m:r>
                            <m:rPr>
                              <m:nor/>
                            </m:rPr>
                            <a:rPr lang="en-US" dirty="0" err="1">
                              <a:solidFill>
                                <a:srgbClr val="323232"/>
                              </a:solidFill>
                              <a:latin typeface="Dagny OT" panose="020B0504020201020104" pitchFamily="34" charset="0"/>
                            </a:rPr>
                            <m:t>hypothesis</m:t>
                          </m:r>
                          <m:r>
                            <m:rPr>
                              <m:nor/>
                            </m:rPr>
                            <a:rPr lang="en-US" b="0" i="0" dirty="0" smtClean="0">
                              <a:solidFill>
                                <a:srgbClr val="323232"/>
                              </a:solidFill>
                              <a:latin typeface="Dagny OT" panose="020B0504020201020104" pitchFamily="34" charset="0"/>
                            </a:rPr>
                            <m:t> </m:t>
                          </m:r>
                        </m:e>
                        <m:e>
                          <m:r>
                            <a:rPr lang="en-US" b="0" i="1" dirty="0" smtClean="0">
                              <a:solidFill>
                                <a:srgbClr val="323232"/>
                              </a:solidFill>
                              <a:latin typeface="Cambria Math" panose="02040503050406030204" pitchFamily="18" charset="0"/>
                            </a:rPr>
                            <m:t> </m:t>
                          </m:r>
                          <m:r>
                            <m:rPr>
                              <m:nor/>
                            </m:rPr>
                            <a:rPr lang="en-US" dirty="0" err="1">
                              <a:solidFill>
                                <a:srgbClr val="323232"/>
                              </a:solidFill>
                              <a:latin typeface="Dagny OT" panose="020B0504020201020104" pitchFamily="34" charset="0"/>
                            </a:rPr>
                            <m:t>data</m:t>
                          </m:r>
                          <m:r>
                            <a:rPr lang="en-US" i="1" dirty="0" err="1">
                              <a:solidFill>
                                <a:srgbClr val="323232"/>
                              </a:solidFill>
                              <a:latin typeface="Cambria Math" panose="02040503050406030204" pitchFamily="18" charset="0"/>
                            </a:rPr>
                            <m:t>,</m:t>
                          </m:r>
                          <m:r>
                            <a:rPr lang="en-US" i="1" dirty="0" err="1">
                              <a:solidFill>
                                <a:srgbClr val="323232"/>
                              </a:solidFill>
                              <a:latin typeface="Cambria Math" panose="02040503050406030204" pitchFamily="18" charset="0"/>
                            </a:rPr>
                            <m:t>𝐼</m:t>
                          </m:r>
                        </m:e>
                      </m:d>
                      <m:r>
                        <a:rPr lang="en-US" i="1" dirty="0" smtClean="0">
                          <a:solidFill>
                            <a:srgbClr val="323232"/>
                          </a:solidFill>
                          <a:latin typeface="Cambria Math" panose="02040503050406030204" pitchFamily="18" charset="0"/>
                          <a:ea typeface="Cambria Math" panose="02040503050406030204" pitchFamily="18" charset="0"/>
                        </a:rPr>
                        <m:t>∝</m:t>
                      </m:r>
                      <m:r>
                        <a:rPr lang="en-US" i="1" dirty="0">
                          <a:solidFill>
                            <a:srgbClr val="323232"/>
                          </a:solidFill>
                          <a:latin typeface="Cambria Math" panose="02040503050406030204" pitchFamily="18" charset="0"/>
                        </a:rPr>
                        <m:t>𝑃</m:t>
                      </m:r>
                      <m:d>
                        <m:dPr>
                          <m:ctrlPr>
                            <a:rPr lang="en-US" i="1" dirty="0">
                              <a:solidFill>
                                <a:srgbClr val="323232"/>
                              </a:solidFill>
                              <a:latin typeface="Cambria Math" panose="02040503050406030204" pitchFamily="18" charset="0"/>
                            </a:rPr>
                          </m:ctrlPr>
                        </m:dPr>
                        <m:e>
                          <m:r>
                            <m:rPr>
                              <m:nor/>
                            </m:rPr>
                            <a:rPr lang="en-US" dirty="0" err="1">
                              <a:solidFill>
                                <a:srgbClr val="323232"/>
                              </a:solidFill>
                              <a:latin typeface="Dagny OT" panose="020B0504020201020104" pitchFamily="34" charset="0"/>
                            </a:rPr>
                            <m:t>data</m:t>
                          </m:r>
                          <m:r>
                            <m:rPr>
                              <m:nor/>
                            </m:rPr>
                            <a:rPr lang="en-US" b="0" i="0" dirty="0" smtClean="0">
                              <a:solidFill>
                                <a:srgbClr val="323232"/>
                              </a:solidFill>
                              <a:latin typeface="Dagny OT" panose="020B0504020201020104" pitchFamily="34" charset="0"/>
                            </a:rPr>
                            <m:t> </m:t>
                          </m:r>
                        </m:e>
                        <m:e>
                          <m:r>
                            <a:rPr lang="en-US" b="0" i="1" dirty="0" smtClean="0">
                              <a:solidFill>
                                <a:srgbClr val="323232"/>
                              </a:solidFill>
                              <a:latin typeface="Cambria Math" panose="02040503050406030204" pitchFamily="18" charset="0"/>
                            </a:rPr>
                            <m:t> </m:t>
                          </m:r>
                          <m:r>
                            <m:rPr>
                              <m:nor/>
                            </m:rPr>
                            <a:rPr lang="en-US" dirty="0" err="1">
                              <a:solidFill>
                                <a:srgbClr val="323232"/>
                              </a:solidFill>
                              <a:latin typeface="Dagny OT" panose="020B0504020201020104" pitchFamily="34" charset="0"/>
                            </a:rPr>
                            <m:t>hypothesis</m:t>
                          </m:r>
                          <m:r>
                            <a:rPr lang="en-US" i="1" dirty="0" err="1">
                              <a:solidFill>
                                <a:srgbClr val="323232"/>
                              </a:solidFill>
                              <a:latin typeface="Cambria Math" panose="02040503050406030204" pitchFamily="18" charset="0"/>
                            </a:rPr>
                            <m:t>,</m:t>
                          </m:r>
                          <m:r>
                            <a:rPr lang="en-US" i="1" dirty="0" err="1">
                              <a:solidFill>
                                <a:srgbClr val="323232"/>
                              </a:solidFill>
                              <a:latin typeface="Cambria Math" panose="02040503050406030204" pitchFamily="18" charset="0"/>
                            </a:rPr>
                            <m:t>𝐼</m:t>
                          </m:r>
                        </m:e>
                      </m:d>
                      <m:r>
                        <a:rPr lang="en-US" i="1" dirty="0">
                          <a:solidFill>
                            <a:srgbClr val="323232"/>
                          </a:solidFill>
                          <a:latin typeface="Cambria Math" panose="02040503050406030204" pitchFamily="18" charset="0"/>
                          <a:ea typeface="Cambria Math" panose="02040503050406030204" pitchFamily="18" charset="0"/>
                        </a:rPr>
                        <m:t>×</m:t>
                      </m:r>
                      <m:r>
                        <a:rPr lang="en-US" i="1" dirty="0">
                          <a:solidFill>
                            <a:srgbClr val="323232"/>
                          </a:solidFill>
                          <a:latin typeface="Cambria Math" panose="02040503050406030204" pitchFamily="18" charset="0"/>
                        </a:rPr>
                        <m:t>𝑃</m:t>
                      </m:r>
                      <m:d>
                        <m:dPr>
                          <m:ctrlPr>
                            <a:rPr lang="en-US" i="1" dirty="0">
                              <a:solidFill>
                                <a:srgbClr val="323232"/>
                              </a:solidFill>
                              <a:latin typeface="Cambria Math" panose="02040503050406030204" pitchFamily="18" charset="0"/>
                            </a:rPr>
                          </m:ctrlPr>
                        </m:dPr>
                        <m:e>
                          <m:r>
                            <m:rPr>
                              <m:nor/>
                            </m:rPr>
                            <a:rPr lang="en-US" dirty="0" err="1">
                              <a:solidFill>
                                <a:srgbClr val="323232"/>
                              </a:solidFill>
                              <a:latin typeface="Dagny OT" panose="020B0504020201020104" pitchFamily="34" charset="0"/>
                            </a:rPr>
                            <m:t>hypothesis</m:t>
                          </m:r>
                          <m:r>
                            <m:rPr>
                              <m:nor/>
                            </m:rPr>
                            <a:rPr lang="en-US" b="0" i="0" dirty="0" smtClean="0">
                              <a:solidFill>
                                <a:srgbClr val="323232"/>
                              </a:solidFill>
                              <a:latin typeface="Dagny OT" panose="020B0504020201020104" pitchFamily="34" charset="0"/>
                            </a:rPr>
                            <m:t> </m:t>
                          </m:r>
                        </m:e>
                        <m:e>
                          <m:r>
                            <a:rPr lang="en-US" b="0" i="1" dirty="0" smtClean="0">
                              <a:solidFill>
                                <a:srgbClr val="323232"/>
                              </a:solidFill>
                              <a:latin typeface="Cambria Math" panose="02040503050406030204" pitchFamily="18" charset="0"/>
                            </a:rPr>
                            <m:t> </m:t>
                          </m:r>
                          <m:r>
                            <a:rPr lang="en-US" i="1" dirty="0" err="1">
                              <a:solidFill>
                                <a:srgbClr val="323232"/>
                              </a:solidFill>
                              <a:latin typeface="Cambria Math" panose="02040503050406030204" pitchFamily="18" charset="0"/>
                            </a:rPr>
                            <m:t>𝐼</m:t>
                          </m:r>
                        </m:e>
                      </m:d>
                    </m:oMath>
                  </m:oMathPara>
                </a14:m>
                <a:endParaRPr lang="en-CA" dirty="0">
                  <a:solidFill>
                    <a:srgbClr val="323232"/>
                  </a:solidFill>
                  <a:latin typeface="Dagny OT" panose="020B0504020201020104" pitchFamily="34" charset="0"/>
                </a:endParaRPr>
              </a:p>
              <a:p>
                <a:pPr algn="just">
                  <a:lnSpc>
                    <a:spcPct val="100000"/>
                  </a:lnSpc>
                </a:pPr>
                <a:endParaRPr lang="en-US" sz="100" dirty="0">
                  <a:solidFill>
                    <a:srgbClr val="323232"/>
                  </a:solidFill>
                  <a:latin typeface="Dagny OT" panose="020B0504020201020104" pitchFamily="34" charset="0"/>
                </a:endParaRPr>
              </a:p>
              <a:p>
                <a:pPr marL="0" indent="0" algn="just">
                  <a:lnSpc>
                    <a:spcPct val="100000"/>
                  </a:lnSpc>
                  <a:buNone/>
                </a:pPr>
                <a:r>
                  <a:rPr lang="en-US" dirty="0">
                    <a:solidFill>
                      <a:srgbClr val="323232"/>
                    </a:solidFill>
                    <a:latin typeface="Dagny OT" panose="020B0504020201020104" pitchFamily="34" charset="0"/>
                  </a:rPr>
                  <a:t>or simply as </a:t>
                </a:r>
                <a14:m>
                  <m:oMath xmlns:m="http://schemas.openxmlformats.org/officeDocument/2006/math">
                    <m:r>
                      <m:rPr>
                        <m:nor/>
                      </m:rPr>
                      <a:rPr lang="en-CA" b="0" i="0" dirty="0" smtClean="0">
                        <a:solidFill>
                          <a:srgbClr val="323232"/>
                        </a:solidFill>
                        <a:latin typeface="Dagny OT" panose="020B0504020201020104" pitchFamily="34" charset="0"/>
                      </a:rPr>
                      <m:t>posterior</m:t>
                    </m:r>
                    <m:r>
                      <a:rPr lang="en-US" i="1" dirty="0">
                        <a:solidFill>
                          <a:srgbClr val="323232"/>
                        </a:solidFill>
                        <a:latin typeface="Cambria Math" panose="02040503050406030204" pitchFamily="18" charset="0"/>
                        <a:ea typeface="Cambria Math" panose="02040503050406030204" pitchFamily="18" charset="0"/>
                      </a:rPr>
                      <m:t>∝</m:t>
                    </m:r>
                    <m:r>
                      <m:rPr>
                        <m:nor/>
                      </m:rPr>
                      <a:rPr lang="en-CA" b="0" i="0" dirty="0" smtClean="0">
                        <a:solidFill>
                          <a:srgbClr val="323232"/>
                        </a:solidFill>
                        <a:latin typeface="Dagny OT" panose="020B0504020201020104" pitchFamily="34" charset="0"/>
                      </a:rPr>
                      <m:t>likelihood</m:t>
                    </m:r>
                    <m:r>
                      <a:rPr lang="en-CA" b="0" i="1" dirty="0" smtClean="0">
                        <a:solidFill>
                          <a:srgbClr val="323232"/>
                        </a:solidFill>
                        <a:latin typeface="Cambria Math" panose="02040503050406030204" pitchFamily="18" charset="0"/>
                      </a:rPr>
                      <m:t> </m:t>
                    </m:r>
                    <m:r>
                      <a:rPr lang="en-US" i="1" dirty="0">
                        <a:solidFill>
                          <a:srgbClr val="323232"/>
                        </a:solidFill>
                        <a:latin typeface="Cambria Math" panose="02040503050406030204" pitchFamily="18" charset="0"/>
                        <a:ea typeface="Cambria Math" panose="02040503050406030204" pitchFamily="18" charset="0"/>
                      </a:rPr>
                      <m:t>×</m:t>
                    </m:r>
                    <m:r>
                      <a:rPr lang="en-CA" b="0" i="1" dirty="0" smtClean="0">
                        <a:solidFill>
                          <a:srgbClr val="323232"/>
                        </a:solidFill>
                        <a:latin typeface="Cambria Math" panose="02040503050406030204" pitchFamily="18" charset="0"/>
                        <a:ea typeface="Cambria Math" panose="02040503050406030204" pitchFamily="18" charset="0"/>
                      </a:rPr>
                      <m:t> </m:t>
                    </m:r>
                    <m:r>
                      <m:rPr>
                        <m:nor/>
                      </m:rPr>
                      <a:rPr lang="en-CA" b="0" i="0" dirty="0" smtClean="0">
                        <a:solidFill>
                          <a:srgbClr val="323232"/>
                        </a:solidFill>
                        <a:latin typeface="Dagny OT" panose="020B0504020201020104" pitchFamily="34" charset="0"/>
                      </a:rPr>
                      <m:t>prior</m:t>
                    </m:r>
                    <m:r>
                      <m:rPr>
                        <m:nor/>
                      </m:rPr>
                      <a:rPr lang="en-CA" b="0" i="0" dirty="0" smtClean="0">
                        <a:solidFill>
                          <a:srgbClr val="323232"/>
                        </a:solidFill>
                        <a:latin typeface="Dagny OT" panose="020B0504020201020104" pitchFamily="34" charset="0"/>
                      </a:rPr>
                      <m:t>,</m:t>
                    </m:r>
                  </m:oMath>
                </a14:m>
                <a:r>
                  <a:rPr lang="en-US" dirty="0">
                    <a:solidFill>
                      <a:srgbClr val="323232"/>
                    </a:solidFill>
                    <a:latin typeface="Dagny OT" panose="020B0504020201020104" pitchFamily="34" charset="0"/>
                  </a:rPr>
                  <a:t> that is to say, </a:t>
                </a:r>
                <a:r>
                  <a:rPr lang="en-US" b="1" dirty="0">
                    <a:solidFill>
                      <a:srgbClr val="323232"/>
                    </a:solidFill>
                    <a:latin typeface="Dagny OT" panose="020B0504020201020104" pitchFamily="34" charset="0"/>
                  </a:rPr>
                  <a:t>beliefs should be updated in the presence of new information</a:t>
                </a:r>
                <a:r>
                  <a:rPr lang="en-US" dirty="0">
                    <a:solidFill>
                      <a:srgbClr val="323232"/>
                    </a:solidFill>
                    <a:latin typeface="Dagny OT" panose="020B0504020201020104" pitchFamily="34" charset="0"/>
                  </a:rPr>
                  <a:t>.</a:t>
                </a:r>
              </a:p>
            </p:txBody>
          </p:sp>
        </mc:Choice>
        <mc:Fallback xmlns="">
          <p:sp>
            <p:nvSpPr>
              <p:cNvPr id="3" name="Content Placeholder 2">
                <a:extLst>
                  <a:ext uri="{FF2B5EF4-FFF2-40B4-BE49-F238E27FC236}">
                    <a16:creationId xmlns:a16="http://schemas.microsoft.com/office/drawing/2014/main" id="{892698E3-4D52-E846-A0AF-BA7C7C0347F7}"/>
                  </a:ext>
                </a:extLst>
              </p:cNvPr>
              <p:cNvSpPr>
                <a:spLocks noGrp="1" noRot="1" noChangeAspect="1" noMove="1" noResize="1" noEditPoints="1" noAdjustHandles="1" noChangeArrowheads="1" noChangeShapeType="1" noTextEdit="1"/>
              </p:cNvSpPr>
              <p:nvPr>
                <p:ph idx="1"/>
              </p:nvPr>
            </p:nvSpPr>
            <p:spPr>
              <a:blipFill>
                <a:blip r:embed="rId2"/>
                <a:stretch>
                  <a:fillRect l="-806" t="-3670" r="-806" b="-5505"/>
                </a:stretch>
              </a:blipFill>
            </p:spPr>
            <p:txBody>
              <a:bodyPr/>
              <a:lstStyle/>
              <a:p>
                <a:r>
                  <a:rPr lang="en-US">
                    <a:noFill/>
                  </a:rPr>
                  <a:t> </a:t>
                </a:r>
              </a:p>
            </p:txBody>
          </p:sp>
        </mc:Fallback>
      </mc:AlternateContent>
    </p:spTree>
    <p:extLst>
      <p:ext uri="{BB962C8B-B14F-4D97-AF65-F5344CB8AC3E}">
        <p14:creationId xmlns:p14="http://schemas.microsoft.com/office/powerpoint/2010/main" val="249479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47E46-616B-FF4F-AED0-4DD55DB7D6BD}"/>
              </a:ext>
            </a:extLst>
          </p:cNvPr>
          <p:cNvSpPr>
            <a:spLocks noGrp="1"/>
          </p:cNvSpPr>
          <p:nvPr>
            <p:ph type="title"/>
          </p:nvPr>
        </p:nvSpPr>
        <p:spPr/>
        <p:txBody>
          <a:bodyPr/>
          <a:lstStyle/>
          <a:p>
            <a:r>
              <a:rPr lang="en-US" dirty="0"/>
              <a:t>DISCUSSION</a:t>
            </a:r>
          </a:p>
        </p:txBody>
      </p:sp>
      <p:sp>
        <p:nvSpPr>
          <p:cNvPr id="3" name="Content Placeholder 2">
            <a:extLst>
              <a:ext uri="{FF2B5EF4-FFF2-40B4-BE49-F238E27FC236}">
                <a16:creationId xmlns:a16="http://schemas.microsoft.com/office/drawing/2014/main" id="{17EA1AA6-A34C-884B-BD60-56B1B429FAE5}"/>
              </a:ext>
            </a:extLst>
          </p:cNvPr>
          <p:cNvSpPr>
            <a:spLocks noGrp="1"/>
          </p:cNvSpPr>
          <p:nvPr>
            <p:ph idx="1"/>
          </p:nvPr>
        </p:nvSpPr>
        <p:spPr/>
        <p:txBody>
          <a:bodyPr/>
          <a:lstStyle/>
          <a:p>
            <a:r>
              <a:rPr lang="en-US" dirty="0"/>
              <a:t>What would it take for you to update …</a:t>
            </a:r>
          </a:p>
          <a:p>
            <a:pPr lvl="1"/>
            <a:r>
              <a:rPr lang="en-US" dirty="0"/>
              <a:t>… your belief in the existence/non-existence of a deity?</a:t>
            </a:r>
          </a:p>
          <a:p>
            <a:pPr lvl="1"/>
            <a:r>
              <a:rPr lang="en-US" dirty="0"/>
              <a:t>… your belief in the shape of the Earth? </a:t>
            </a:r>
          </a:p>
          <a:p>
            <a:pPr lvl="1"/>
            <a:r>
              <a:rPr lang="en-US" dirty="0"/>
              <a:t>… your political affiliation?</a:t>
            </a:r>
          </a:p>
          <a:p>
            <a:pPr lvl="1"/>
            <a:r>
              <a:rPr lang="en-US" dirty="0"/>
              <a:t>… your allegiance to a sport team?</a:t>
            </a:r>
          </a:p>
          <a:p>
            <a:pPr lvl="1"/>
            <a:r>
              <a:rPr lang="en-US" dirty="0"/>
              <a:t>… your belief in the effectiveness of homeopathic remedies?</a:t>
            </a:r>
          </a:p>
          <a:p>
            <a:pPr lvl="1"/>
            <a:r>
              <a:rPr lang="en-US" dirty="0"/>
              <a:t>… your belief in the effectiveness of Bayesian analysis?  </a:t>
            </a:r>
          </a:p>
        </p:txBody>
      </p:sp>
    </p:spTree>
    <p:extLst>
      <p:ext uri="{BB962C8B-B14F-4D97-AF65-F5344CB8AC3E}">
        <p14:creationId xmlns:p14="http://schemas.microsoft.com/office/powerpoint/2010/main" val="1860954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75AE-6C1B-48AB-A023-FF52B9315CCE}"/>
              </a:ext>
            </a:extLst>
          </p:cNvPr>
          <p:cNvSpPr>
            <a:spLocks noGrp="1"/>
          </p:cNvSpPr>
          <p:nvPr>
            <p:ph type="title"/>
          </p:nvPr>
        </p:nvSpPr>
        <p:spPr/>
        <p:txBody>
          <a:bodyPr/>
          <a:lstStyle/>
          <a:p>
            <a:r>
              <a:rPr lang="en-CA" dirty="0"/>
              <a:t>EXERCISE – FALSE POSITIVE TESTING</a:t>
            </a:r>
          </a:p>
        </p:txBody>
      </p:sp>
      <p:sp>
        <p:nvSpPr>
          <p:cNvPr id="3" name="Content Placeholder 2">
            <a:extLst>
              <a:ext uri="{FF2B5EF4-FFF2-40B4-BE49-F238E27FC236}">
                <a16:creationId xmlns:a16="http://schemas.microsoft.com/office/drawing/2014/main" id="{D8238A16-6BA2-4756-90FF-BE0566E17FA5}"/>
              </a:ext>
            </a:extLst>
          </p:cNvPr>
          <p:cNvSpPr>
            <a:spLocks noGrp="1"/>
          </p:cNvSpPr>
          <p:nvPr>
            <p:ph idx="1"/>
          </p:nvPr>
        </p:nvSpPr>
        <p:spPr/>
        <p:txBody>
          <a:bodyPr/>
          <a:lstStyle/>
          <a:p>
            <a:pPr marL="0" indent="0" algn="just">
              <a:lnSpc>
                <a:spcPct val="100000"/>
              </a:lnSpc>
              <a:buNone/>
            </a:pPr>
            <a:r>
              <a:rPr lang="en-CA" dirty="0">
                <a:latin typeface="Dagny OT" panose="020B0504020201020104" pitchFamily="34" charset="0"/>
              </a:rPr>
              <a:t>Suppose that a test for a particular disease has a very high success rate. If a patient </a:t>
            </a:r>
          </a:p>
          <a:p>
            <a:pPr lvl="1" algn="just">
              <a:lnSpc>
                <a:spcPct val="100000"/>
              </a:lnSpc>
            </a:pPr>
            <a:r>
              <a:rPr lang="en-CA" sz="2000" dirty="0">
                <a:latin typeface="Dagny OT" panose="020B0504020201020104" pitchFamily="34" charset="0"/>
              </a:rPr>
              <a:t>has the disease, the test accurately reports a ’positive’ with probability 0.99;</a:t>
            </a:r>
          </a:p>
          <a:p>
            <a:pPr lvl="1" algn="just">
              <a:lnSpc>
                <a:spcPct val="100000"/>
              </a:lnSpc>
            </a:pPr>
            <a:r>
              <a:rPr lang="en-CA" sz="2000" dirty="0">
                <a:latin typeface="Dagny OT" panose="020B0504020201020104" pitchFamily="34" charset="0"/>
              </a:rPr>
              <a:t>does not have the disease, the test accurately reports a ’negative’ with probability 0.95. </a:t>
            </a:r>
          </a:p>
          <a:p>
            <a:pPr algn="just">
              <a:lnSpc>
                <a:spcPct val="100000"/>
              </a:lnSpc>
            </a:pPr>
            <a:endParaRPr lang="en-CA" sz="500" dirty="0">
              <a:latin typeface="Dagny OT" panose="020B0504020201020104" pitchFamily="34" charset="0"/>
            </a:endParaRPr>
          </a:p>
          <a:p>
            <a:pPr marL="0" indent="0" algn="just">
              <a:lnSpc>
                <a:spcPct val="100000"/>
              </a:lnSpc>
              <a:buNone/>
            </a:pPr>
            <a:r>
              <a:rPr lang="en-CA" dirty="0">
                <a:latin typeface="Dagny OT" panose="020B0504020201020104" pitchFamily="34" charset="0"/>
              </a:rPr>
              <a:t>Assume further that only 0.1% of the population has the disease. What is the probability that a patient who tests positive does not in fact have the disease? </a:t>
            </a:r>
          </a:p>
        </p:txBody>
      </p:sp>
    </p:spTree>
    <p:extLst>
      <p:ext uri="{BB962C8B-B14F-4D97-AF65-F5344CB8AC3E}">
        <p14:creationId xmlns:p14="http://schemas.microsoft.com/office/powerpoint/2010/main" val="82939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75AE-6C1B-48AB-A023-FF52B9315CCE}"/>
              </a:ext>
            </a:extLst>
          </p:cNvPr>
          <p:cNvSpPr>
            <a:spLocks noGrp="1"/>
          </p:cNvSpPr>
          <p:nvPr>
            <p:ph type="title"/>
          </p:nvPr>
        </p:nvSpPr>
        <p:spPr/>
        <p:txBody>
          <a:bodyPr/>
          <a:lstStyle/>
          <a:p>
            <a:r>
              <a:rPr lang="en-CA" dirty="0"/>
              <a:t>EXERCISE – FALSE POSITIVE TESTING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8238A16-6BA2-4756-90FF-BE0566E17FA5}"/>
                  </a:ext>
                </a:extLst>
              </p:cNvPr>
              <p:cNvSpPr>
                <a:spLocks noGrp="1"/>
              </p:cNvSpPr>
              <p:nvPr>
                <p:ph idx="1"/>
              </p:nvPr>
            </p:nvSpPr>
            <p:spPr/>
            <p:txBody>
              <a:bodyPr/>
              <a:lstStyle/>
              <a:p>
                <a:pPr algn="just"/>
                <a:r>
                  <a:rPr lang="en-CA" b="1" dirty="0">
                    <a:latin typeface="Dagny OT" panose="020B0504020201020104" pitchFamily="34" charset="0"/>
                  </a:rPr>
                  <a:t>Solution:</a:t>
                </a:r>
                <a:r>
                  <a:rPr lang="en-CA" dirty="0">
                    <a:latin typeface="Dagny OT" panose="020B0504020201020104" pitchFamily="34" charset="0"/>
                  </a:rPr>
                  <a:t> </a:t>
                </a:r>
                <a:r>
                  <a:rPr lang="en-CA" dirty="0"/>
                  <a:t>let </a:t>
                </a:r>
                <a14:m>
                  <m:oMath xmlns:m="http://schemas.openxmlformats.org/officeDocument/2006/math">
                    <m:r>
                      <a:rPr lang="en-CA" i="1" dirty="0" smtClean="0">
                        <a:latin typeface="Cambria Math" panose="02040503050406030204" pitchFamily="18" charset="0"/>
                      </a:rPr>
                      <m:t>𝐷</m:t>
                    </m:r>
                  </m:oMath>
                </a14:m>
                <a:r>
                  <a:rPr lang="en-CA" dirty="0"/>
                  <a:t> be the event that the patient has the disease, and </a:t>
                </a:r>
                <a14:m>
                  <m:oMath xmlns:m="http://schemas.openxmlformats.org/officeDocument/2006/math">
                    <m:r>
                      <a:rPr lang="en-CA" i="1" dirty="0" smtClean="0">
                        <a:latin typeface="Cambria Math" panose="02040503050406030204" pitchFamily="18" charset="0"/>
                      </a:rPr>
                      <m:t>𝐴</m:t>
                    </m:r>
                  </m:oMath>
                </a14:m>
                <a:r>
                  <a:rPr lang="en-CA" dirty="0"/>
                  <a:t> be the event that the test is positive. According to Bayes’ Theorem, the probability of a </a:t>
                </a:r>
                <a:r>
                  <a:rPr lang="en-CA" b="1" dirty="0"/>
                  <a:t>true positive </a:t>
                </a:r>
                <a:r>
                  <a:rPr lang="en-CA" dirty="0"/>
                  <a:t>is</a:t>
                </a:r>
              </a:p>
              <a:p>
                <a:pPr algn="just"/>
                <a14:m>
                  <m:oMathPara xmlns:m="http://schemas.openxmlformats.org/officeDocument/2006/math">
                    <m:oMathParaPr>
                      <m:jc m:val="center"/>
                    </m:oMathParaPr>
                    <m:oMath xmlns:m="http://schemas.openxmlformats.org/officeDocument/2006/math">
                      <m:r>
                        <a:rPr lang="en-US" i="1" dirty="0">
                          <a:solidFill>
                            <a:srgbClr val="323232"/>
                          </a:solidFill>
                          <a:latin typeface="Cambria Math" panose="02040503050406030204" pitchFamily="18" charset="0"/>
                        </a:rPr>
                        <m:t>𝑃</m:t>
                      </m:r>
                      <m:d>
                        <m:dPr>
                          <m:endChr m:val="|"/>
                          <m:ctrlPr>
                            <a:rPr lang="en-US" i="1" dirty="0">
                              <a:solidFill>
                                <a:srgbClr val="323232"/>
                              </a:solidFill>
                              <a:latin typeface="Cambria Math" panose="02040503050406030204" pitchFamily="18" charset="0"/>
                            </a:rPr>
                          </m:ctrlPr>
                        </m:dPr>
                        <m:e>
                          <m:r>
                            <a:rPr lang="en-CA" b="0" i="1" dirty="0" smtClean="0">
                              <a:solidFill>
                                <a:srgbClr val="323232"/>
                              </a:solidFill>
                              <a:latin typeface="Cambria Math" panose="02040503050406030204" pitchFamily="18" charset="0"/>
                              <a:ea typeface="Cambria Math" panose="02040503050406030204" pitchFamily="18" charset="0"/>
                            </a:rPr>
                            <m:t>𝐷</m:t>
                          </m:r>
                        </m:e>
                      </m:d>
                      <m:r>
                        <a:rPr lang="en-CA" b="0" i="1" dirty="0" smtClean="0">
                          <a:solidFill>
                            <a:srgbClr val="323232"/>
                          </a:solidFill>
                          <a:latin typeface="Cambria Math" panose="02040503050406030204" pitchFamily="18" charset="0"/>
                        </a:rPr>
                        <m:t>𝐴</m:t>
                      </m:r>
                      <m:r>
                        <a:rPr lang="en-US" i="1" dirty="0" err="1">
                          <a:solidFill>
                            <a:srgbClr val="323232"/>
                          </a:solidFill>
                          <a:latin typeface="Cambria Math" panose="02040503050406030204" pitchFamily="18" charset="0"/>
                        </a:rPr>
                        <m:t>,</m:t>
                      </m:r>
                      <m:r>
                        <a:rPr lang="en-US" i="1" dirty="0" err="1">
                          <a:solidFill>
                            <a:srgbClr val="323232"/>
                          </a:solidFill>
                          <a:latin typeface="Cambria Math" panose="02040503050406030204" pitchFamily="18" charset="0"/>
                        </a:rPr>
                        <m:t>𝐼</m:t>
                      </m:r>
                      <m:r>
                        <a:rPr lang="en-US" i="1" dirty="0">
                          <a:solidFill>
                            <a:srgbClr val="323232"/>
                          </a:solidFill>
                          <a:latin typeface="Cambria Math" panose="02040503050406030204" pitchFamily="18" charset="0"/>
                        </a:rPr>
                        <m:t>)=</m:t>
                      </m:r>
                      <m:f>
                        <m:fPr>
                          <m:ctrlPr>
                            <a:rPr lang="en-US" i="1" dirty="0">
                              <a:solidFill>
                                <a:srgbClr val="323232"/>
                              </a:solidFill>
                              <a:latin typeface="Cambria Math" panose="02040503050406030204" pitchFamily="18" charset="0"/>
                            </a:rPr>
                          </m:ctrlPr>
                        </m:fPr>
                        <m:num>
                          <m:r>
                            <a:rPr lang="en-US" i="1" dirty="0">
                              <a:solidFill>
                                <a:srgbClr val="323232"/>
                              </a:solidFill>
                              <a:latin typeface="Cambria Math" panose="02040503050406030204" pitchFamily="18" charset="0"/>
                            </a:rPr>
                            <m:t>𝑃</m:t>
                          </m:r>
                          <m:d>
                            <m:dPr>
                              <m:endChr m:val="|"/>
                              <m:ctrlPr>
                                <a:rPr lang="en-US" i="1" dirty="0">
                                  <a:solidFill>
                                    <a:srgbClr val="323232"/>
                                  </a:solidFill>
                                  <a:latin typeface="Cambria Math" panose="02040503050406030204" pitchFamily="18" charset="0"/>
                                </a:rPr>
                              </m:ctrlPr>
                            </m:dPr>
                            <m:e>
                              <m:r>
                                <a:rPr lang="en-CA" b="0" i="1" dirty="0" smtClean="0">
                                  <a:solidFill>
                                    <a:srgbClr val="323232"/>
                                  </a:solidFill>
                                  <a:latin typeface="Cambria Math" panose="02040503050406030204" pitchFamily="18" charset="0"/>
                                </a:rPr>
                                <m:t>𝐴</m:t>
                              </m:r>
                            </m:e>
                          </m:d>
                          <m:r>
                            <a:rPr lang="en-CA" b="0" i="1" dirty="0" smtClean="0">
                              <a:solidFill>
                                <a:srgbClr val="323232"/>
                              </a:solidFill>
                              <a:latin typeface="Cambria Math" panose="02040503050406030204" pitchFamily="18" charset="0"/>
                            </a:rPr>
                            <m:t>𝐷</m:t>
                          </m:r>
                          <m:r>
                            <a:rPr lang="en-US" i="1" dirty="0" err="1">
                              <a:solidFill>
                                <a:srgbClr val="323232"/>
                              </a:solidFill>
                              <a:latin typeface="Cambria Math" panose="02040503050406030204" pitchFamily="18" charset="0"/>
                            </a:rPr>
                            <m:t>,</m:t>
                          </m:r>
                          <m:r>
                            <a:rPr lang="en-US" i="1" dirty="0" err="1">
                              <a:solidFill>
                                <a:srgbClr val="323232"/>
                              </a:solidFill>
                              <a:latin typeface="Cambria Math" panose="02040503050406030204" pitchFamily="18" charset="0"/>
                            </a:rPr>
                            <m:t>𝐼</m:t>
                          </m:r>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ea typeface="Cambria Math" panose="02040503050406030204" pitchFamily="18" charset="0"/>
                            </a:rPr>
                            <m:t>×</m:t>
                          </m:r>
                          <m:r>
                            <a:rPr lang="en-US" i="1" dirty="0">
                              <a:solidFill>
                                <a:srgbClr val="323232"/>
                              </a:solidFill>
                              <a:latin typeface="Cambria Math" panose="02040503050406030204" pitchFamily="18" charset="0"/>
                            </a:rPr>
                            <m:t>𝑃</m:t>
                          </m:r>
                          <m:d>
                            <m:dPr>
                              <m:endChr m:val="|"/>
                              <m:ctrlPr>
                                <a:rPr lang="en-US" i="1" dirty="0">
                                  <a:solidFill>
                                    <a:srgbClr val="323232"/>
                                  </a:solidFill>
                                  <a:latin typeface="Cambria Math" panose="02040503050406030204" pitchFamily="18" charset="0"/>
                                </a:rPr>
                              </m:ctrlPr>
                            </m:dPr>
                            <m:e>
                              <m:r>
                                <a:rPr lang="en-CA" b="0" i="1" dirty="0" smtClean="0">
                                  <a:solidFill>
                                    <a:srgbClr val="323232"/>
                                  </a:solidFill>
                                  <a:latin typeface="Cambria Math" panose="02040503050406030204" pitchFamily="18" charset="0"/>
                                </a:rPr>
                                <m:t>𝐷</m:t>
                              </m:r>
                            </m:e>
                          </m:d>
                          <m:r>
                            <a:rPr lang="en-US" i="1" dirty="0" err="1">
                              <a:solidFill>
                                <a:srgbClr val="323232"/>
                              </a:solidFill>
                              <a:latin typeface="Cambria Math" panose="02040503050406030204" pitchFamily="18" charset="0"/>
                            </a:rPr>
                            <m:t>𝐼</m:t>
                          </m:r>
                          <m:r>
                            <a:rPr lang="en-US" i="1" dirty="0">
                              <a:solidFill>
                                <a:srgbClr val="323232"/>
                              </a:solidFill>
                              <a:latin typeface="Cambria Math" panose="02040503050406030204" pitchFamily="18" charset="0"/>
                            </a:rPr>
                            <m:t>)</m:t>
                          </m:r>
                        </m:num>
                        <m:den>
                          <m:r>
                            <a:rPr lang="en-US" i="1" dirty="0">
                              <a:solidFill>
                                <a:srgbClr val="323232"/>
                              </a:solidFill>
                              <a:latin typeface="Cambria Math" panose="02040503050406030204" pitchFamily="18" charset="0"/>
                            </a:rPr>
                            <m:t>𝑃</m:t>
                          </m:r>
                          <m:d>
                            <m:dPr>
                              <m:endChr m:val="|"/>
                              <m:ctrlPr>
                                <a:rPr lang="en-US" i="1" dirty="0">
                                  <a:solidFill>
                                    <a:srgbClr val="323232"/>
                                  </a:solidFill>
                                  <a:latin typeface="Cambria Math" panose="02040503050406030204" pitchFamily="18" charset="0"/>
                                </a:rPr>
                              </m:ctrlPr>
                            </m:dPr>
                            <m:e>
                              <m:r>
                                <a:rPr lang="en-CA" b="0" i="1" dirty="0" smtClean="0">
                                  <a:solidFill>
                                    <a:srgbClr val="323232"/>
                                  </a:solidFill>
                                  <a:latin typeface="Cambria Math" panose="02040503050406030204" pitchFamily="18" charset="0"/>
                                </a:rPr>
                                <m:t>𝐴</m:t>
                              </m:r>
                            </m:e>
                          </m:d>
                          <m:r>
                            <a:rPr lang="en-US" i="1" dirty="0" err="1">
                              <a:solidFill>
                                <a:srgbClr val="323232"/>
                              </a:solidFill>
                              <a:latin typeface="Cambria Math" panose="02040503050406030204" pitchFamily="18" charset="0"/>
                            </a:rPr>
                            <m:t>𝐼</m:t>
                          </m:r>
                          <m:r>
                            <a:rPr lang="en-US" i="1" dirty="0">
                              <a:solidFill>
                                <a:srgbClr val="323232"/>
                              </a:solidFill>
                              <a:latin typeface="Cambria Math" panose="02040503050406030204" pitchFamily="18" charset="0"/>
                            </a:rPr>
                            <m:t>)</m:t>
                          </m:r>
                        </m:den>
                      </m:f>
                      <m:r>
                        <a:rPr lang="en-CA" b="0" i="1" dirty="0" smtClean="0">
                          <a:solidFill>
                            <a:srgbClr val="323232"/>
                          </a:solidFill>
                          <a:latin typeface="Cambria Math" panose="02040503050406030204" pitchFamily="18" charset="0"/>
                        </a:rPr>
                        <m:t>=</m:t>
                      </m:r>
                      <m:f>
                        <m:fPr>
                          <m:ctrlPr>
                            <a:rPr lang="en-US" i="1" dirty="0">
                              <a:solidFill>
                                <a:srgbClr val="323232"/>
                              </a:solidFill>
                              <a:latin typeface="Cambria Math" panose="02040503050406030204" pitchFamily="18" charset="0"/>
                            </a:rPr>
                          </m:ctrlPr>
                        </m:fPr>
                        <m:num>
                          <m:r>
                            <a:rPr lang="en-US" i="1" dirty="0">
                              <a:solidFill>
                                <a:srgbClr val="323232"/>
                              </a:solidFill>
                              <a:latin typeface="Cambria Math" panose="02040503050406030204" pitchFamily="18" charset="0"/>
                            </a:rPr>
                            <m:t>𝑃</m:t>
                          </m:r>
                          <m:d>
                            <m:dPr>
                              <m:endChr m:val="|"/>
                              <m:ctrlPr>
                                <a:rPr lang="en-US" i="1" dirty="0">
                                  <a:solidFill>
                                    <a:srgbClr val="323232"/>
                                  </a:solidFill>
                                  <a:latin typeface="Cambria Math" panose="02040503050406030204" pitchFamily="18" charset="0"/>
                                </a:rPr>
                              </m:ctrlPr>
                            </m:dPr>
                            <m:e>
                              <m:r>
                                <a:rPr lang="en-CA" i="1" dirty="0">
                                  <a:solidFill>
                                    <a:srgbClr val="323232"/>
                                  </a:solidFill>
                                  <a:latin typeface="Cambria Math" panose="02040503050406030204" pitchFamily="18" charset="0"/>
                                </a:rPr>
                                <m:t>𝐴</m:t>
                              </m:r>
                            </m:e>
                          </m:d>
                          <m:r>
                            <a:rPr lang="en-CA" i="1" dirty="0">
                              <a:solidFill>
                                <a:srgbClr val="323232"/>
                              </a:solidFill>
                              <a:latin typeface="Cambria Math" panose="02040503050406030204" pitchFamily="18" charset="0"/>
                            </a:rPr>
                            <m:t>𝐷</m:t>
                          </m:r>
                          <m:r>
                            <a:rPr lang="en-US" i="1" dirty="0" err="1">
                              <a:solidFill>
                                <a:srgbClr val="323232"/>
                              </a:solidFill>
                              <a:latin typeface="Cambria Math" panose="02040503050406030204" pitchFamily="18" charset="0"/>
                            </a:rPr>
                            <m:t>,</m:t>
                          </m:r>
                          <m:r>
                            <a:rPr lang="en-US" i="1" dirty="0" err="1">
                              <a:solidFill>
                                <a:srgbClr val="323232"/>
                              </a:solidFill>
                              <a:latin typeface="Cambria Math" panose="02040503050406030204" pitchFamily="18" charset="0"/>
                            </a:rPr>
                            <m:t>𝐼</m:t>
                          </m:r>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ea typeface="Cambria Math" panose="02040503050406030204" pitchFamily="18" charset="0"/>
                            </a:rPr>
                            <m:t>×</m:t>
                          </m:r>
                          <m:r>
                            <a:rPr lang="en-US" i="1" dirty="0">
                              <a:solidFill>
                                <a:srgbClr val="323232"/>
                              </a:solidFill>
                              <a:latin typeface="Cambria Math" panose="02040503050406030204" pitchFamily="18" charset="0"/>
                            </a:rPr>
                            <m:t>𝑃</m:t>
                          </m:r>
                          <m:d>
                            <m:dPr>
                              <m:endChr m:val="|"/>
                              <m:ctrlPr>
                                <a:rPr lang="en-US" i="1" dirty="0">
                                  <a:solidFill>
                                    <a:srgbClr val="323232"/>
                                  </a:solidFill>
                                  <a:latin typeface="Cambria Math" panose="02040503050406030204" pitchFamily="18" charset="0"/>
                                </a:rPr>
                              </m:ctrlPr>
                            </m:dPr>
                            <m:e>
                              <m:r>
                                <a:rPr lang="en-CA" i="1" dirty="0">
                                  <a:solidFill>
                                    <a:srgbClr val="323232"/>
                                  </a:solidFill>
                                  <a:latin typeface="Cambria Math" panose="02040503050406030204" pitchFamily="18" charset="0"/>
                                </a:rPr>
                                <m:t>𝐷</m:t>
                              </m:r>
                            </m:e>
                          </m:d>
                          <m:r>
                            <a:rPr lang="en-US" i="1" dirty="0" err="1">
                              <a:solidFill>
                                <a:srgbClr val="323232"/>
                              </a:solidFill>
                              <a:latin typeface="Cambria Math" panose="02040503050406030204" pitchFamily="18" charset="0"/>
                            </a:rPr>
                            <m:t>𝐼</m:t>
                          </m:r>
                          <m:r>
                            <a:rPr lang="en-US" i="1" dirty="0">
                              <a:solidFill>
                                <a:srgbClr val="323232"/>
                              </a:solidFill>
                              <a:latin typeface="Cambria Math" panose="02040503050406030204" pitchFamily="18" charset="0"/>
                            </a:rPr>
                            <m:t>)</m:t>
                          </m:r>
                        </m:num>
                        <m:den>
                          <m:r>
                            <a:rPr lang="en-US" i="1" dirty="0">
                              <a:solidFill>
                                <a:srgbClr val="323232"/>
                              </a:solidFill>
                              <a:latin typeface="Cambria Math" panose="02040503050406030204" pitchFamily="18" charset="0"/>
                            </a:rPr>
                            <m:t>𝑃</m:t>
                          </m:r>
                          <m:d>
                            <m:dPr>
                              <m:endChr m:val="|"/>
                              <m:ctrlPr>
                                <a:rPr lang="en-US" i="1" dirty="0">
                                  <a:solidFill>
                                    <a:srgbClr val="323232"/>
                                  </a:solidFill>
                                  <a:latin typeface="Cambria Math" panose="02040503050406030204" pitchFamily="18" charset="0"/>
                                </a:rPr>
                              </m:ctrlPr>
                            </m:dPr>
                            <m:e>
                              <m:r>
                                <a:rPr lang="en-CA" i="1" dirty="0">
                                  <a:solidFill>
                                    <a:srgbClr val="323232"/>
                                  </a:solidFill>
                                  <a:latin typeface="Cambria Math" panose="02040503050406030204" pitchFamily="18" charset="0"/>
                                </a:rPr>
                                <m:t>𝐴</m:t>
                              </m:r>
                            </m:e>
                          </m:d>
                          <m:r>
                            <a:rPr lang="en-CA" i="1" dirty="0">
                              <a:solidFill>
                                <a:srgbClr val="323232"/>
                              </a:solidFill>
                              <a:latin typeface="Cambria Math" panose="02040503050406030204" pitchFamily="18" charset="0"/>
                            </a:rPr>
                            <m:t>𝐷</m:t>
                          </m:r>
                          <m:r>
                            <a:rPr lang="en-US" i="1" dirty="0" err="1">
                              <a:solidFill>
                                <a:srgbClr val="323232"/>
                              </a:solidFill>
                              <a:latin typeface="Cambria Math" panose="02040503050406030204" pitchFamily="18" charset="0"/>
                            </a:rPr>
                            <m:t>,</m:t>
                          </m:r>
                          <m:r>
                            <a:rPr lang="en-US" i="1" dirty="0" err="1">
                              <a:solidFill>
                                <a:srgbClr val="323232"/>
                              </a:solidFill>
                              <a:latin typeface="Cambria Math" panose="02040503050406030204" pitchFamily="18" charset="0"/>
                            </a:rPr>
                            <m:t>𝐼</m:t>
                          </m:r>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ea typeface="Cambria Math" panose="02040503050406030204" pitchFamily="18" charset="0"/>
                            </a:rPr>
                            <m:t>×</m:t>
                          </m:r>
                          <m:r>
                            <a:rPr lang="en-US" i="1" dirty="0">
                              <a:solidFill>
                                <a:srgbClr val="323232"/>
                              </a:solidFill>
                              <a:latin typeface="Cambria Math" panose="02040503050406030204" pitchFamily="18" charset="0"/>
                            </a:rPr>
                            <m:t>𝑃</m:t>
                          </m:r>
                          <m:d>
                            <m:dPr>
                              <m:endChr m:val="|"/>
                              <m:ctrlPr>
                                <a:rPr lang="en-US" i="1" dirty="0">
                                  <a:solidFill>
                                    <a:srgbClr val="323232"/>
                                  </a:solidFill>
                                  <a:latin typeface="Cambria Math" panose="02040503050406030204" pitchFamily="18" charset="0"/>
                                </a:rPr>
                              </m:ctrlPr>
                            </m:dPr>
                            <m:e>
                              <m:r>
                                <a:rPr lang="en-CA" i="1" dirty="0">
                                  <a:solidFill>
                                    <a:srgbClr val="323232"/>
                                  </a:solidFill>
                                  <a:latin typeface="Cambria Math" panose="02040503050406030204" pitchFamily="18" charset="0"/>
                                </a:rPr>
                                <m:t>𝐷</m:t>
                              </m:r>
                            </m:e>
                          </m:d>
                          <m:r>
                            <a:rPr lang="en-US" i="1" dirty="0" err="1">
                              <a:solidFill>
                                <a:srgbClr val="323232"/>
                              </a:solidFill>
                              <a:latin typeface="Cambria Math" panose="02040503050406030204" pitchFamily="18" charset="0"/>
                            </a:rPr>
                            <m:t>𝐼</m:t>
                          </m:r>
                          <m:r>
                            <a:rPr lang="en-US" i="1" dirty="0">
                              <a:solidFill>
                                <a:srgbClr val="323232"/>
                              </a:solidFill>
                              <a:latin typeface="Cambria Math" panose="02040503050406030204" pitchFamily="18" charset="0"/>
                            </a:rPr>
                            <m:t>)</m:t>
                          </m:r>
                          <m:r>
                            <a:rPr lang="en-CA" b="0" i="1" dirty="0" smtClean="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rPr>
                            <m:t>𝑃</m:t>
                          </m:r>
                          <m:r>
                            <a:rPr lang="en-CA" b="0" i="1" dirty="0" smtClean="0">
                              <a:solidFill>
                                <a:srgbClr val="323232"/>
                              </a:solidFill>
                              <a:latin typeface="Cambria Math" panose="02040503050406030204" pitchFamily="18" charset="0"/>
                            </a:rPr>
                            <m:t>(</m:t>
                          </m:r>
                          <m:r>
                            <a:rPr lang="en-CA" b="0" i="1" dirty="0" smtClean="0">
                              <a:solidFill>
                                <a:srgbClr val="323232"/>
                              </a:solidFill>
                              <a:latin typeface="Cambria Math" panose="02040503050406030204" pitchFamily="18" charset="0"/>
                            </a:rPr>
                            <m:t>𝐴</m:t>
                          </m:r>
                          <m:r>
                            <a:rPr lang="en-CA" b="0" i="1" dirty="0" smtClean="0">
                              <a:solidFill>
                                <a:srgbClr val="323232"/>
                              </a:solidFill>
                              <a:latin typeface="Cambria Math" panose="02040503050406030204" pitchFamily="18" charset="0"/>
                            </a:rPr>
                            <m:t>|−</m:t>
                          </m:r>
                          <m:r>
                            <a:rPr lang="en-CA" i="1" dirty="0">
                              <a:solidFill>
                                <a:srgbClr val="323232"/>
                              </a:solidFill>
                              <a:latin typeface="Cambria Math" panose="02040503050406030204" pitchFamily="18" charset="0"/>
                            </a:rPr>
                            <m:t>𝐷</m:t>
                          </m:r>
                          <m:r>
                            <a:rPr lang="en-US" i="1" dirty="0" err="1">
                              <a:solidFill>
                                <a:srgbClr val="323232"/>
                              </a:solidFill>
                              <a:latin typeface="Cambria Math" panose="02040503050406030204" pitchFamily="18" charset="0"/>
                            </a:rPr>
                            <m:t>,</m:t>
                          </m:r>
                          <m:r>
                            <a:rPr lang="en-US" i="1" dirty="0" err="1">
                              <a:solidFill>
                                <a:srgbClr val="323232"/>
                              </a:solidFill>
                              <a:latin typeface="Cambria Math" panose="02040503050406030204" pitchFamily="18" charset="0"/>
                            </a:rPr>
                            <m:t>𝐼</m:t>
                          </m:r>
                          <m:r>
                            <a:rPr lang="en-US" i="1" dirty="0">
                              <a:solidFill>
                                <a:srgbClr val="323232"/>
                              </a:solidFill>
                              <a:latin typeface="Cambria Math" panose="02040503050406030204" pitchFamily="18" charset="0"/>
                            </a:rPr>
                            <m:t>)</m:t>
                          </m:r>
                          <m:r>
                            <a:rPr lang="en-US" i="1" dirty="0">
                              <a:solidFill>
                                <a:srgbClr val="323232"/>
                              </a:solidFill>
                              <a:latin typeface="Cambria Math" panose="02040503050406030204" pitchFamily="18" charset="0"/>
                              <a:ea typeface="Cambria Math" panose="02040503050406030204" pitchFamily="18" charset="0"/>
                            </a:rPr>
                            <m:t>×</m:t>
                          </m:r>
                          <m:r>
                            <a:rPr lang="en-US" i="1" dirty="0">
                              <a:solidFill>
                                <a:srgbClr val="323232"/>
                              </a:solidFill>
                              <a:latin typeface="Cambria Math" panose="02040503050406030204" pitchFamily="18" charset="0"/>
                            </a:rPr>
                            <m:t>𝑃</m:t>
                          </m:r>
                          <m:d>
                            <m:dPr>
                              <m:endChr m:val="|"/>
                              <m:ctrlPr>
                                <a:rPr lang="en-US" i="1" dirty="0">
                                  <a:solidFill>
                                    <a:srgbClr val="323232"/>
                                  </a:solidFill>
                                  <a:latin typeface="Cambria Math" panose="02040503050406030204" pitchFamily="18" charset="0"/>
                                </a:rPr>
                              </m:ctrlPr>
                            </m:dPr>
                            <m:e>
                              <m:r>
                                <a:rPr lang="en-CA" b="0" i="1" dirty="0" smtClean="0">
                                  <a:solidFill>
                                    <a:srgbClr val="323232"/>
                                  </a:solidFill>
                                  <a:latin typeface="Cambria Math" panose="02040503050406030204" pitchFamily="18" charset="0"/>
                                </a:rPr>
                                <m:t>−</m:t>
                              </m:r>
                              <m:r>
                                <a:rPr lang="en-CA" i="1" dirty="0">
                                  <a:solidFill>
                                    <a:srgbClr val="323232"/>
                                  </a:solidFill>
                                  <a:latin typeface="Cambria Math" panose="02040503050406030204" pitchFamily="18" charset="0"/>
                                </a:rPr>
                                <m:t>𝐷</m:t>
                              </m:r>
                            </m:e>
                          </m:d>
                          <m:r>
                            <a:rPr lang="en-US" i="1" dirty="0" err="1">
                              <a:solidFill>
                                <a:srgbClr val="323232"/>
                              </a:solidFill>
                              <a:latin typeface="Cambria Math" panose="02040503050406030204" pitchFamily="18" charset="0"/>
                            </a:rPr>
                            <m:t>𝐼</m:t>
                          </m:r>
                          <m:r>
                            <a:rPr lang="en-US" i="1" dirty="0">
                              <a:solidFill>
                                <a:srgbClr val="323232"/>
                              </a:solidFill>
                              <a:latin typeface="Cambria Math" panose="02040503050406030204" pitchFamily="18" charset="0"/>
                            </a:rPr>
                            <m:t>)</m:t>
                          </m:r>
                        </m:den>
                      </m:f>
                      <m:r>
                        <a:rPr lang="en-CA" b="0" i="1" dirty="0" smtClean="0">
                          <a:solidFill>
                            <a:srgbClr val="323232"/>
                          </a:solidFill>
                          <a:latin typeface="Cambria Math" panose="02040503050406030204" pitchFamily="18" charset="0"/>
                        </a:rPr>
                        <m:t>=</m:t>
                      </m:r>
                      <m:f>
                        <m:fPr>
                          <m:ctrlPr>
                            <a:rPr lang="en-US" i="1" dirty="0">
                              <a:solidFill>
                                <a:srgbClr val="323232"/>
                              </a:solidFill>
                              <a:latin typeface="Cambria Math" panose="02040503050406030204" pitchFamily="18" charset="0"/>
                            </a:rPr>
                          </m:ctrlPr>
                        </m:fPr>
                        <m:num>
                          <m:r>
                            <a:rPr lang="en-CA" b="0" i="1" dirty="0" smtClean="0">
                              <a:solidFill>
                                <a:srgbClr val="323232"/>
                              </a:solidFill>
                              <a:latin typeface="Cambria Math" panose="02040503050406030204" pitchFamily="18" charset="0"/>
                            </a:rPr>
                            <m:t>0.99 </m:t>
                          </m:r>
                          <m:r>
                            <a:rPr lang="en-US" i="1" dirty="0">
                              <a:solidFill>
                                <a:srgbClr val="323232"/>
                              </a:solidFill>
                              <a:latin typeface="Cambria Math" panose="02040503050406030204" pitchFamily="18" charset="0"/>
                              <a:ea typeface="Cambria Math" panose="02040503050406030204" pitchFamily="18" charset="0"/>
                            </a:rPr>
                            <m:t>×</m:t>
                          </m:r>
                          <m:r>
                            <a:rPr lang="en-CA" b="0" i="1" dirty="0" smtClean="0">
                              <a:solidFill>
                                <a:srgbClr val="323232"/>
                              </a:solidFill>
                              <a:latin typeface="Cambria Math" panose="02040503050406030204" pitchFamily="18" charset="0"/>
                              <a:ea typeface="Cambria Math" panose="02040503050406030204" pitchFamily="18" charset="0"/>
                            </a:rPr>
                            <m:t> </m:t>
                          </m:r>
                          <m:r>
                            <a:rPr lang="en-CA" b="0" i="1" dirty="0" smtClean="0">
                              <a:solidFill>
                                <a:srgbClr val="323232"/>
                              </a:solidFill>
                              <a:latin typeface="Cambria Math" panose="02040503050406030204" pitchFamily="18" charset="0"/>
                            </a:rPr>
                            <m:t>0.001</m:t>
                          </m:r>
                        </m:num>
                        <m:den>
                          <m:r>
                            <a:rPr lang="en-CA" i="1" dirty="0">
                              <a:solidFill>
                                <a:srgbClr val="323232"/>
                              </a:solidFill>
                              <a:latin typeface="Cambria Math" panose="02040503050406030204" pitchFamily="18" charset="0"/>
                            </a:rPr>
                            <m:t>0.99 </m:t>
                          </m:r>
                          <m:r>
                            <a:rPr lang="en-US" i="1" dirty="0">
                              <a:solidFill>
                                <a:srgbClr val="323232"/>
                              </a:solidFill>
                              <a:latin typeface="Cambria Math" panose="02040503050406030204" pitchFamily="18" charset="0"/>
                              <a:ea typeface="Cambria Math" panose="02040503050406030204" pitchFamily="18" charset="0"/>
                            </a:rPr>
                            <m:t>×</m:t>
                          </m:r>
                          <m:r>
                            <a:rPr lang="en-CA" i="1" dirty="0">
                              <a:solidFill>
                                <a:srgbClr val="323232"/>
                              </a:solidFill>
                              <a:latin typeface="Cambria Math" panose="02040503050406030204" pitchFamily="18" charset="0"/>
                              <a:ea typeface="Cambria Math" panose="02040503050406030204" pitchFamily="18" charset="0"/>
                            </a:rPr>
                            <m:t> </m:t>
                          </m:r>
                          <m:r>
                            <a:rPr lang="en-CA" i="1" dirty="0">
                              <a:solidFill>
                                <a:srgbClr val="323232"/>
                              </a:solidFill>
                              <a:latin typeface="Cambria Math" panose="02040503050406030204" pitchFamily="18" charset="0"/>
                            </a:rPr>
                            <m:t>0.001+0.</m:t>
                          </m:r>
                          <m:r>
                            <a:rPr lang="en-CA" b="0" i="1" dirty="0" smtClean="0">
                              <a:solidFill>
                                <a:srgbClr val="323232"/>
                              </a:solidFill>
                              <a:latin typeface="Cambria Math" panose="02040503050406030204" pitchFamily="18" charset="0"/>
                            </a:rPr>
                            <m:t>05</m:t>
                          </m:r>
                          <m:r>
                            <a:rPr lang="en-CA" i="1" dirty="0">
                              <a:solidFill>
                                <a:srgbClr val="323232"/>
                              </a:solidFill>
                              <a:latin typeface="Cambria Math" panose="02040503050406030204" pitchFamily="18" charset="0"/>
                            </a:rPr>
                            <m:t> </m:t>
                          </m:r>
                          <m:r>
                            <a:rPr lang="en-US" i="1" dirty="0">
                              <a:solidFill>
                                <a:srgbClr val="323232"/>
                              </a:solidFill>
                              <a:latin typeface="Cambria Math" panose="02040503050406030204" pitchFamily="18" charset="0"/>
                              <a:ea typeface="Cambria Math" panose="02040503050406030204" pitchFamily="18" charset="0"/>
                            </a:rPr>
                            <m:t>×</m:t>
                          </m:r>
                          <m:r>
                            <a:rPr lang="en-CA" i="1" dirty="0">
                              <a:solidFill>
                                <a:srgbClr val="323232"/>
                              </a:solidFill>
                              <a:latin typeface="Cambria Math" panose="02040503050406030204" pitchFamily="18" charset="0"/>
                              <a:ea typeface="Cambria Math" panose="02040503050406030204" pitchFamily="18" charset="0"/>
                            </a:rPr>
                            <m:t> </m:t>
                          </m:r>
                          <m:r>
                            <a:rPr lang="en-CA" i="1" dirty="0">
                              <a:solidFill>
                                <a:srgbClr val="323232"/>
                              </a:solidFill>
                              <a:latin typeface="Cambria Math" panose="02040503050406030204" pitchFamily="18" charset="0"/>
                            </a:rPr>
                            <m:t>0.</m:t>
                          </m:r>
                          <m:r>
                            <a:rPr lang="en-CA" b="0" i="1" dirty="0" smtClean="0">
                              <a:solidFill>
                                <a:srgbClr val="323232"/>
                              </a:solidFill>
                              <a:latin typeface="Cambria Math" panose="02040503050406030204" pitchFamily="18" charset="0"/>
                            </a:rPr>
                            <m:t>999</m:t>
                          </m:r>
                        </m:den>
                      </m:f>
                      <m:r>
                        <a:rPr lang="en-US" i="1" dirty="0" smtClean="0">
                          <a:solidFill>
                            <a:srgbClr val="323232"/>
                          </a:solidFill>
                          <a:latin typeface="Cambria Math" panose="02040503050406030204" pitchFamily="18" charset="0"/>
                          <a:ea typeface="Cambria Math" panose="02040503050406030204" pitchFamily="18" charset="0"/>
                        </a:rPr>
                        <m:t>≈</m:t>
                      </m:r>
                      <m:r>
                        <a:rPr lang="en-CA" b="0" i="1" dirty="0" smtClean="0">
                          <a:solidFill>
                            <a:srgbClr val="323232"/>
                          </a:solidFill>
                          <a:latin typeface="Cambria Math" panose="02040503050406030204" pitchFamily="18" charset="0"/>
                          <a:ea typeface="Cambria Math" panose="02040503050406030204" pitchFamily="18" charset="0"/>
                        </a:rPr>
                        <m:t>0.019;</m:t>
                      </m:r>
                    </m:oMath>
                  </m:oMathPara>
                </a14:m>
                <a:endParaRPr lang="en-CA" dirty="0"/>
              </a:p>
              <a:p>
                <a:pPr algn="just"/>
                <a:r>
                  <a:rPr lang="en-CA" dirty="0"/>
                  <a:t>the probability of a </a:t>
                </a:r>
                <a:r>
                  <a:rPr lang="en-CA" b="1" dirty="0"/>
                  <a:t>false positive </a:t>
                </a:r>
                <a:r>
                  <a:rPr lang="en-CA" dirty="0"/>
                  <a:t>is thus </a:t>
                </a:r>
                <a14:m>
                  <m:oMath xmlns:m="http://schemas.openxmlformats.org/officeDocument/2006/math">
                    <m:r>
                      <a:rPr lang="en-CA" i="1" dirty="0" smtClean="0">
                        <a:latin typeface="Cambria Math" panose="02040503050406030204" pitchFamily="18" charset="0"/>
                      </a:rPr>
                      <m:t>1−0.019</m:t>
                    </m:r>
                    <m:r>
                      <a:rPr lang="en-CA" i="1" dirty="0" smtClean="0">
                        <a:latin typeface="Cambria Math" panose="02040503050406030204" pitchFamily="18" charset="0"/>
                        <a:ea typeface="Cambria Math" panose="02040503050406030204" pitchFamily="18" charset="0"/>
                      </a:rPr>
                      <m:t>≈</m:t>
                    </m:r>
                    <m:r>
                      <a:rPr lang="en-CA" b="0" i="1" dirty="0" smtClean="0">
                        <a:latin typeface="Cambria Math" panose="02040503050406030204" pitchFamily="18" charset="0"/>
                        <a:ea typeface="Cambria Math" panose="02040503050406030204" pitchFamily="18" charset="0"/>
                      </a:rPr>
                      <m:t>0.981</m:t>
                    </m:r>
                  </m:oMath>
                </a14:m>
                <a:r>
                  <a:rPr lang="en-CA" dirty="0">
                    <a:latin typeface="Dagny OT" panose="020B0504020201020104" pitchFamily="34" charset="0"/>
                  </a:rPr>
                  <a:t>.</a:t>
                </a:r>
              </a:p>
              <a:p>
                <a:pPr algn="just"/>
                <a:endParaRPr lang="en-CA" sz="500" dirty="0">
                  <a:latin typeface="Dagny OT" panose="020B0504020201020104" pitchFamily="34" charset="0"/>
                </a:endParaRPr>
              </a:p>
              <a:p>
                <a:pPr algn="just"/>
                <a:r>
                  <a:rPr lang="en-CA" dirty="0"/>
                  <a:t>Despite the apparent high accuracy of the test, the incidence of the disease is so low (1 in a 1000) that the vast majority of patients who test positive (98 in 100) do not have the disease (20 times the proportion before the outcome of the test is known).</a:t>
                </a:r>
                <a:endParaRPr lang="en-CA" dirty="0">
                  <a:latin typeface="Dagny OT" panose="020B0504020201020104" pitchFamily="34" charset="0"/>
                </a:endParaRPr>
              </a:p>
            </p:txBody>
          </p:sp>
        </mc:Choice>
        <mc:Fallback xmlns="">
          <p:sp>
            <p:nvSpPr>
              <p:cNvPr id="3" name="Content Placeholder 2">
                <a:extLst>
                  <a:ext uri="{FF2B5EF4-FFF2-40B4-BE49-F238E27FC236}">
                    <a16:creationId xmlns:a16="http://schemas.microsoft.com/office/drawing/2014/main" id="{D8238A16-6BA2-4756-90FF-BE0566E17FA5}"/>
                  </a:ext>
                </a:extLst>
              </p:cNvPr>
              <p:cNvSpPr>
                <a:spLocks noGrp="1" noRot="1" noChangeAspect="1" noMove="1" noResize="1" noEditPoints="1" noAdjustHandles="1" noChangeArrowheads="1" noChangeShapeType="1" noTextEdit="1"/>
              </p:cNvSpPr>
              <p:nvPr>
                <p:ph idx="1"/>
              </p:nvPr>
            </p:nvSpPr>
            <p:spPr>
              <a:blipFill>
                <a:blip r:embed="rId2"/>
                <a:stretch>
                  <a:fillRect l="-806" t="-3058" r="-806" b="-5199"/>
                </a:stretch>
              </a:blipFill>
            </p:spPr>
            <p:txBody>
              <a:bodyPr/>
              <a:lstStyle/>
              <a:p>
                <a:r>
                  <a:rPr lang="en-US">
                    <a:noFill/>
                  </a:rPr>
                  <a:t> </a:t>
                </a:r>
              </a:p>
            </p:txBody>
          </p:sp>
        </mc:Fallback>
      </mc:AlternateContent>
    </p:spTree>
    <p:extLst>
      <p:ext uri="{BB962C8B-B14F-4D97-AF65-F5344CB8AC3E}">
        <p14:creationId xmlns:p14="http://schemas.microsoft.com/office/powerpoint/2010/main" val="4147221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75AE-6C1B-48AB-A023-FF52B9315CCE}"/>
              </a:ext>
            </a:extLst>
          </p:cNvPr>
          <p:cNvSpPr>
            <a:spLocks noGrp="1"/>
          </p:cNvSpPr>
          <p:nvPr>
            <p:ph type="title"/>
          </p:nvPr>
        </p:nvSpPr>
        <p:spPr/>
        <p:txBody>
          <a:bodyPr/>
          <a:lstStyle/>
          <a:p>
            <a:r>
              <a:rPr lang="en-CA" dirty="0"/>
              <a:t>EXERCISE – DRIVING CONDITIONS</a:t>
            </a:r>
          </a:p>
        </p:txBody>
      </p:sp>
      <p:sp>
        <p:nvSpPr>
          <p:cNvPr id="3" name="Content Placeholder 2">
            <a:extLst>
              <a:ext uri="{FF2B5EF4-FFF2-40B4-BE49-F238E27FC236}">
                <a16:creationId xmlns:a16="http://schemas.microsoft.com/office/drawing/2014/main" id="{D8238A16-6BA2-4756-90FF-BE0566E17FA5}"/>
              </a:ext>
            </a:extLst>
          </p:cNvPr>
          <p:cNvSpPr>
            <a:spLocks noGrp="1"/>
          </p:cNvSpPr>
          <p:nvPr>
            <p:ph idx="1"/>
          </p:nvPr>
        </p:nvSpPr>
        <p:spPr/>
        <p:txBody>
          <a:bodyPr/>
          <a:lstStyle/>
          <a:p>
            <a:pPr marL="0" indent="0" algn="just">
              <a:buNone/>
            </a:pPr>
            <a:r>
              <a:rPr lang="en-CA" dirty="0">
                <a:latin typeface="Dagny OT" panose="020B0504020201020104" pitchFamily="34" charset="0"/>
              </a:rPr>
              <a:t>A road safety analyst has access to a dataset of fatal vehicle collisions (such as the NCDB) on roads in a specific region. </a:t>
            </a:r>
          </a:p>
          <a:p>
            <a:pPr marL="0" indent="0" algn="just">
              <a:buNone/>
            </a:pPr>
            <a:endParaRPr lang="en-CA" sz="500" dirty="0">
              <a:latin typeface="Dagny OT" panose="020B0504020201020104" pitchFamily="34" charset="0"/>
            </a:endParaRPr>
          </a:p>
          <a:p>
            <a:pPr marL="0" indent="0" algn="just">
              <a:buNone/>
            </a:pPr>
            <a:r>
              <a:rPr lang="en-CA" dirty="0">
                <a:latin typeface="Dagny OT" panose="020B0504020201020104" pitchFamily="34" charset="0"/>
              </a:rPr>
              <a:t>The dataset is built using police reports, and it contains relevant collision information such as: </a:t>
            </a:r>
          </a:p>
          <a:p>
            <a:pPr lvl="1" algn="just"/>
            <a:r>
              <a:rPr lang="en-CA" dirty="0">
                <a:latin typeface="Dagny OT" panose="020B0504020201020104" pitchFamily="34" charset="0"/>
              </a:rPr>
              <a:t>the severity of the collision, the age of the drivers, the number of passengers in each vehicle, the date and time of the collision, weather and road conditions, blood alcohol content (BAC), etc.</a:t>
            </a:r>
          </a:p>
          <a:p>
            <a:pPr algn="just"/>
            <a:endParaRPr lang="en-CA" sz="500" dirty="0">
              <a:latin typeface="Dagny OT" panose="020B0504020201020104" pitchFamily="34" charset="0"/>
            </a:endParaRPr>
          </a:p>
          <a:p>
            <a:pPr algn="just"/>
            <a:r>
              <a:rPr lang="en-CA" dirty="0">
                <a:latin typeface="Dagny OT" panose="020B0504020201020104" pitchFamily="34" charset="0"/>
              </a:rPr>
              <a:t>Let us further assume that the analyst has access to aggregated weather data and R.I.D.E. (sobriety checkpoint) reports for that region.</a:t>
            </a:r>
          </a:p>
        </p:txBody>
      </p:sp>
    </p:spTree>
    <p:extLst>
      <p:ext uri="{BB962C8B-B14F-4D97-AF65-F5344CB8AC3E}">
        <p14:creationId xmlns:p14="http://schemas.microsoft.com/office/powerpoint/2010/main" val="376055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75AE-6C1B-48AB-A023-FF52B9315CCE}"/>
              </a:ext>
            </a:extLst>
          </p:cNvPr>
          <p:cNvSpPr>
            <a:spLocks noGrp="1"/>
          </p:cNvSpPr>
          <p:nvPr>
            <p:ph type="title"/>
          </p:nvPr>
        </p:nvSpPr>
        <p:spPr/>
        <p:txBody>
          <a:bodyPr/>
          <a:lstStyle/>
          <a:p>
            <a:r>
              <a:rPr lang="en-CA" dirty="0"/>
              <a:t>EXERCISE – DRIVING CONDITIONS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8238A16-6BA2-4756-90FF-BE0566E17FA5}"/>
                  </a:ext>
                </a:extLst>
              </p:cNvPr>
              <p:cNvSpPr>
                <a:spLocks noGrp="1"/>
              </p:cNvSpPr>
              <p:nvPr>
                <p:ph idx="1"/>
              </p:nvPr>
            </p:nvSpPr>
            <p:spPr/>
            <p:txBody>
              <a:bodyPr/>
              <a:lstStyle/>
              <a:p>
                <a:pPr marL="0" indent="0" algn="just">
                  <a:buNone/>
                </a:pPr>
                <a:r>
                  <a:rPr lang="en-CA" dirty="0">
                    <a:latin typeface="Dagny OT" panose="020B0504020201020104" pitchFamily="34" charset="0"/>
                  </a:rPr>
                  <a:t>Some information may be missing from the police reports at a given moment (perhaps the coroner has not yet had the chance to determine the BAC level, or some of the data may have been mistakenly erased and/or corrupted). </a:t>
                </a:r>
              </a:p>
              <a:p>
                <a:pPr marL="0" indent="0" algn="just">
                  <a:buNone/>
                </a:pPr>
                <a:endParaRPr lang="en-CA" sz="500" dirty="0">
                  <a:latin typeface="Dagny OT" panose="020B0504020201020104" pitchFamily="34" charset="0"/>
                </a:endParaRPr>
              </a:p>
              <a:p>
                <a:pPr marL="0" indent="0" algn="just">
                  <a:buNone/>
                </a:pPr>
                <a:r>
                  <a:rPr lang="en-CA" dirty="0">
                    <a:latin typeface="Dagny OT" panose="020B0504020201020104" pitchFamily="34" charset="0"/>
                  </a:rPr>
                  <a:t>For some collisions, we may need to answer either or both of the following questions: </a:t>
                </a:r>
              </a:p>
              <a:p>
                <a:pPr lvl="1" algn="just"/>
                <a:r>
                  <a:rPr lang="en-CA" dirty="0">
                    <a:latin typeface="Dagny OT" panose="020B0504020201020104" pitchFamily="34" charset="0"/>
                  </a:rPr>
                  <a:t>did alcohol play a role in the collision? </a:t>
                </a:r>
              </a:p>
              <a:p>
                <a:pPr lvl="1" algn="just"/>
                <a:r>
                  <a:rPr lang="en-CA" dirty="0">
                    <a:latin typeface="Dagny OT" panose="020B0504020201020104" pitchFamily="34" charset="0"/>
                  </a:rPr>
                  <a:t>did “bad” weather play a role in the collision?</a:t>
                </a:r>
              </a:p>
              <a:p>
                <a:pPr algn="just"/>
                <a:endParaRPr lang="en-CA" sz="500" dirty="0">
                  <a:latin typeface="Dagny OT" panose="020B0504020201020104" pitchFamily="34" charset="0"/>
                </a:endParaRPr>
              </a:p>
              <a:p>
                <a:pPr algn="just"/>
                <a:r>
                  <a:rPr lang="en-CA" dirty="0">
                    <a:latin typeface="Dagny OT" panose="020B0504020201020104" pitchFamily="34" charset="0"/>
                  </a:rPr>
                  <a:t>As usual, let </a:t>
                </a:r>
                <a14:m>
                  <m:oMath xmlns:m="http://schemas.openxmlformats.org/officeDocument/2006/math">
                    <m:r>
                      <a:rPr lang="en-CA" i="1" dirty="0" smtClean="0">
                        <a:latin typeface="Cambria Math" panose="02040503050406030204" pitchFamily="18" charset="0"/>
                      </a:rPr>
                      <m:t>𝐼</m:t>
                    </m:r>
                  </m:oMath>
                </a14:m>
                <a:r>
                  <a:rPr lang="en-CA" dirty="0">
                    <a:latin typeface="Dagny OT" panose="020B0504020201020104" pitchFamily="34" charset="0"/>
                  </a:rPr>
                  <a:t> denote all relevant information relating to the situation, such as the snowy months of the year, the incidence of impaired driving in that region, etc. </a:t>
                </a:r>
              </a:p>
            </p:txBody>
          </p:sp>
        </mc:Choice>
        <mc:Fallback xmlns="">
          <p:sp>
            <p:nvSpPr>
              <p:cNvPr id="3" name="Content Placeholder 2">
                <a:extLst>
                  <a:ext uri="{FF2B5EF4-FFF2-40B4-BE49-F238E27FC236}">
                    <a16:creationId xmlns:a16="http://schemas.microsoft.com/office/drawing/2014/main" id="{D8238A16-6BA2-4756-90FF-BE0566E17FA5}"/>
                  </a:ext>
                </a:extLst>
              </p:cNvPr>
              <p:cNvSpPr>
                <a:spLocks noGrp="1" noRot="1" noChangeAspect="1" noMove="1" noResize="1" noEditPoints="1" noAdjustHandles="1" noChangeArrowheads="1" noChangeShapeType="1" noTextEdit="1"/>
              </p:cNvSpPr>
              <p:nvPr>
                <p:ph idx="1"/>
              </p:nvPr>
            </p:nvSpPr>
            <p:spPr>
              <a:blipFill>
                <a:blip r:embed="rId2"/>
                <a:stretch>
                  <a:fillRect l="-806" r="-806"/>
                </a:stretch>
              </a:blipFill>
            </p:spPr>
            <p:txBody>
              <a:bodyPr/>
              <a:lstStyle/>
              <a:p>
                <a:r>
                  <a:rPr lang="en-US">
                    <a:noFill/>
                  </a:rPr>
                  <a:t> </a:t>
                </a:r>
              </a:p>
            </p:txBody>
          </p:sp>
        </mc:Fallback>
      </mc:AlternateContent>
    </p:spTree>
    <p:extLst>
      <p:ext uri="{BB962C8B-B14F-4D97-AF65-F5344CB8AC3E}">
        <p14:creationId xmlns:p14="http://schemas.microsoft.com/office/powerpoint/2010/main" val="397797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75AE-6C1B-48AB-A023-FF52B9315CCE}"/>
              </a:ext>
            </a:extLst>
          </p:cNvPr>
          <p:cNvSpPr>
            <a:spLocks noGrp="1"/>
          </p:cNvSpPr>
          <p:nvPr>
            <p:ph type="title"/>
          </p:nvPr>
        </p:nvSpPr>
        <p:spPr/>
        <p:txBody>
          <a:bodyPr/>
          <a:lstStyle/>
          <a:p>
            <a:r>
              <a:rPr lang="en-CA" dirty="0"/>
              <a:t>EXERCISE – DRIVING CONDITIONS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8238A16-6BA2-4756-90FF-BE0566E17FA5}"/>
                  </a:ext>
                </a:extLst>
              </p:cNvPr>
              <p:cNvSpPr>
                <a:spLocks noGrp="1"/>
              </p:cNvSpPr>
              <p:nvPr>
                <p:ph idx="1"/>
              </p:nvPr>
            </p:nvSpPr>
            <p:spPr/>
            <p:txBody>
              <a:bodyPr/>
              <a:lstStyle/>
              <a:p>
                <a:pPr marL="0" indent="0" algn="just">
                  <a:buNone/>
                </a:pPr>
                <a:r>
                  <a:rPr lang="en-CA" dirty="0">
                    <a:latin typeface="Dagny OT" panose="020B0504020201020104" pitchFamily="34" charset="0"/>
                  </a:rPr>
                  <a:t>Our analyst will consider 3 propositions: </a:t>
                </a:r>
              </a:p>
              <a:p>
                <a:pPr lvl="1" algn="just"/>
                <a14:m>
                  <m:oMath xmlns:m="http://schemas.openxmlformats.org/officeDocument/2006/math">
                    <m:r>
                      <a:rPr lang="en-CA" i="1" dirty="0" smtClean="0">
                        <a:latin typeface="Cambria Math" panose="02040503050406030204" pitchFamily="18" charset="0"/>
                      </a:rPr>
                      <m:t>𝐴</m:t>
                    </m:r>
                  </m:oMath>
                </a14:m>
                <a:r>
                  <a:rPr lang="en-CA" dirty="0">
                    <a:latin typeface="Dagny OT" panose="020B0504020201020104" pitchFamily="34" charset="0"/>
                  </a:rPr>
                  <a:t>: a fatal collision has occurred</a:t>
                </a:r>
              </a:p>
              <a:p>
                <a:pPr lvl="1" algn="just"/>
                <a14:m>
                  <m:oMath xmlns:m="http://schemas.openxmlformats.org/officeDocument/2006/math">
                    <m:r>
                      <a:rPr lang="en-CA" i="1" dirty="0" smtClean="0">
                        <a:latin typeface="Cambria Math" panose="02040503050406030204" pitchFamily="18" charset="0"/>
                      </a:rPr>
                      <m:t>𝐵</m:t>
                    </m:r>
                  </m:oMath>
                </a14:m>
                <a:r>
                  <a:rPr lang="en-CA" dirty="0">
                    <a:latin typeface="Dagny OT" panose="020B0504020201020104" pitchFamily="34" charset="0"/>
                  </a:rPr>
                  <a:t>: weather and road conditions were bad</a:t>
                </a:r>
              </a:p>
              <a:p>
                <a:pPr lvl="1" algn="just"/>
                <a14:m>
                  <m:oMath xmlns:m="http://schemas.openxmlformats.org/officeDocument/2006/math">
                    <m:r>
                      <a:rPr lang="en-CA" i="1" dirty="0" smtClean="0">
                        <a:latin typeface="Cambria Math" panose="02040503050406030204" pitchFamily="18" charset="0"/>
                      </a:rPr>
                      <m:t>𝐶</m:t>
                    </m:r>
                  </m:oMath>
                </a14:m>
                <a:r>
                  <a:rPr lang="en-CA" dirty="0">
                    <a:latin typeface="Dagny OT" panose="020B0504020201020104" pitchFamily="34" charset="0"/>
                  </a:rPr>
                  <a:t>: the BAC level of one of the drivers was above </a:t>
                </a:r>
                <a14:m>
                  <m:oMath xmlns:m="http://schemas.openxmlformats.org/officeDocument/2006/math">
                    <m:r>
                      <a:rPr lang="en-CA" i="1" dirty="0" smtClean="0">
                        <a:latin typeface="Cambria Math" panose="02040503050406030204" pitchFamily="18" charset="0"/>
                      </a:rPr>
                      <m:t>0.08%</m:t>
                    </m:r>
                  </m:oMath>
                </a14:m>
                <a:r>
                  <a:rPr lang="en-CA" dirty="0">
                    <a:latin typeface="Dagny OT" panose="020B0504020201020104" pitchFamily="34" charset="0"/>
                  </a:rPr>
                  <a:t> per volume</a:t>
                </a:r>
              </a:p>
              <a:p>
                <a:pPr indent="-305988" algn="just"/>
                <a:endParaRPr lang="en-CA" sz="500" dirty="0">
                  <a:latin typeface="Dagny OT" panose="020B0504020201020104" pitchFamily="34" charset="0"/>
                </a:endParaRPr>
              </a:p>
              <a:p>
                <a:pPr indent="-305988" algn="just"/>
                <a:r>
                  <a:rPr lang="en-CA" dirty="0">
                    <a:latin typeface="Dagny OT" panose="020B0504020201020104" pitchFamily="34" charset="0"/>
                  </a:rPr>
                  <a:t>and may have an interest in </a:t>
                </a:r>
                <a14:m>
                  <m:oMath xmlns:m="http://schemas.openxmlformats.org/officeDocument/2006/math">
                    <m:r>
                      <a:rPr lang="en-CA" i="1" dirty="0" smtClean="0">
                        <a:latin typeface="Cambria Math" panose="02040503050406030204" pitchFamily="18" charset="0"/>
                      </a:rPr>
                      <m:t>𝑃</m:t>
                    </m:r>
                    <m:r>
                      <a:rPr lang="en-CA" i="1" dirty="0" smtClean="0">
                        <a:latin typeface="Cambria Math" panose="02040503050406030204" pitchFamily="18" charset="0"/>
                      </a:rPr>
                      <m:t>(</m:t>
                    </m:r>
                    <m:r>
                      <a:rPr lang="en-CA" i="1" dirty="0" smtClean="0">
                        <a:latin typeface="Cambria Math" panose="02040503050406030204" pitchFamily="18" charset="0"/>
                      </a:rPr>
                      <m:t>𝐵</m:t>
                    </m:r>
                    <m:r>
                      <a:rPr lang="en-CA" i="1" dirty="0" smtClean="0">
                        <a:latin typeface="Cambria Math" panose="02040503050406030204" pitchFamily="18" charset="0"/>
                      </a:rPr>
                      <m:t>|</m:t>
                    </m:r>
                    <m:r>
                      <a:rPr lang="en-CA" i="1" dirty="0" smtClean="0">
                        <a:latin typeface="Cambria Math" panose="02040503050406030204" pitchFamily="18" charset="0"/>
                      </a:rPr>
                      <m:t>𝐴</m:t>
                    </m:r>
                    <m:r>
                      <a:rPr lang="en-CA" i="1" dirty="0" smtClean="0">
                        <a:latin typeface="Cambria Math" panose="02040503050406030204" pitchFamily="18" charset="0"/>
                      </a:rPr>
                      <m:t>,</m:t>
                    </m:r>
                    <m:r>
                      <a:rPr lang="en-CA" i="1" dirty="0" smtClean="0">
                        <a:latin typeface="Cambria Math" panose="02040503050406030204" pitchFamily="18" charset="0"/>
                      </a:rPr>
                      <m:t>𝐼</m:t>
                    </m:r>
                    <m:r>
                      <a:rPr lang="en-CA" i="1" dirty="0" smtClean="0">
                        <a:latin typeface="Cambria Math" panose="02040503050406030204" pitchFamily="18" charset="0"/>
                      </a:rPr>
                      <m:t>)</m:t>
                    </m:r>
                  </m:oMath>
                </a14:m>
                <a:r>
                  <a:rPr lang="en-CA" dirty="0">
                    <a:latin typeface="Dagny OT" panose="020B0504020201020104" pitchFamily="34" charset="0"/>
                  </a:rPr>
                  <a:t>, </a:t>
                </a:r>
                <a14:m>
                  <m:oMath xmlns:m="http://schemas.openxmlformats.org/officeDocument/2006/math">
                    <m:r>
                      <a:rPr lang="en-CA" i="1" dirty="0" smtClean="0">
                        <a:latin typeface="Cambria Math" panose="02040503050406030204" pitchFamily="18" charset="0"/>
                      </a:rPr>
                      <m:t>𝑃</m:t>
                    </m:r>
                    <m:r>
                      <a:rPr lang="en-CA" i="1" dirty="0" smtClean="0">
                        <a:latin typeface="Cambria Math" panose="02040503050406030204" pitchFamily="18" charset="0"/>
                      </a:rPr>
                      <m:t>(</m:t>
                    </m:r>
                    <m:r>
                      <a:rPr lang="en-CA" i="1" dirty="0" smtClean="0">
                        <a:latin typeface="Cambria Math" panose="02040503050406030204" pitchFamily="18" charset="0"/>
                      </a:rPr>
                      <m:t>𝐶</m:t>
                    </m:r>
                    <m:r>
                      <a:rPr lang="en-CA" i="1" dirty="0" smtClean="0">
                        <a:latin typeface="Cambria Math" panose="02040503050406030204" pitchFamily="18" charset="0"/>
                      </a:rPr>
                      <m:t>|</m:t>
                    </m:r>
                    <m:r>
                      <a:rPr lang="en-CA" i="1" dirty="0" smtClean="0">
                        <a:latin typeface="Cambria Math" panose="02040503050406030204" pitchFamily="18" charset="0"/>
                      </a:rPr>
                      <m:t>𝐴</m:t>
                    </m:r>
                    <m:r>
                      <a:rPr lang="en-CA" i="1" dirty="0" smtClean="0">
                        <a:latin typeface="Cambria Math" panose="02040503050406030204" pitchFamily="18" charset="0"/>
                      </a:rPr>
                      <m:t>,</m:t>
                    </m:r>
                    <m:r>
                      <a:rPr lang="en-CA" i="1" dirty="0" smtClean="0">
                        <a:latin typeface="Cambria Math" panose="02040503050406030204" pitchFamily="18" charset="0"/>
                      </a:rPr>
                      <m:t>𝐼</m:t>
                    </m:r>
                    <m:r>
                      <a:rPr lang="en-CA" i="1" dirty="0" smtClean="0">
                        <a:latin typeface="Cambria Math" panose="02040503050406030204" pitchFamily="18" charset="0"/>
                      </a:rPr>
                      <m:t>)</m:t>
                    </m:r>
                  </m:oMath>
                </a14:m>
                <a:r>
                  <a:rPr lang="en-CA" dirty="0">
                    <a:latin typeface="Dagny OT" panose="020B0504020201020104" pitchFamily="34" charset="0"/>
                  </a:rPr>
                  <a:t>, </a:t>
                </a:r>
                <a14:m>
                  <m:oMath xmlns:m="http://schemas.openxmlformats.org/officeDocument/2006/math">
                    <m:r>
                      <a:rPr lang="en-CA" i="1" dirty="0" smtClean="0">
                        <a:latin typeface="Cambria Math" panose="02040503050406030204" pitchFamily="18" charset="0"/>
                      </a:rPr>
                      <m:t>𝑃</m:t>
                    </m:r>
                    <m:r>
                      <a:rPr lang="en-CA" i="1" dirty="0" smtClean="0">
                        <a:latin typeface="Cambria Math" panose="02040503050406030204" pitchFamily="18" charset="0"/>
                      </a:rPr>
                      <m:t>(</m:t>
                    </m:r>
                    <m:r>
                      <a:rPr lang="en-CA" i="1" dirty="0" smtClean="0">
                        <a:latin typeface="Cambria Math" panose="02040503050406030204" pitchFamily="18" charset="0"/>
                      </a:rPr>
                      <m:t>𝐵</m:t>
                    </m:r>
                    <m:r>
                      <a:rPr lang="en-CA" i="1" dirty="0" smtClean="0">
                        <a:latin typeface="Cambria Math" panose="02040503050406030204" pitchFamily="18" charset="0"/>
                      </a:rPr>
                      <m:t>,</m:t>
                    </m:r>
                    <m:r>
                      <a:rPr lang="en-CA" i="1" dirty="0" smtClean="0">
                        <a:latin typeface="Cambria Math" panose="02040503050406030204" pitchFamily="18" charset="0"/>
                      </a:rPr>
                      <m:t>𝐶</m:t>
                    </m:r>
                    <m:r>
                      <a:rPr lang="en-CA" i="1" dirty="0" smtClean="0">
                        <a:latin typeface="Cambria Math" panose="02040503050406030204" pitchFamily="18" charset="0"/>
                      </a:rPr>
                      <m:t>|</m:t>
                    </m:r>
                    <m:r>
                      <a:rPr lang="en-CA" i="1" dirty="0" smtClean="0">
                        <a:latin typeface="Cambria Math" panose="02040503050406030204" pitchFamily="18" charset="0"/>
                      </a:rPr>
                      <m:t>𝐴</m:t>
                    </m:r>
                    <m:r>
                      <a:rPr lang="en-CA" i="1" dirty="0" smtClean="0">
                        <a:latin typeface="Cambria Math" panose="02040503050406030204" pitchFamily="18" charset="0"/>
                      </a:rPr>
                      <m:t>,</m:t>
                    </m:r>
                    <m:r>
                      <a:rPr lang="en-CA" i="1" dirty="0" smtClean="0">
                        <a:latin typeface="Cambria Math" panose="02040503050406030204" pitchFamily="18" charset="0"/>
                      </a:rPr>
                      <m:t>𝐼</m:t>
                    </m:r>
                    <m:r>
                      <a:rPr lang="en-CA" i="1" dirty="0" smtClean="0">
                        <a:latin typeface="Cambria Math" panose="02040503050406030204" pitchFamily="18" charset="0"/>
                      </a:rPr>
                      <m:t>)</m:t>
                    </m:r>
                  </m:oMath>
                </a14:m>
                <a:r>
                  <a:rPr lang="en-CA" dirty="0">
                    <a:latin typeface="Dagny OT" panose="020B0504020201020104" pitchFamily="34" charset="0"/>
                  </a:rPr>
                  <a:t>, </a:t>
                </a:r>
                <a14:m>
                  <m:oMath xmlns:m="http://schemas.openxmlformats.org/officeDocument/2006/math">
                    <m:r>
                      <a:rPr lang="en-CA" i="1" dirty="0" smtClean="0">
                        <a:latin typeface="Cambria Math" panose="02040503050406030204" pitchFamily="18" charset="0"/>
                      </a:rPr>
                      <m:t>𝑃</m:t>
                    </m:r>
                    <m:r>
                      <a:rPr lang="en-CA" i="1" dirty="0" smtClean="0">
                        <a:latin typeface="Cambria Math" panose="02040503050406030204" pitchFamily="18" charset="0"/>
                      </a:rPr>
                      <m:t>(</m:t>
                    </m:r>
                    <m:r>
                      <a:rPr lang="en-CA" i="1" dirty="0" smtClean="0">
                        <a:latin typeface="Cambria Math" panose="02040503050406030204" pitchFamily="18" charset="0"/>
                      </a:rPr>
                      <m:t>𝐵</m:t>
                    </m:r>
                    <m:r>
                      <a:rPr lang="en-CA" i="1" dirty="0" smtClean="0">
                        <a:latin typeface="Cambria Math" panose="02040503050406030204" pitchFamily="18" charset="0"/>
                      </a:rPr>
                      <m:t>,−</m:t>
                    </m:r>
                    <m:r>
                      <a:rPr lang="en-CA" i="1" dirty="0" smtClean="0">
                        <a:latin typeface="Cambria Math" panose="02040503050406030204" pitchFamily="18" charset="0"/>
                      </a:rPr>
                      <m:t>𝐶</m:t>
                    </m:r>
                    <m:r>
                      <a:rPr lang="en-CA" i="1" dirty="0" smtClean="0">
                        <a:latin typeface="Cambria Math" panose="02040503050406030204" pitchFamily="18" charset="0"/>
                      </a:rPr>
                      <m:t>|</m:t>
                    </m:r>
                    <m:r>
                      <a:rPr lang="en-CA" i="1" dirty="0" smtClean="0">
                        <a:latin typeface="Cambria Math" panose="02040503050406030204" pitchFamily="18" charset="0"/>
                      </a:rPr>
                      <m:t>𝐴</m:t>
                    </m:r>
                    <m:r>
                      <a:rPr lang="en-CA" i="1" dirty="0" smtClean="0">
                        <a:latin typeface="Cambria Math" panose="02040503050406030204" pitchFamily="18" charset="0"/>
                      </a:rPr>
                      <m:t>,</m:t>
                    </m:r>
                    <m:r>
                      <a:rPr lang="en-CA" i="1" dirty="0" smtClean="0">
                        <a:latin typeface="Cambria Math" panose="02040503050406030204" pitchFamily="18" charset="0"/>
                      </a:rPr>
                      <m:t>𝐼</m:t>
                    </m:r>
                    <m:r>
                      <a:rPr lang="en-CA" i="1" dirty="0" smtClean="0">
                        <a:latin typeface="Cambria Math" panose="02040503050406030204" pitchFamily="18" charset="0"/>
                      </a:rPr>
                      <m:t>)</m:t>
                    </m:r>
                  </m:oMath>
                </a14:m>
                <a:r>
                  <a:rPr lang="en-CA" dirty="0">
                    <a:latin typeface="Dagny OT" panose="020B0504020201020104" pitchFamily="34" charset="0"/>
                  </a:rPr>
                  <a:t>, or </a:t>
                </a:r>
                <a14:m>
                  <m:oMath xmlns:m="http://schemas.openxmlformats.org/officeDocument/2006/math">
                    <m:r>
                      <a:rPr lang="en-CA" i="1" dirty="0" smtClean="0">
                        <a:latin typeface="Cambria Math" panose="02040503050406030204" pitchFamily="18" charset="0"/>
                      </a:rPr>
                      <m:t>𝑃</m:t>
                    </m:r>
                    <m:r>
                      <a:rPr lang="en-CA" i="1" dirty="0" smtClean="0">
                        <a:latin typeface="Cambria Math" panose="02040503050406030204" pitchFamily="18" charset="0"/>
                      </a:rPr>
                      <m:t>(−</m:t>
                    </m:r>
                    <m:r>
                      <a:rPr lang="en-CA" i="1" dirty="0" smtClean="0">
                        <a:latin typeface="Cambria Math" panose="02040503050406030204" pitchFamily="18" charset="0"/>
                      </a:rPr>
                      <m:t>𝐵</m:t>
                    </m:r>
                    <m:r>
                      <a:rPr lang="en-CA" i="1" dirty="0" smtClean="0">
                        <a:latin typeface="Cambria Math" panose="02040503050406030204" pitchFamily="18" charset="0"/>
                      </a:rPr>
                      <m:t>,</m:t>
                    </m:r>
                    <m:r>
                      <a:rPr lang="en-CA" i="1" dirty="0" smtClean="0">
                        <a:latin typeface="Cambria Math" panose="02040503050406030204" pitchFamily="18" charset="0"/>
                      </a:rPr>
                      <m:t>𝐶</m:t>
                    </m:r>
                    <m:r>
                      <a:rPr lang="en-CA" i="1" dirty="0" smtClean="0">
                        <a:latin typeface="Cambria Math" panose="02040503050406030204" pitchFamily="18" charset="0"/>
                      </a:rPr>
                      <m:t>|</m:t>
                    </m:r>
                    <m:r>
                      <a:rPr lang="en-CA" i="1" dirty="0" smtClean="0">
                        <a:latin typeface="Cambria Math" panose="02040503050406030204" pitchFamily="18" charset="0"/>
                      </a:rPr>
                      <m:t>𝐴</m:t>
                    </m:r>
                    <m:r>
                      <a:rPr lang="en-CA" i="1" dirty="0" smtClean="0">
                        <a:latin typeface="Cambria Math" panose="02040503050406030204" pitchFamily="18" charset="0"/>
                      </a:rPr>
                      <m:t>,</m:t>
                    </m:r>
                    <m:r>
                      <a:rPr lang="en-CA" i="1" dirty="0" smtClean="0">
                        <a:latin typeface="Cambria Math" panose="02040503050406030204" pitchFamily="18" charset="0"/>
                      </a:rPr>
                      <m:t>𝐼</m:t>
                    </m:r>
                    <m:r>
                      <a:rPr lang="en-CA" i="1" dirty="0" smtClean="0">
                        <a:latin typeface="Cambria Math" panose="02040503050406030204" pitchFamily="18" charset="0"/>
                      </a:rPr>
                      <m:t>)</m:t>
                    </m:r>
                  </m:oMath>
                </a14:m>
                <a:r>
                  <a:rPr lang="en-CA" dirty="0">
                    <a:latin typeface="Dagny OT" panose="020B0504020201020104" pitchFamily="34" charset="0"/>
                  </a:rPr>
                  <a:t>, for instance. </a:t>
                </a:r>
              </a:p>
            </p:txBody>
          </p:sp>
        </mc:Choice>
        <mc:Fallback xmlns="">
          <p:sp>
            <p:nvSpPr>
              <p:cNvPr id="3" name="Content Placeholder 2">
                <a:extLst>
                  <a:ext uri="{FF2B5EF4-FFF2-40B4-BE49-F238E27FC236}">
                    <a16:creationId xmlns:a16="http://schemas.microsoft.com/office/drawing/2014/main" id="{D8238A16-6BA2-4756-90FF-BE0566E17FA5}"/>
                  </a:ext>
                </a:extLst>
              </p:cNvPr>
              <p:cNvSpPr>
                <a:spLocks noGrp="1" noRot="1" noChangeAspect="1" noMove="1" noResize="1" noEditPoints="1" noAdjustHandles="1" noChangeArrowheads="1" noChangeShapeType="1" noTextEdit="1"/>
              </p:cNvSpPr>
              <p:nvPr>
                <p:ph idx="1"/>
              </p:nvPr>
            </p:nvSpPr>
            <p:spPr>
              <a:blipFill>
                <a:blip r:embed="rId2"/>
                <a:stretch>
                  <a:fillRect l="-806" r="-806"/>
                </a:stretch>
              </a:blipFill>
            </p:spPr>
            <p:txBody>
              <a:bodyPr/>
              <a:lstStyle/>
              <a:p>
                <a:r>
                  <a:rPr lang="en-US">
                    <a:noFill/>
                  </a:rPr>
                  <a:t> </a:t>
                </a:r>
              </a:p>
            </p:txBody>
          </p:sp>
        </mc:Fallback>
      </mc:AlternateContent>
    </p:spTree>
    <p:extLst>
      <p:ext uri="{BB962C8B-B14F-4D97-AF65-F5344CB8AC3E}">
        <p14:creationId xmlns:p14="http://schemas.microsoft.com/office/powerpoint/2010/main" val="2037991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75AE-6C1B-48AB-A023-FF52B9315CCE}"/>
              </a:ext>
            </a:extLst>
          </p:cNvPr>
          <p:cNvSpPr>
            <a:spLocks noGrp="1"/>
          </p:cNvSpPr>
          <p:nvPr>
            <p:ph type="title"/>
          </p:nvPr>
        </p:nvSpPr>
        <p:spPr/>
        <p:txBody>
          <a:bodyPr/>
          <a:lstStyle/>
          <a:p>
            <a:r>
              <a:rPr lang="en-CA" dirty="0"/>
              <a:t>EXERCISE – DRIVING CONDITIONS</a:t>
            </a:r>
          </a:p>
        </p:txBody>
      </p:sp>
      <p:sp>
        <p:nvSpPr>
          <p:cNvPr id="3" name="Content Placeholder 2">
            <a:extLst>
              <a:ext uri="{FF2B5EF4-FFF2-40B4-BE49-F238E27FC236}">
                <a16:creationId xmlns:a16="http://schemas.microsoft.com/office/drawing/2014/main" id="{D8238A16-6BA2-4756-90FF-BE0566E17FA5}"/>
              </a:ext>
            </a:extLst>
          </p:cNvPr>
          <p:cNvSpPr>
            <a:spLocks noGrp="1"/>
          </p:cNvSpPr>
          <p:nvPr>
            <p:ph idx="1"/>
          </p:nvPr>
        </p:nvSpPr>
        <p:spPr/>
        <p:txBody>
          <a:bodyPr/>
          <a:lstStyle/>
          <a:p>
            <a:pPr marL="457200" indent="-457200" algn="just">
              <a:buAutoNum type="arabicPeriod"/>
            </a:pPr>
            <a:r>
              <a:rPr lang="en-CA" dirty="0">
                <a:latin typeface="Dagny OT" panose="020B0504020201020104" pitchFamily="34" charset="0"/>
              </a:rPr>
              <a:t>Derive an expression to compute the probability that “bad” weather and road conditions were present at the time of the collision. </a:t>
            </a:r>
          </a:p>
          <a:p>
            <a:pPr marL="457200" indent="-457200" algn="just">
              <a:buAutoNum type="arabicPeriod"/>
            </a:pPr>
            <a:endParaRPr lang="en-CA" sz="500" dirty="0">
              <a:latin typeface="Dagny OT" panose="020B0504020201020104" pitchFamily="34" charset="0"/>
            </a:endParaRPr>
          </a:p>
          <a:p>
            <a:pPr marL="457200" indent="-457200" algn="just">
              <a:buAutoNum type="arabicPeriod"/>
            </a:pPr>
            <a:r>
              <a:rPr lang="en-CA" b="1" dirty="0">
                <a:latin typeface="Dagny OT" panose="020B0504020201020104" pitchFamily="34" charset="0"/>
              </a:rPr>
              <a:t>A Mild Winter </a:t>
            </a:r>
            <a:r>
              <a:rPr lang="en-CA" dirty="0">
                <a:latin typeface="Dagny OT" panose="020B0504020201020104" pitchFamily="34" charset="0"/>
              </a:rPr>
              <a:t>scenario: during a mild winter, “bad” weather affected regional road conditions 5% of the time. The analyst knows from other sources that the probabilities of fatal collisions given “bad” and “good” weather conditions in the region over the winter are 0.01% and 0.002%, respectively. If a fatal collision occurred on a regional road that winter, what is the probability that the weather conditions were “bad” on that road at that time? Is the result surprising?   </a:t>
            </a:r>
          </a:p>
        </p:txBody>
      </p:sp>
    </p:spTree>
    <p:extLst>
      <p:ext uri="{BB962C8B-B14F-4D97-AF65-F5344CB8AC3E}">
        <p14:creationId xmlns:p14="http://schemas.microsoft.com/office/powerpoint/2010/main" val="113530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75AE-6C1B-48AB-A023-FF52B9315CCE}"/>
              </a:ext>
            </a:extLst>
          </p:cNvPr>
          <p:cNvSpPr>
            <a:spLocks noGrp="1"/>
          </p:cNvSpPr>
          <p:nvPr>
            <p:ph type="title"/>
          </p:nvPr>
        </p:nvSpPr>
        <p:spPr/>
        <p:txBody>
          <a:bodyPr/>
          <a:lstStyle/>
          <a:p>
            <a:r>
              <a:rPr lang="en-CA" dirty="0"/>
              <a:t>EXERCISE – DRIVING CONDITIONS</a:t>
            </a:r>
          </a:p>
        </p:txBody>
      </p:sp>
      <p:sp>
        <p:nvSpPr>
          <p:cNvPr id="3" name="Content Placeholder 2">
            <a:extLst>
              <a:ext uri="{FF2B5EF4-FFF2-40B4-BE49-F238E27FC236}">
                <a16:creationId xmlns:a16="http://schemas.microsoft.com/office/drawing/2014/main" id="{D8238A16-6BA2-4756-90FF-BE0566E17FA5}"/>
              </a:ext>
            </a:extLst>
          </p:cNvPr>
          <p:cNvSpPr>
            <a:spLocks noGrp="1"/>
          </p:cNvSpPr>
          <p:nvPr>
            <p:ph idx="1"/>
          </p:nvPr>
        </p:nvSpPr>
        <p:spPr/>
        <p:txBody>
          <a:bodyPr/>
          <a:lstStyle/>
          <a:p>
            <a:pPr marL="457200" indent="-457200" algn="just">
              <a:buFont typeface="+mj-lt"/>
              <a:buAutoNum type="arabicPeriod" startAt="3"/>
            </a:pPr>
            <a:r>
              <a:rPr lang="en-CA" b="1" dirty="0">
                <a:latin typeface="Dagny OT" panose="020B0504020201020104" pitchFamily="34" charset="0"/>
              </a:rPr>
              <a:t>Not quite as Mild a Winter </a:t>
            </a:r>
            <a:r>
              <a:rPr lang="en-CA" dirty="0">
                <a:latin typeface="Dagny OT" panose="020B0504020201020104" pitchFamily="34" charset="0"/>
              </a:rPr>
              <a:t>scenario: let’s assume that the winter was not quite as mild (perhaps “bad” weather affected regional road conditions 10% of the time, say). If a fatal collision occurred on a regional road that winter, what is the probability that the weather conditions were “bad” on that road at that time? How much of a jump are you expecting compared to question 2?</a:t>
            </a:r>
          </a:p>
          <a:p>
            <a:pPr marL="457200" indent="-457200" algn="just">
              <a:buFont typeface="+mj-lt"/>
              <a:buAutoNum type="arabicPeriod" startAt="3"/>
            </a:pPr>
            <a:endParaRPr lang="en-CA" sz="500" dirty="0">
              <a:latin typeface="Dagny OT" panose="020B0504020201020104" pitchFamily="34" charset="0"/>
            </a:endParaRPr>
          </a:p>
          <a:p>
            <a:pPr marL="457200" indent="-457200" algn="just">
              <a:buFont typeface="+mj-lt"/>
              <a:buAutoNum type="arabicPeriod" startAt="3"/>
            </a:pPr>
            <a:r>
              <a:rPr lang="en-CA" dirty="0">
                <a:latin typeface="Dagny OT" panose="020B0504020201020104" pitchFamily="34" charset="0"/>
              </a:rPr>
              <a:t>Just how rough of a winter would be necessary before we conclude that a given fatal collision was more likely to have occurred in “bad” weather? </a:t>
            </a:r>
          </a:p>
        </p:txBody>
      </p:sp>
    </p:spTree>
    <p:extLst>
      <p:ext uri="{BB962C8B-B14F-4D97-AF65-F5344CB8AC3E}">
        <p14:creationId xmlns:p14="http://schemas.microsoft.com/office/powerpoint/2010/main" val="2945127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75AE-6C1B-48AB-A023-FF52B9315CCE}"/>
              </a:ext>
            </a:extLst>
          </p:cNvPr>
          <p:cNvSpPr>
            <a:spLocks noGrp="1"/>
          </p:cNvSpPr>
          <p:nvPr>
            <p:ph type="title"/>
          </p:nvPr>
        </p:nvSpPr>
        <p:spPr/>
        <p:txBody>
          <a:bodyPr/>
          <a:lstStyle/>
          <a:p>
            <a:r>
              <a:rPr lang="en-CA" dirty="0"/>
              <a:t>EXERCISE – DRIVING CONDITIONS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8238A16-6BA2-4756-90FF-BE0566E17FA5}"/>
                  </a:ext>
                </a:extLst>
              </p:cNvPr>
              <p:cNvSpPr>
                <a:spLocks noGrp="1"/>
              </p:cNvSpPr>
              <p:nvPr>
                <p:ph idx="1"/>
              </p:nvPr>
            </p:nvSpPr>
            <p:spPr/>
            <p:txBody>
              <a:bodyPr/>
              <a:lstStyle/>
              <a:p>
                <a:pPr marL="457200" indent="-457200" algn="just">
                  <a:buFont typeface="+mj-lt"/>
                  <a:buAutoNum type="arabicPeriod" startAt="5"/>
                </a:pPr>
                <a:r>
                  <a:rPr lang="en-CA" dirty="0">
                    <a:latin typeface="Dagny OT" panose="020B0504020201020104" pitchFamily="34" charset="0"/>
                  </a:rPr>
                  <a:t>In what follows, we assume that the analyst does not have access to other sources from which to derive the individual probabilities of fatal collisions given “bad” and “good” weather conditions in the region. Instead, the analyst has access to data that suggests that the probability of a fatal collision in “bad” weather is </a:t>
                </a:r>
                <a14:m>
                  <m:oMath xmlns:m="http://schemas.openxmlformats.org/officeDocument/2006/math">
                    <m:r>
                      <a:rPr lang="en-CA" i="1" dirty="0" smtClean="0">
                        <a:latin typeface="Cambria Math" panose="02040503050406030204" pitchFamily="18" charset="0"/>
                      </a:rPr>
                      <m:t>𝑘</m:t>
                    </m:r>
                  </m:oMath>
                </a14:m>
                <a:r>
                  <a:rPr lang="en-CA" dirty="0">
                    <a:latin typeface="Dagny OT" panose="020B0504020201020104" pitchFamily="34" charset="0"/>
                  </a:rPr>
                  <a:t> times as high as the probability of a fatal collision in “good” weather. Let the probability of “bad” weather be </a:t>
                </a:r>
                <a14:m>
                  <m:oMath xmlns:m="http://schemas.openxmlformats.org/officeDocument/2006/math">
                    <m:r>
                      <a:rPr lang="en-CA" b="0" i="1" smtClean="0">
                        <a:latin typeface="Cambria Math" panose="02040503050406030204" pitchFamily="18" charset="0"/>
                      </a:rPr>
                      <m:t>𝑤</m:t>
                    </m:r>
                    <m:r>
                      <a:rPr lang="en-CA" b="0" i="1" smtClean="0">
                        <a:latin typeface="Cambria Math" panose="02040503050406030204" pitchFamily="18" charset="0"/>
                        <a:ea typeface="Cambria Math" panose="02040503050406030204" pitchFamily="18" charset="0"/>
                      </a:rPr>
                      <m:t>∈(0,1)</m:t>
                    </m:r>
                  </m:oMath>
                </a14:m>
                <a:r>
                  <a:rPr lang="en-CA" dirty="0">
                    <a:latin typeface="Dagny OT" panose="020B0504020201020104" pitchFamily="34" charset="0"/>
                  </a:rPr>
                  <a:t>. Derive an expression for the probability that the weather conditions were “bad” on that road at that time, given that a fatal collision occurred, in terms of </a:t>
                </a:r>
                <a14:m>
                  <m:oMath xmlns:m="http://schemas.openxmlformats.org/officeDocument/2006/math">
                    <m:r>
                      <a:rPr lang="en-CA" i="1" dirty="0" smtClean="0">
                        <a:latin typeface="Cambria Math" panose="02040503050406030204" pitchFamily="18" charset="0"/>
                      </a:rPr>
                      <m:t>𝑘</m:t>
                    </m:r>
                  </m:oMath>
                </a14:m>
                <a:r>
                  <a:rPr lang="en-CA" dirty="0">
                    <a:latin typeface="Dagny OT" panose="020B0504020201020104" pitchFamily="34" charset="0"/>
                  </a:rPr>
                  <a:t> and </a:t>
                </a:r>
                <a14:m>
                  <m:oMath xmlns:m="http://schemas.openxmlformats.org/officeDocument/2006/math">
                    <m:r>
                      <a:rPr lang="en-CA" i="1" dirty="0" smtClean="0">
                        <a:latin typeface="Cambria Math" panose="02040503050406030204" pitchFamily="18" charset="0"/>
                      </a:rPr>
                      <m:t>𝑤</m:t>
                    </m:r>
                  </m:oMath>
                </a14:m>
                <a:r>
                  <a:rPr lang="en-CA" dirty="0">
                    <a:latin typeface="Dagny OT" panose="020B0504020201020104" pitchFamily="34" charset="0"/>
                  </a:rPr>
                  <a:t>. </a:t>
                </a:r>
              </a:p>
            </p:txBody>
          </p:sp>
        </mc:Choice>
        <mc:Fallback xmlns="">
          <p:sp>
            <p:nvSpPr>
              <p:cNvPr id="3" name="Content Placeholder 2">
                <a:extLst>
                  <a:ext uri="{FF2B5EF4-FFF2-40B4-BE49-F238E27FC236}">
                    <a16:creationId xmlns:a16="http://schemas.microsoft.com/office/drawing/2014/main" id="{D8238A16-6BA2-4756-90FF-BE0566E17FA5}"/>
                  </a:ext>
                </a:extLst>
              </p:cNvPr>
              <p:cNvSpPr>
                <a:spLocks noGrp="1" noRot="1" noChangeAspect="1" noMove="1" noResize="1" noEditPoints="1" noAdjustHandles="1" noChangeArrowheads="1" noChangeShapeType="1" noTextEdit="1"/>
              </p:cNvSpPr>
              <p:nvPr>
                <p:ph idx="1"/>
              </p:nvPr>
            </p:nvSpPr>
            <p:spPr>
              <a:blipFill>
                <a:blip r:embed="rId2"/>
                <a:stretch>
                  <a:fillRect l="-806" r="-806"/>
                </a:stretch>
              </a:blipFill>
            </p:spPr>
            <p:txBody>
              <a:bodyPr/>
              <a:lstStyle/>
              <a:p>
                <a:r>
                  <a:rPr lang="en-US">
                    <a:noFill/>
                  </a:rPr>
                  <a:t> </a:t>
                </a:r>
              </a:p>
            </p:txBody>
          </p:sp>
        </mc:Fallback>
      </mc:AlternateContent>
    </p:spTree>
    <p:extLst>
      <p:ext uri="{BB962C8B-B14F-4D97-AF65-F5344CB8AC3E}">
        <p14:creationId xmlns:p14="http://schemas.microsoft.com/office/powerpoint/2010/main" val="79873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PLAUSIBLE REASONING</a:t>
            </a:r>
          </a:p>
        </p:txBody>
      </p:sp>
      <p:sp>
        <p:nvSpPr>
          <p:cNvPr id="3" name="Content Placeholder 2"/>
          <p:cNvSpPr>
            <a:spLocks noGrp="1"/>
          </p:cNvSpPr>
          <p:nvPr>
            <p:ph idx="1"/>
          </p:nvPr>
        </p:nvSpPr>
        <p:spPr/>
        <p:txBody>
          <a:bodyPr/>
          <a:lstStyle/>
          <a:p>
            <a:pPr marL="0" indent="0" algn="just">
              <a:buNone/>
            </a:pPr>
            <a:r>
              <a:rPr lang="en-US" dirty="0"/>
              <a:t>Consider the following scenario [Jaynes, 2003]: </a:t>
            </a:r>
          </a:p>
          <a:p>
            <a:pPr lvl="1" algn="just">
              <a:buFont typeface="Wingdings" pitchFamily="2" charset="2"/>
              <a:buChar char="§"/>
            </a:pPr>
            <a:r>
              <a:rPr lang="en-US" sz="2000" dirty="0"/>
              <a:t>you are walking down a deserted street at night</a:t>
            </a:r>
          </a:p>
          <a:p>
            <a:pPr lvl="1" algn="just">
              <a:buFont typeface="Wingdings" pitchFamily="2" charset="2"/>
              <a:buChar char="§"/>
            </a:pPr>
            <a:r>
              <a:rPr lang="en-US" sz="2000" dirty="0"/>
              <a:t>you hear a security alarm, look across the street, and see a store with a broken window</a:t>
            </a:r>
          </a:p>
          <a:p>
            <a:pPr lvl="1" algn="just">
              <a:buFont typeface="Wingdings" pitchFamily="2" charset="2"/>
              <a:buChar char="§"/>
            </a:pPr>
            <a:r>
              <a:rPr lang="en-US" sz="2000" dirty="0"/>
              <a:t>someone wearing a mask crawls out of the broken window with a bag full of smart phones</a:t>
            </a:r>
          </a:p>
          <a:p>
            <a:pPr lvl="1" algn="just">
              <a:buFont typeface="Wingdings" pitchFamily="2" charset="2"/>
              <a:buChar char="§"/>
            </a:pPr>
            <a:endParaRPr lang="en-US" sz="500" dirty="0"/>
          </a:p>
          <a:p>
            <a:pPr marL="0" indent="0" algn="just">
              <a:buNone/>
            </a:pPr>
            <a:r>
              <a:rPr lang="en-US" dirty="0"/>
              <a:t>You conclude that the person crawling out of the store is stealing merchandise from the store. </a:t>
            </a:r>
          </a:p>
        </p:txBody>
      </p:sp>
    </p:spTree>
    <p:extLst>
      <p:ext uri="{BB962C8B-B14F-4D97-AF65-F5344CB8AC3E}">
        <p14:creationId xmlns:p14="http://schemas.microsoft.com/office/powerpoint/2010/main" val="575940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75AE-6C1B-48AB-A023-FF52B9315CCE}"/>
              </a:ext>
            </a:extLst>
          </p:cNvPr>
          <p:cNvSpPr>
            <a:spLocks noGrp="1"/>
          </p:cNvSpPr>
          <p:nvPr>
            <p:ph type="title"/>
          </p:nvPr>
        </p:nvSpPr>
        <p:spPr/>
        <p:txBody>
          <a:bodyPr/>
          <a:lstStyle/>
          <a:p>
            <a:r>
              <a:rPr lang="en-CA" dirty="0"/>
              <a:t>EXERCISE – DRIVING CONDITIONS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8238A16-6BA2-4756-90FF-BE0566E17FA5}"/>
                  </a:ext>
                </a:extLst>
              </p:cNvPr>
              <p:cNvSpPr>
                <a:spLocks noGrp="1"/>
              </p:cNvSpPr>
              <p:nvPr>
                <p:ph idx="1"/>
              </p:nvPr>
            </p:nvSpPr>
            <p:spPr/>
            <p:txBody>
              <a:bodyPr/>
              <a:lstStyle/>
              <a:p>
                <a:pPr marL="457200" indent="-457200" algn="just">
                  <a:buFont typeface="+mj-lt"/>
                  <a:buAutoNum type="arabicPeriod" startAt="6"/>
                </a:pPr>
                <a:r>
                  <a:rPr lang="en-CA" b="1" dirty="0">
                    <a:latin typeface="Dagny OT" panose="020B0504020201020104" pitchFamily="34" charset="0"/>
                  </a:rPr>
                  <a:t>Really Rough Winter </a:t>
                </a:r>
                <a:r>
                  <a:rPr lang="en-CA" dirty="0">
                    <a:latin typeface="Dagny OT" panose="020B0504020201020104" pitchFamily="34" charset="0"/>
                  </a:rPr>
                  <a:t>scenario: during a really rough winter, “bad” weather affected road conditions with probability </a:t>
                </a:r>
                <a14:m>
                  <m:oMath xmlns:m="http://schemas.openxmlformats.org/officeDocument/2006/math">
                    <m:r>
                      <a:rPr lang="en-CA" i="1" dirty="0" smtClean="0">
                        <a:latin typeface="Cambria Math" panose="02040503050406030204" pitchFamily="18" charset="0"/>
                      </a:rPr>
                      <m:t>𝑤</m:t>
                    </m:r>
                    <m:r>
                      <a:rPr lang="en-CA" i="1" dirty="0" smtClean="0">
                        <a:latin typeface="Cambria Math" panose="02040503050406030204" pitchFamily="18" charset="0"/>
                      </a:rPr>
                      <m:t>=0.2</m:t>
                    </m:r>
                  </m:oMath>
                </a14:m>
                <a:r>
                  <a:rPr lang="en-CA" dirty="0">
                    <a:latin typeface="Dagny OT" panose="020B0504020201020104" pitchFamily="34" charset="0"/>
                  </a:rPr>
                  <a:t>. Determine the probabilities that there were “bad” weather conditions given a fatal collision under 4 different values: </a:t>
                </a:r>
                <a14:m>
                  <m:oMath xmlns:m="http://schemas.openxmlformats.org/officeDocument/2006/math">
                    <m:r>
                      <a:rPr lang="en-CA" i="1" dirty="0" smtClean="0">
                        <a:latin typeface="Cambria Math" panose="02040503050406030204" pitchFamily="18" charset="0"/>
                      </a:rPr>
                      <m:t>𝑘</m:t>
                    </m:r>
                    <m:r>
                      <a:rPr lang="en-CA" i="1" dirty="0" smtClean="0">
                        <a:latin typeface="Cambria Math" panose="02040503050406030204" pitchFamily="18" charset="0"/>
                      </a:rPr>
                      <m:t>=0.1</m:t>
                    </m:r>
                  </m:oMath>
                </a14:m>
                <a:r>
                  <a:rPr lang="en-CA" dirty="0">
                    <a:latin typeface="Dagny OT" panose="020B0504020201020104" pitchFamily="34" charset="0"/>
                  </a:rPr>
                  <a:t>, </a:t>
                </a:r>
                <a14:m>
                  <m:oMath xmlns:m="http://schemas.openxmlformats.org/officeDocument/2006/math">
                    <m:r>
                      <a:rPr lang="en-CA" i="1" dirty="0" smtClean="0">
                        <a:latin typeface="Cambria Math" panose="02040503050406030204" pitchFamily="18" charset="0"/>
                      </a:rPr>
                      <m:t>𝑘</m:t>
                    </m:r>
                    <m:r>
                      <a:rPr lang="en-CA" i="1" dirty="0" smtClean="0">
                        <a:latin typeface="Cambria Math" panose="02040503050406030204" pitchFamily="18" charset="0"/>
                      </a:rPr>
                      <m:t>=1</m:t>
                    </m:r>
                  </m:oMath>
                </a14:m>
                <a:r>
                  <a:rPr lang="en-CA" dirty="0">
                    <a:latin typeface="Dagny OT" panose="020B0504020201020104" pitchFamily="34" charset="0"/>
                  </a:rPr>
                  <a:t>, </a:t>
                </a:r>
                <a14:m>
                  <m:oMath xmlns:m="http://schemas.openxmlformats.org/officeDocument/2006/math">
                    <m:r>
                      <a:rPr lang="en-CA" i="1" dirty="0" smtClean="0">
                        <a:latin typeface="Cambria Math" panose="02040503050406030204" pitchFamily="18" charset="0"/>
                      </a:rPr>
                      <m:t>𝑘</m:t>
                    </m:r>
                    <m:r>
                      <a:rPr lang="en-CA" i="1" dirty="0" smtClean="0">
                        <a:latin typeface="Cambria Math" panose="02040503050406030204" pitchFamily="18" charset="0"/>
                      </a:rPr>
                      <m:t>=10</m:t>
                    </m:r>
                  </m:oMath>
                </a14:m>
                <a:r>
                  <a:rPr lang="en-CA" dirty="0">
                    <a:latin typeface="Dagny OT" panose="020B0504020201020104" pitchFamily="34" charset="0"/>
                  </a:rPr>
                  <a:t>, </a:t>
                </a:r>
                <a14:m>
                  <m:oMath xmlns:m="http://schemas.openxmlformats.org/officeDocument/2006/math">
                    <m:r>
                      <a:rPr lang="en-CA" i="1" dirty="0" smtClean="0">
                        <a:latin typeface="Cambria Math" panose="02040503050406030204" pitchFamily="18" charset="0"/>
                      </a:rPr>
                      <m:t>𝑘</m:t>
                    </m:r>
                    <m:r>
                      <a:rPr lang="en-CA" i="1" dirty="0" smtClean="0">
                        <a:latin typeface="Cambria Math" panose="02040503050406030204" pitchFamily="18" charset="0"/>
                      </a:rPr>
                      <m:t>=100</m:t>
                    </m:r>
                  </m:oMath>
                </a14:m>
                <a:r>
                  <a:rPr lang="en-CA" dirty="0">
                    <a:latin typeface="Dagny OT" panose="020B0504020201020104" pitchFamily="34" charset="0"/>
                  </a:rPr>
                  <a:t>. Which of these scenarios is most likely? </a:t>
                </a:r>
                <a:endParaRPr lang="en-CA" sz="500" dirty="0">
                  <a:latin typeface="Dagny OT" panose="020B0504020201020104" pitchFamily="34" charset="0"/>
                </a:endParaRPr>
              </a:p>
              <a:p>
                <a:pPr marL="457200" indent="-457200" algn="just">
                  <a:buFont typeface="+mj-lt"/>
                  <a:buAutoNum type="arabicPeriod" startAt="6"/>
                </a:pPr>
                <a:endParaRPr lang="en-CA" sz="100" dirty="0">
                  <a:latin typeface="Dagny OT" panose="020B0504020201020104" pitchFamily="34" charset="0"/>
                </a:endParaRPr>
              </a:p>
              <a:p>
                <a:pPr marL="457200" indent="-457200" algn="just">
                  <a:buFont typeface="+mj-lt"/>
                  <a:buAutoNum type="arabicPeriod" startAt="6"/>
                </a:pPr>
                <a:r>
                  <a:rPr lang="en-CA" dirty="0">
                    <a:latin typeface="Dagny OT" panose="020B0504020201020104" pitchFamily="34" charset="0"/>
                  </a:rPr>
                  <a:t>In the next scenario, we assume that the traffic flow changes depending on the weather; while some individuals need to be on the roads no matter the conditions, others might tend to avoid the roads when the conditions are “bad”. Make whatever assumptions are necessary and analyze the situation as you have done in the previous questions.  </a:t>
                </a:r>
              </a:p>
              <a:p>
                <a:pPr marL="457200" indent="-457200" algn="just">
                  <a:buFont typeface="+mj-lt"/>
                  <a:buAutoNum type="arabicPeriod" startAt="6"/>
                </a:pPr>
                <a:endParaRPr lang="en-CA" sz="100" dirty="0">
                  <a:latin typeface="Dagny OT" panose="020B0504020201020104" pitchFamily="34" charset="0"/>
                </a:endParaRPr>
              </a:p>
              <a:p>
                <a:pPr marL="457200" indent="-457200" algn="just">
                  <a:buFont typeface="+mj-lt"/>
                  <a:buAutoNum type="arabicPeriod" startAt="6"/>
                </a:pPr>
                <a:r>
                  <a:rPr lang="en-CA" dirty="0">
                    <a:latin typeface="Dagny OT" panose="020B0504020201020104" pitchFamily="34" charset="0"/>
                  </a:rPr>
                  <a:t>Repeat the process for the other conditional probabilities of interest. </a:t>
                </a:r>
              </a:p>
            </p:txBody>
          </p:sp>
        </mc:Choice>
        <mc:Fallback xmlns="">
          <p:sp>
            <p:nvSpPr>
              <p:cNvPr id="3" name="Content Placeholder 2">
                <a:extLst>
                  <a:ext uri="{FF2B5EF4-FFF2-40B4-BE49-F238E27FC236}">
                    <a16:creationId xmlns:a16="http://schemas.microsoft.com/office/drawing/2014/main" id="{D8238A16-6BA2-4756-90FF-BE0566E17FA5}"/>
                  </a:ext>
                </a:extLst>
              </p:cNvPr>
              <p:cNvSpPr>
                <a:spLocks noGrp="1" noRot="1" noChangeAspect="1" noMove="1" noResize="1" noEditPoints="1" noAdjustHandles="1" noChangeArrowheads="1" noChangeShapeType="1" noTextEdit="1"/>
              </p:cNvSpPr>
              <p:nvPr>
                <p:ph idx="1"/>
              </p:nvPr>
            </p:nvSpPr>
            <p:spPr>
              <a:blipFill>
                <a:blip r:embed="rId2"/>
                <a:stretch>
                  <a:fillRect l="-773" t="-2356" r="-829" b="-4566"/>
                </a:stretch>
              </a:blipFill>
            </p:spPr>
            <p:txBody>
              <a:bodyPr/>
              <a:lstStyle/>
              <a:p>
                <a:r>
                  <a:rPr lang="en-US">
                    <a:noFill/>
                  </a:rPr>
                  <a:t> </a:t>
                </a:r>
              </a:p>
            </p:txBody>
          </p:sp>
        </mc:Fallback>
      </mc:AlternateContent>
    </p:spTree>
    <p:extLst>
      <p:ext uri="{BB962C8B-B14F-4D97-AF65-F5344CB8AC3E}">
        <p14:creationId xmlns:p14="http://schemas.microsoft.com/office/powerpoint/2010/main" val="352781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175AE-6C1B-48AB-A023-FF52B9315CCE}"/>
              </a:ext>
            </a:extLst>
          </p:cNvPr>
          <p:cNvSpPr>
            <a:spLocks noGrp="1"/>
          </p:cNvSpPr>
          <p:nvPr>
            <p:ph type="title"/>
          </p:nvPr>
        </p:nvSpPr>
        <p:spPr/>
        <p:txBody>
          <a:bodyPr/>
          <a:lstStyle/>
          <a:p>
            <a:r>
              <a:rPr lang="en-CA" dirty="0"/>
              <a:t>EXERCISE – MONTY HALL PROBLEM</a:t>
            </a:r>
          </a:p>
        </p:txBody>
      </p:sp>
      <p:sp>
        <p:nvSpPr>
          <p:cNvPr id="3" name="Content Placeholder 2">
            <a:extLst>
              <a:ext uri="{FF2B5EF4-FFF2-40B4-BE49-F238E27FC236}">
                <a16:creationId xmlns:a16="http://schemas.microsoft.com/office/drawing/2014/main" id="{D8238A16-6BA2-4756-90FF-BE0566E17FA5}"/>
              </a:ext>
            </a:extLst>
          </p:cNvPr>
          <p:cNvSpPr>
            <a:spLocks noGrp="1"/>
          </p:cNvSpPr>
          <p:nvPr>
            <p:ph idx="1"/>
          </p:nvPr>
        </p:nvSpPr>
        <p:spPr/>
        <p:txBody>
          <a:bodyPr/>
          <a:lstStyle/>
          <a:p>
            <a:pPr algn="just"/>
            <a:r>
              <a:rPr lang="en-CA" b="1" dirty="0">
                <a:latin typeface="Dagny OT" panose="020B0504020201020104" pitchFamily="34" charset="0"/>
              </a:rPr>
              <a:t>(Another classic) </a:t>
            </a:r>
            <a:r>
              <a:rPr lang="en-CA" dirty="0">
                <a:latin typeface="Dagny OT" panose="020B0504020201020104" pitchFamily="34" charset="0"/>
              </a:rPr>
              <a:t>A lifetime’s supply of poutine is placed randomly behind one of three identical doors. You are asked to pick a door. One of the doors you have not selected is opened, revealing an empty room. You are given the option of changing your pick. What is your optimal strategy? </a:t>
            </a:r>
          </a:p>
          <a:p>
            <a:pPr marL="1087175" lvl="1" indent="-457200" algn="just">
              <a:buFont typeface="+mj-lt"/>
              <a:buAutoNum type="arabicPeriod"/>
            </a:pPr>
            <a:r>
              <a:rPr lang="en-CA" dirty="0">
                <a:latin typeface="Dagny OT" panose="020B0504020201020104" pitchFamily="34" charset="0"/>
              </a:rPr>
              <a:t>Determine the ideal strategy using a simulation.</a:t>
            </a:r>
          </a:p>
          <a:p>
            <a:pPr marL="1087175" lvl="1" indent="-457200" algn="just">
              <a:buFont typeface="+mj-lt"/>
              <a:buAutoNum type="arabicPeriod"/>
            </a:pPr>
            <a:r>
              <a:rPr lang="en-CA" dirty="0">
                <a:latin typeface="Dagny OT" panose="020B0504020201020104" pitchFamily="34" charset="0"/>
              </a:rPr>
              <a:t>Analyze a similar situation (for 100 doors instead of 3) using Bayes’ Theorem.</a:t>
            </a:r>
          </a:p>
          <a:p>
            <a:pPr marL="1087175" lvl="1" indent="-457200" algn="just">
              <a:buFont typeface="+mj-lt"/>
              <a:buAutoNum type="arabicPeriod"/>
            </a:pPr>
            <a:r>
              <a:rPr lang="en-CA" dirty="0">
                <a:latin typeface="Dagny OT" panose="020B0504020201020104" pitchFamily="34" charset="0"/>
              </a:rPr>
              <a:t>Analyze the situation using Bayes’ Theorem. </a:t>
            </a:r>
          </a:p>
        </p:txBody>
      </p:sp>
    </p:spTree>
    <p:extLst>
      <p:ext uri="{BB962C8B-B14F-4D97-AF65-F5344CB8AC3E}">
        <p14:creationId xmlns:p14="http://schemas.microsoft.com/office/powerpoint/2010/main" val="1179430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C196F-3F66-B040-8A69-FFCADD7580B8}"/>
              </a:ext>
            </a:extLst>
          </p:cNvPr>
          <p:cNvSpPr>
            <a:spLocks noGrp="1"/>
          </p:cNvSpPr>
          <p:nvPr>
            <p:ph type="title"/>
          </p:nvPr>
        </p:nvSpPr>
        <p:spPr/>
        <p:txBody>
          <a:bodyPr/>
          <a:lstStyle/>
          <a:p>
            <a:r>
              <a:rPr lang="en-US" dirty="0"/>
              <a:t>EXAMPLE: THE FAIR (?) COIN</a:t>
            </a:r>
          </a:p>
        </p:txBody>
      </p:sp>
      <p:sp>
        <p:nvSpPr>
          <p:cNvPr id="3" name="Text Placeholder 2">
            <a:extLst>
              <a:ext uri="{FF2B5EF4-FFF2-40B4-BE49-F238E27FC236}">
                <a16:creationId xmlns:a16="http://schemas.microsoft.com/office/drawing/2014/main" id="{C8660F89-C064-904B-B42D-A1C6695D8EF0}"/>
              </a:ext>
            </a:extLst>
          </p:cNvPr>
          <p:cNvSpPr>
            <a:spLocks noGrp="1"/>
          </p:cNvSpPr>
          <p:nvPr>
            <p:ph type="body" idx="1"/>
          </p:nvPr>
        </p:nvSpPr>
        <p:spPr/>
        <p:txBody>
          <a:bodyPr/>
          <a:lstStyle/>
          <a:p>
            <a:r>
              <a:rPr lang="en-US" dirty="0"/>
              <a:t>A CURSORY GLANCE AT BAYESIAN DATA ANALYSIS</a:t>
            </a:r>
          </a:p>
        </p:txBody>
      </p:sp>
    </p:spTree>
    <p:extLst>
      <p:ext uri="{BB962C8B-B14F-4D97-AF65-F5344CB8AC3E}">
        <p14:creationId xmlns:p14="http://schemas.microsoft.com/office/powerpoint/2010/main" val="72548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FAIR (?) COIN – SET-UP</a:t>
            </a:r>
          </a:p>
        </p:txBody>
      </p:sp>
      <p:sp>
        <p:nvSpPr>
          <p:cNvPr id="3" name="Content Placeholder 2"/>
          <p:cNvSpPr>
            <a:spLocks noGrp="1"/>
          </p:cNvSpPr>
          <p:nvPr>
            <p:ph sz="half" idx="1"/>
          </p:nvPr>
        </p:nvSpPr>
        <p:spPr/>
        <p:txBody>
          <a:bodyPr/>
          <a:lstStyle/>
          <a:p>
            <a:pPr algn="just"/>
            <a:r>
              <a:rPr lang="en-US" dirty="0"/>
              <a:t>I brought back a souvenir coin from a trip to a strange and distant land. </a:t>
            </a:r>
          </a:p>
          <a:p>
            <a:pPr algn="just"/>
            <a:endParaRPr lang="en-US" sz="500" dirty="0"/>
          </a:p>
          <a:p>
            <a:pPr algn="just"/>
            <a:r>
              <a:rPr lang="en-US" dirty="0"/>
              <a:t>I have been flipping it pretty much non-stop since I’ve returned. You can see the proportion of heads I obtained for 4, 8, and 16 tosses. </a:t>
            </a:r>
          </a:p>
          <a:p>
            <a:pPr algn="just"/>
            <a:endParaRPr lang="en-US" sz="500" dirty="0"/>
          </a:p>
          <a:p>
            <a:pPr algn="just"/>
            <a:r>
              <a:rPr lang="en-US" dirty="0"/>
              <a:t>At first, I thought the coin might be biased, but the proportion of heads seems to inch its way towards 50%... </a:t>
            </a:r>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900136" y="2227263"/>
            <a:ext cx="3998778" cy="4094162"/>
          </a:xfrm>
        </p:spPr>
      </p:pic>
    </p:spTree>
    <p:extLst>
      <p:ext uri="{BB962C8B-B14F-4D97-AF65-F5344CB8AC3E}">
        <p14:creationId xmlns:p14="http://schemas.microsoft.com/office/powerpoint/2010/main" val="898334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FAIR (?) COIN – PRIORS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581194" y="2228003"/>
                <a:ext cx="5422391" cy="4093260"/>
              </a:xfrm>
            </p:spPr>
            <p:txBody>
              <a:bodyPr/>
              <a:lstStyle/>
              <a:p>
                <a:pPr algn="just"/>
                <a:r>
                  <a:rPr lang="en-US" dirty="0"/>
                  <a:t>Perhaps the coin isn’t fair, coming as it does from a strange and distant land…</a:t>
                </a:r>
              </a:p>
              <a:p>
                <a:pPr algn="just"/>
                <a:endParaRPr lang="en-US" sz="500" dirty="0"/>
              </a:p>
              <a:p>
                <a:pPr algn="just"/>
                <a:r>
                  <a:rPr lang="en-US" dirty="0"/>
                  <a:t>Let’s denote the coin’s </a:t>
                </a:r>
                <a:r>
                  <a:rPr lang="en-US" b="1" dirty="0"/>
                  <a:t>bias</a:t>
                </a:r>
                <a:r>
                  <a:rPr lang="en-US" dirty="0"/>
                  <a:t> by </a:t>
                </a:r>
                <a14:m>
                  <m:oMath xmlns:m="http://schemas.openxmlformats.org/officeDocument/2006/math">
                    <m:r>
                      <a:rPr lang="en-US" i="1" dirty="0" smtClean="0">
                        <a:latin typeface="Cambria Math" panose="02040503050406030204" pitchFamily="18" charset="0"/>
                      </a:rPr>
                      <m:t>𝐻</m:t>
                    </m:r>
                    <m:r>
                      <a:rPr lang="en-CA" b="0" i="0" smtClean="0">
                        <a:latin typeface="Cambria Math" panose="02040503050406030204" pitchFamily="18" charset="0"/>
                      </a:rPr>
                      <m:t>,</m:t>
                    </m:r>
                  </m:oMath>
                </a14:m>
                <a:r>
                  <a:rPr lang="en-US" dirty="0"/>
                  <a:t> i.e. the probability of flipping a head on a toss (</a:t>
                </a:r>
                <a14:m>
                  <m:oMath xmlns:m="http://schemas.openxmlformats.org/officeDocument/2006/math">
                    <m:r>
                      <a:rPr lang="en-CA" b="0" i="1" smtClean="0">
                        <a:latin typeface="Cambria Math" panose="02040503050406030204" pitchFamily="18" charset="0"/>
                      </a:rPr>
                      <m:t>𝐻</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rPr>
                      <m:t>0.5</m:t>
                    </m:r>
                  </m:oMath>
                </a14:m>
                <a:r>
                  <a:rPr lang="en-US" dirty="0"/>
                  <a:t>: regular unbiased coins, </a:t>
                </a:r>
                <a14:m>
                  <m:oMath xmlns:m="http://schemas.openxmlformats.org/officeDocument/2006/math">
                    <m:r>
                      <a:rPr lang="en-CA" b="0" i="1" smtClean="0">
                        <a:latin typeface="Cambria Math" panose="02040503050406030204" pitchFamily="18" charset="0"/>
                      </a:rPr>
                      <m:t>𝐻</m:t>
                    </m:r>
                    <m:r>
                      <a:rPr lang="en-CA" i="1">
                        <a:latin typeface="Cambria Math" panose="02040503050406030204" pitchFamily="18" charset="0"/>
                        <a:ea typeface="Cambria Math" panose="02040503050406030204" pitchFamily="18" charset="0"/>
                      </a:rPr>
                      <m:t>≈</m:t>
                    </m:r>
                    <m:r>
                      <a:rPr lang="en-CA" i="1">
                        <a:latin typeface="Cambria Math" panose="02040503050406030204" pitchFamily="18" charset="0"/>
                      </a:rPr>
                      <m:t>0</m:t>
                    </m:r>
                  </m:oMath>
                </a14:m>
                <a:r>
                  <a:rPr lang="en-US" dirty="0"/>
                  <a:t> or </a:t>
                </a:r>
                <a14:m>
                  <m:oMath xmlns:m="http://schemas.openxmlformats.org/officeDocument/2006/math">
                    <m:r>
                      <a:rPr lang="en-CA" b="0" i="1" smtClean="0">
                        <a:latin typeface="Cambria Math" panose="02040503050406030204" pitchFamily="18" charset="0"/>
                      </a:rPr>
                      <m:t>𝐻</m:t>
                    </m:r>
                    <m:r>
                      <a:rPr lang="en-CA" i="1">
                        <a:latin typeface="Cambria Math" panose="02040503050406030204" pitchFamily="18" charset="0"/>
                        <a:ea typeface="Cambria Math" panose="02040503050406030204" pitchFamily="18" charset="0"/>
                      </a:rPr>
                      <m:t>≈</m:t>
                    </m:r>
                    <m:r>
                      <a:rPr lang="en-CA" b="0" i="1" smtClean="0">
                        <a:latin typeface="Cambria Math" panose="02040503050406030204" pitchFamily="18" charset="0"/>
                      </a:rPr>
                      <m:t>1</m:t>
                    </m:r>
                  </m:oMath>
                </a14:m>
                <a:r>
                  <a:rPr lang="en-US" dirty="0"/>
                  <a:t>: highly biased coins).</a:t>
                </a:r>
              </a:p>
              <a:p>
                <a:pPr algn="just"/>
                <a:endParaRPr lang="en-US" sz="500" dirty="0"/>
              </a:p>
              <a:p>
                <a:pPr algn="just"/>
                <a:r>
                  <a:rPr lang="en-US" dirty="0"/>
                  <a:t>A </a:t>
                </a:r>
                <a:r>
                  <a:rPr lang="en-US" b="1" dirty="0"/>
                  <a:t>prior</a:t>
                </a:r>
                <a:r>
                  <a:rPr lang="en-US" dirty="0"/>
                  <a:t> for this scenario is a function </a:t>
                </a:r>
                <a14:m>
                  <m:oMath xmlns:m="http://schemas.openxmlformats.org/officeDocument/2006/math">
                    <m:r>
                      <a:rPr lang="en-US" i="1" dirty="0" smtClean="0">
                        <a:latin typeface="Cambria Math" panose="02040503050406030204" pitchFamily="18" charset="0"/>
                      </a:rPr>
                      <m:t>𝑃</m:t>
                    </m:r>
                    <m:d>
                      <m:dPr>
                        <m:ctrlPr>
                          <a:rPr lang="en-US" i="1" dirty="0" smtClean="0">
                            <a:latin typeface="Cambria Math" panose="02040503050406030204" pitchFamily="18" charset="0"/>
                          </a:rPr>
                        </m:ctrlPr>
                      </m:dPr>
                      <m:e>
                        <m:r>
                          <m:rPr>
                            <m:nor/>
                          </m:rPr>
                          <a:rPr lang="en-US" i="0" dirty="0" smtClean="0">
                            <a:latin typeface="Cambria Math" panose="02040503050406030204" pitchFamily="18" charset="0"/>
                          </a:rPr>
                          <m:t>bias</m:t>
                        </m:r>
                        <m:r>
                          <a:rPr lang="en-US" i="1" dirty="0" smtClean="0">
                            <a:latin typeface="Cambria Math" panose="02040503050406030204" pitchFamily="18" charset="0"/>
                          </a:rPr>
                          <m:t>=</m:t>
                        </m:r>
                        <m:r>
                          <a:rPr lang="en-US" i="1" dirty="0" smtClean="0">
                            <a:latin typeface="Cambria Math" panose="02040503050406030204" pitchFamily="18" charset="0"/>
                          </a:rPr>
                          <m:t>𝐻</m:t>
                        </m:r>
                      </m:e>
                    </m:d>
                    <m:r>
                      <a:rPr lang="en-CA" b="0" i="1" dirty="0" smtClean="0">
                        <a:latin typeface="Cambria Math" panose="02040503050406030204" pitchFamily="18" charset="0"/>
                      </a:rPr>
                      <m:t>=</m:t>
                    </m:r>
                    <m:r>
                      <a:rPr lang="en-CA" b="0" i="1" dirty="0" smtClean="0">
                        <a:latin typeface="Cambria Math" panose="02040503050406030204" pitchFamily="18" charset="0"/>
                      </a:rPr>
                      <m:t>𝑃</m:t>
                    </m:r>
                    <m:r>
                      <a:rPr lang="en-CA" b="0" i="1" dirty="0" smtClean="0">
                        <a:latin typeface="Cambria Math" panose="02040503050406030204" pitchFamily="18" charset="0"/>
                      </a:rPr>
                      <m:t>(</m:t>
                    </m:r>
                    <m:r>
                      <a:rPr lang="en-CA" b="0" i="1" dirty="0" smtClean="0">
                        <a:latin typeface="Cambria Math" panose="02040503050406030204" pitchFamily="18" charset="0"/>
                      </a:rPr>
                      <m:t>𝐻</m:t>
                    </m:r>
                    <m:r>
                      <a:rPr lang="en-CA" b="0" i="1" dirty="0" smtClean="0">
                        <a:latin typeface="Cambria Math" panose="02040503050406030204" pitchFamily="18" charset="0"/>
                      </a:rPr>
                      <m:t>|</m:t>
                    </m:r>
                    <m:r>
                      <a:rPr lang="en-CA" b="0" i="1" dirty="0" smtClean="0">
                        <a:latin typeface="Cambria Math" panose="02040503050406030204" pitchFamily="18" charset="0"/>
                      </a:rPr>
                      <m:t>𝐼</m:t>
                    </m:r>
                    <m:r>
                      <a:rPr lang="en-CA" b="0" i="1" dirty="0" smtClean="0">
                        <a:latin typeface="Cambria Math" panose="02040503050406030204" pitchFamily="18" charset="0"/>
                      </a:rPr>
                      <m:t>)</m:t>
                    </m:r>
                  </m:oMath>
                </a14:m>
                <a:r>
                  <a:rPr lang="en-US" dirty="0"/>
                  <a:t>, for </a:t>
                </a:r>
                <a14:m>
                  <m:oMath xmlns:m="http://schemas.openxmlformats.org/officeDocument/2006/math">
                    <m:r>
                      <a:rPr lang="en-CA" b="0" i="1" smtClean="0">
                        <a:latin typeface="Cambria Math" panose="02040503050406030204" pitchFamily="18" charset="0"/>
                      </a:rPr>
                      <m:t>0</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𝐻</m:t>
                    </m:r>
                    <m:r>
                      <a:rPr lang="en-CA" b="0" i="1" smtClean="0">
                        <a:latin typeface="Cambria Math" panose="02040503050406030204" pitchFamily="18" charset="0"/>
                        <a:ea typeface="Cambria Math" panose="02040503050406030204" pitchFamily="18" charset="0"/>
                      </a:rPr>
                      <m:t>≤1</m:t>
                    </m:r>
                  </m:oMath>
                </a14:m>
                <a:r>
                  <a:rPr lang="en-US" dirty="0"/>
                  <a:t>. </a:t>
                </a: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581194" y="2228003"/>
                <a:ext cx="5422391" cy="4093260"/>
              </a:xfrm>
              <a:blipFill>
                <a:blip r:embed="rId2"/>
                <a:stretch>
                  <a:fillRect l="-1636" r="-1636"/>
                </a:stretch>
              </a:blipFill>
            </p:spPr>
            <p:txBody>
              <a:bodyPr/>
              <a:lstStyle/>
              <a:p>
                <a:r>
                  <a:rPr lang="en-US">
                    <a:noFill/>
                  </a:rPr>
                  <a:t> </a:t>
                </a:r>
              </a:p>
            </p:txBody>
          </p:sp>
        </mc:Fallback>
      </mc:AlternateContent>
      <p:pic>
        <p:nvPicPr>
          <p:cNvPr id="5" name="Content Placeholder 4"/>
          <p:cNvPicPr>
            <a:picLocks noGrp="1" noChangeAspect="1"/>
          </p:cNvPicPr>
          <p:nvPr>
            <p:ph sz="half" idx="2"/>
          </p:nvPr>
        </p:nvPicPr>
        <p:blipFill>
          <a:blip r:embed="rId3"/>
          <a:stretch>
            <a:fillRect/>
          </a:stretch>
        </p:blipFill>
        <p:spPr>
          <a:xfrm>
            <a:off x="6900136" y="2271110"/>
            <a:ext cx="3998778" cy="4006467"/>
          </a:xfrm>
        </p:spPr>
      </p:pic>
    </p:spTree>
    <p:extLst>
      <p:ext uri="{BB962C8B-B14F-4D97-AF65-F5344CB8AC3E}">
        <p14:creationId xmlns:p14="http://schemas.microsoft.com/office/powerpoint/2010/main" val="341729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5E0876-12D9-8844-B437-6DA327CA6704}"/>
              </a:ext>
            </a:extLst>
          </p:cNvPr>
          <p:cNvSpPr/>
          <p:nvPr/>
        </p:nvSpPr>
        <p:spPr>
          <a:xfrm>
            <a:off x="8950271" y="6321263"/>
            <a:ext cx="2944678" cy="484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FAIR (?) COIN – PRIORS</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581194" y="2228003"/>
                <a:ext cx="5422391" cy="4093260"/>
              </a:xfrm>
            </p:spPr>
            <p:txBody>
              <a:bodyPr/>
              <a:lstStyle/>
              <a:p>
                <a:pPr algn="just"/>
                <a:r>
                  <a:rPr lang="en-US" dirty="0"/>
                  <a:t>Perhaps the coin isn’t fair, coming as it does from a strange and distant land…</a:t>
                </a:r>
              </a:p>
              <a:p>
                <a:pPr algn="just"/>
                <a:endParaRPr lang="en-US" sz="500" dirty="0"/>
              </a:p>
              <a:p>
                <a:pPr algn="just"/>
                <a:r>
                  <a:rPr lang="en-US" dirty="0"/>
                  <a:t>Let’s denote the coin’s </a:t>
                </a:r>
                <a:r>
                  <a:rPr lang="en-US" b="1" dirty="0"/>
                  <a:t>bias</a:t>
                </a:r>
                <a:r>
                  <a:rPr lang="en-US" dirty="0"/>
                  <a:t> by </a:t>
                </a:r>
                <a14:m>
                  <m:oMath xmlns:m="http://schemas.openxmlformats.org/officeDocument/2006/math">
                    <m:r>
                      <a:rPr lang="en-US" i="1" dirty="0" smtClean="0">
                        <a:latin typeface="Cambria Math" panose="02040503050406030204" pitchFamily="18" charset="0"/>
                      </a:rPr>
                      <m:t>𝐻</m:t>
                    </m:r>
                    <m:r>
                      <a:rPr lang="en-CA" b="0" i="0" smtClean="0">
                        <a:latin typeface="Cambria Math" panose="02040503050406030204" pitchFamily="18" charset="0"/>
                      </a:rPr>
                      <m:t>,</m:t>
                    </m:r>
                  </m:oMath>
                </a14:m>
                <a:r>
                  <a:rPr lang="en-US" dirty="0"/>
                  <a:t> i.e. the probability of flipping a head on a toss (</a:t>
                </a:r>
                <a14:m>
                  <m:oMath xmlns:m="http://schemas.openxmlformats.org/officeDocument/2006/math">
                    <m:r>
                      <a:rPr lang="en-CA" b="0" i="1" smtClean="0">
                        <a:latin typeface="Cambria Math" panose="02040503050406030204" pitchFamily="18" charset="0"/>
                      </a:rPr>
                      <m:t>𝐻</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rPr>
                      <m:t>0.5</m:t>
                    </m:r>
                  </m:oMath>
                </a14:m>
                <a:r>
                  <a:rPr lang="en-US" dirty="0"/>
                  <a:t>: regular unbiased coins, </a:t>
                </a:r>
                <a14:m>
                  <m:oMath xmlns:m="http://schemas.openxmlformats.org/officeDocument/2006/math">
                    <m:r>
                      <a:rPr lang="en-CA" b="0" i="1" smtClean="0">
                        <a:latin typeface="Cambria Math" panose="02040503050406030204" pitchFamily="18" charset="0"/>
                      </a:rPr>
                      <m:t>𝐻</m:t>
                    </m:r>
                    <m:r>
                      <a:rPr lang="en-CA" i="1">
                        <a:latin typeface="Cambria Math" panose="02040503050406030204" pitchFamily="18" charset="0"/>
                        <a:ea typeface="Cambria Math" panose="02040503050406030204" pitchFamily="18" charset="0"/>
                      </a:rPr>
                      <m:t>≈</m:t>
                    </m:r>
                    <m:r>
                      <a:rPr lang="en-CA" i="1">
                        <a:latin typeface="Cambria Math" panose="02040503050406030204" pitchFamily="18" charset="0"/>
                      </a:rPr>
                      <m:t>0</m:t>
                    </m:r>
                  </m:oMath>
                </a14:m>
                <a:r>
                  <a:rPr lang="en-US" dirty="0"/>
                  <a:t> or </a:t>
                </a:r>
                <a14:m>
                  <m:oMath xmlns:m="http://schemas.openxmlformats.org/officeDocument/2006/math">
                    <m:r>
                      <a:rPr lang="en-CA" b="0" i="1" smtClean="0">
                        <a:latin typeface="Cambria Math" panose="02040503050406030204" pitchFamily="18" charset="0"/>
                      </a:rPr>
                      <m:t>𝐻</m:t>
                    </m:r>
                    <m:r>
                      <a:rPr lang="en-CA" i="1">
                        <a:latin typeface="Cambria Math" panose="02040503050406030204" pitchFamily="18" charset="0"/>
                        <a:ea typeface="Cambria Math" panose="02040503050406030204" pitchFamily="18" charset="0"/>
                      </a:rPr>
                      <m:t>≈</m:t>
                    </m:r>
                    <m:r>
                      <a:rPr lang="en-CA" b="0" i="1" smtClean="0">
                        <a:latin typeface="Cambria Math" panose="02040503050406030204" pitchFamily="18" charset="0"/>
                      </a:rPr>
                      <m:t>1</m:t>
                    </m:r>
                  </m:oMath>
                </a14:m>
                <a:r>
                  <a:rPr lang="en-US" dirty="0"/>
                  <a:t>: highly biased coins).</a:t>
                </a:r>
              </a:p>
              <a:p>
                <a:pPr algn="just"/>
                <a:endParaRPr lang="en-US" sz="500" dirty="0"/>
              </a:p>
              <a:p>
                <a:pPr algn="just"/>
                <a:r>
                  <a:rPr lang="en-US" dirty="0"/>
                  <a:t>A </a:t>
                </a:r>
                <a:r>
                  <a:rPr lang="en-US" b="1" dirty="0"/>
                  <a:t>prior</a:t>
                </a:r>
                <a:r>
                  <a:rPr lang="en-US" dirty="0"/>
                  <a:t> for this scenario is a pdf function </a:t>
                </a:r>
                <a14:m>
                  <m:oMath xmlns:m="http://schemas.openxmlformats.org/officeDocument/2006/math">
                    <m:r>
                      <a:rPr lang="en-US" i="1" dirty="0" smtClean="0">
                        <a:latin typeface="Cambria Math" panose="02040503050406030204" pitchFamily="18" charset="0"/>
                      </a:rPr>
                      <m:t>𝑃</m:t>
                    </m:r>
                    <m:d>
                      <m:dPr>
                        <m:ctrlPr>
                          <a:rPr lang="en-US" i="1" dirty="0" smtClean="0">
                            <a:latin typeface="Cambria Math" panose="02040503050406030204" pitchFamily="18" charset="0"/>
                          </a:rPr>
                        </m:ctrlPr>
                      </m:dPr>
                      <m:e>
                        <m:r>
                          <m:rPr>
                            <m:nor/>
                          </m:rPr>
                          <a:rPr lang="en-US" i="0" dirty="0" smtClean="0">
                            <a:latin typeface="Cambria Math" panose="02040503050406030204" pitchFamily="18" charset="0"/>
                          </a:rPr>
                          <m:t>bias</m:t>
                        </m:r>
                        <m:r>
                          <a:rPr lang="en-US" i="1" dirty="0" smtClean="0">
                            <a:latin typeface="Cambria Math" panose="02040503050406030204" pitchFamily="18" charset="0"/>
                          </a:rPr>
                          <m:t>=</m:t>
                        </m:r>
                        <m:r>
                          <a:rPr lang="en-US" i="1" dirty="0" smtClean="0">
                            <a:latin typeface="Cambria Math" panose="02040503050406030204" pitchFamily="18" charset="0"/>
                          </a:rPr>
                          <m:t>𝐻</m:t>
                        </m:r>
                      </m:e>
                    </m:d>
                    <m:r>
                      <a:rPr lang="en-CA" b="0" i="1" dirty="0" smtClean="0">
                        <a:latin typeface="Cambria Math" panose="02040503050406030204" pitchFamily="18" charset="0"/>
                      </a:rPr>
                      <m:t>=</m:t>
                    </m:r>
                    <m:r>
                      <a:rPr lang="en-CA" b="0" i="1" dirty="0" smtClean="0">
                        <a:latin typeface="Cambria Math" panose="02040503050406030204" pitchFamily="18" charset="0"/>
                      </a:rPr>
                      <m:t>𝑃</m:t>
                    </m:r>
                    <m:r>
                      <a:rPr lang="en-CA" b="0" i="1" dirty="0" smtClean="0">
                        <a:latin typeface="Cambria Math" panose="02040503050406030204" pitchFamily="18" charset="0"/>
                      </a:rPr>
                      <m:t>(</m:t>
                    </m:r>
                    <m:r>
                      <a:rPr lang="en-CA" b="0" i="1" dirty="0" smtClean="0">
                        <a:latin typeface="Cambria Math" panose="02040503050406030204" pitchFamily="18" charset="0"/>
                      </a:rPr>
                      <m:t>𝐻</m:t>
                    </m:r>
                    <m:r>
                      <a:rPr lang="en-CA" b="0" i="1" dirty="0" smtClean="0">
                        <a:latin typeface="Cambria Math" panose="02040503050406030204" pitchFamily="18" charset="0"/>
                      </a:rPr>
                      <m:t>|</m:t>
                    </m:r>
                    <m:r>
                      <a:rPr lang="en-CA" b="0" i="1" dirty="0" smtClean="0">
                        <a:latin typeface="Cambria Math" panose="02040503050406030204" pitchFamily="18" charset="0"/>
                      </a:rPr>
                      <m:t>𝐼</m:t>
                    </m:r>
                    <m:r>
                      <a:rPr lang="en-CA" b="0" i="1" dirty="0" smtClean="0">
                        <a:latin typeface="Cambria Math" panose="02040503050406030204" pitchFamily="18" charset="0"/>
                      </a:rPr>
                      <m:t>)</m:t>
                    </m:r>
                  </m:oMath>
                </a14:m>
                <a:r>
                  <a:rPr lang="en-US" dirty="0"/>
                  <a:t>, for </a:t>
                </a:r>
                <a14:m>
                  <m:oMath xmlns:m="http://schemas.openxmlformats.org/officeDocument/2006/math">
                    <m:r>
                      <a:rPr lang="en-CA" b="0" i="1" smtClean="0">
                        <a:latin typeface="Cambria Math" panose="02040503050406030204" pitchFamily="18" charset="0"/>
                      </a:rPr>
                      <m:t>0</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𝐻</m:t>
                    </m:r>
                    <m:r>
                      <a:rPr lang="en-CA" b="0" i="1" smtClean="0">
                        <a:latin typeface="Cambria Math" panose="02040503050406030204" pitchFamily="18" charset="0"/>
                        <a:ea typeface="Cambria Math" panose="02040503050406030204" pitchFamily="18" charset="0"/>
                      </a:rPr>
                      <m:t>≤1</m:t>
                    </m:r>
                  </m:oMath>
                </a14:m>
                <a:r>
                  <a:rPr lang="en-US" dirty="0"/>
                  <a:t>. </a:t>
                </a: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581194" y="2228003"/>
                <a:ext cx="5422391" cy="4093260"/>
              </a:xfrm>
              <a:blipFill>
                <a:blip r:embed="rId2"/>
                <a:stretch>
                  <a:fillRect l="-1636" r="-1636"/>
                </a:stretch>
              </a:blipFill>
            </p:spPr>
            <p:txBody>
              <a:bodyPr/>
              <a:lstStyle/>
              <a:p>
                <a:r>
                  <a:rPr lang="en-US">
                    <a:noFill/>
                  </a:rPr>
                  <a:t> </a:t>
                </a:r>
              </a:p>
            </p:txBody>
          </p:sp>
        </mc:Fallback>
      </mc:AlternateContent>
      <p:pic>
        <p:nvPicPr>
          <p:cNvPr id="5" name="Content Placeholder 4"/>
          <p:cNvPicPr>
            <a:picLocks noGrp="1" noChangeAspect="1"/>
          </p:cNvPicPr>
          <p:nvPr>
            <p:ph sz="half" idx="2"/>
          </p:nvPr>
        </p:nvPicPr>
        <p:blipFill>
          <a:blip r:embed="rId3"/>
          <a:stretch>
            <a:fillRect/>
          </a:stretch>
        </p:blipFill>
        <p:spPr>
          <a:xfrm>
            <a:off x="6900136" y="2271110"/>
            <a:ext cx="3998778" cy="4006467"/>
          </a:xfrm>
        </p:spPr>
      </p:pic>
      <p:sp>
        <p:nvSpPr>
          <p:cNvPr id="6" name="Rectangle 5">
            <a:extLst>
              <a:ext uri="{FF2B5EF4-FFF2-40B4-BE49-F238E27FC236}">
                <a16:creationId xmlns:a16="http://schemas.microsoft.com/office/drawing/2014/main" id="{1A745723-62A4-B640-B979-710963F8145F}"/>
              </a:ext>
            </a:extLst>
          </p:cNvPr>
          <p:cNvSpPr/>
          <p:nvPr/>
        </p:nvSpPr>
        <p:spPr>
          <a:xfrm>
            <a:off x="6900136" y="1941779"/>
            <a:ext cx="1995891" cy="307777"/>
          </a:xfrm>
          <a:prstGeom prst="rect">
            <a:avLst/>
          </a:prstGeom>
        </p:spPr>
        <p:txBody>
          <a:bodyPr wrap="square">
            <a:spAutoFit/>
          </a:bodyPr>
          <a:lstStyle/>
          <a:p>
            <a:pPr algn="ctr"/>
            <a:r>
              <a:rPr lang="en-US" sz="1400" b="1" dirty="0">
                <a:solidFill>
                  <a:schemeClr val="tx2"/>
                </a:solidFill>
                <a:latin typeface="Dagny OT" panose="020B0504020201020104" pitchFamily="34" charset="77"/>
              </a:rPr>
              <a:t>I have no idea…</a:t>
            </a:r>
          </a:p>
        </p:txBody>
      </p:sp>
      <p:sp>
        <p:nvSpPr>
          <p:cNvPr id="7" name="Rectangle 6">
            <a:extLst>
              <a:ext uri="{FF2B5EF4-FFF2-40B4-BE49-F238E27FC236}">
                <a16:creationId xmlns:a16="http://schemas.microsoft.com/office/drawing/2014/main" id="{E44A3EDB-6979-D046-A525-92A657AC0A1A}"/>
              </a:ext>
            </a:extLst>
          </p:cNvPr>
          <p:cNvSpPr/>
          <p:nvPr/>
        </p:nvSpPr>
        <p:spPr>
          <a:xfrm>
            <a:off x="8896027" y="1941779"/>
            <a:ext cx="1995891" cy="307777"/>
          </a:xfrm>
          <a:prstGeom prst="rect">
            <a:avLst/>
          </a:prstGeom>
        </p:spPr>
        <p:txBody>
          <a:bodyPr wrap="square">
            <a:spAutoFit/>
          </a:bodyPr>
          <a:lstStyle/>
          <a:p>
            <a:pPr algn="ctr"/>
            <a:r>
              <a:rPr lang="en-US" sz="1400" b="1" dirty="0">
                <a:solidFill>
                  <a:schemeClr val="tx2"/>
                </a:solidFill>
                <a:latin typeface="Dagny OT" panose="020B0504020201020104" pitchFamily="34" charset="77"/>
              </a:rPr>
              <a:t>I suspect foul play…</a:t>
            </a:r>
          </a:p>
        </p:txBody>
      </p:sp>
      <p:sp>
        <p:nvSpPr>
          <p:cNvPr id="8" name="Rectangle 7">
            <a:extLst>
              <a:ext uri="{FF2B5EF4-FFF2-40B4-BE49-F238E27FC236}">
                <a16:creationId xmlns:a16="http://schemas.microsoft.com/office/drawing/2014/main" id="{6CAF9F13-D2E9-4C41-A192-0A60C38AFCF6}"/>
              </a:ext>
            </a:extLst>
          </p:cNvPr>
          <p:cNvSpPr/>
          <p:nvPr/>
        </p:nvSpPr>
        <p:spPr>
          <a:xfrm>
            <a:off x="6900135" y="6282518"/>
            <a:ext cx="1995891" cy="523220"/>
          </a:xfrm>
          <a:prstGeom prst="rect">
            <a:avLst/>
          </a:prstGeom>
        </p:spPr>
        <p:txBody>
          <a:bodyPr wrap="square">
            <a:spAutoFit/>
          </a:bodyPr>
          <a:lstStyle/>
          <a:p>
            <a:pPr algn="ctr"/>
            <a:r>
              <a:rPr lang="en-US" sz="1400" b="1" dirty="0">
                <a:solidFill>
                  <a:schemeClr val="tx2"/>
                </a:solidFill>
                <a:latin typeface="Dagny OT" panose="020B0504020201020104" pitchFamily="34" charset="77"/>
              </a:rPr>
              <a:t>It’s a regular coin, you numbskull…</a:t>
            </a:r>
          </a:p>
        </p:txBody>
      </p:sp>
      <p:sp>
        <p:nvSpPr>
          <p:cNvPr id="10" name="Rectangle 9">
            <a:extLst>
              <a:ext uri="{FF2B5EF4-FFF2-40B4-BE49-F238E27FC236}">
                <a16:creationId xmlns:a16="http://schemas.microsoft.com/office/drawing/2014/main" id="{6477F302-E286-D549-BD2C-5DFFDA15093C}"/>
              </a:ext>
            </a:extLst>
          </p:cNvPr>
          <p:cNvSpPr/>
          <p:nvPr/>
        </p:nvSpPr>
        <p:spPr>
          <a:xfrm>
            <a:off x="8896026" y="6250424"/>
            <a:ext cx="3084164" cy="523220"/>
          </a:xfrm>
          <a:prstGeom prst="rect">
            <a:avLst/>
          </a:prstGeom>
        </p:spPr>
        <p:txBody>
          <a:bodyPr wrap="square">
            <a:spAutoFit/>
          </a:bodyPr>
          <a:lstStyle/>
          <a:p>
            <a:pPr algn="ctr"/>
            <a:r>
              <a:rPr lang="en-US" sz="1400" b="1" dirty="0">
                <a:solidFill>
                  <a:schemeClr val="tx2"/>
                </a:solidFill>
                <a:latin typeface="Dagny OT" panose="020B0504020201020104" pitchFamily="34" charset="77"/>
              </a:rPr>
              <a:t>The fact that you’re asking makes me doubt myself…</a:t>
            </a:r>
          </a:p>
        </p:txBody>
      </p:sp>
    </p:spTree>
    <p:extLst>
      <p:ext uri="{BB962C8B-B14F-4D97-AF65-F5344CB8AC3E}">
        <p14:creationId xmlns:p14="http://schemas.microsoft.com/office/powerpoint/2010/main" val="9973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C1BC7-3C7F-2B41-AC00-A6D6C78D0251}"/>
              </a:ext>
            </a:extLst>
          </p:cNvPr>
          <p:cNvSpPr>
            <a:spLocks noGrp="1"/>
          </p:cNvSpPr>
          <p:nvPr>
            <p:ph type="title"/>
          </p:nvPr>
        </p:nvSpPr>
        <p:spPr/>
        <p:txBody>
          <a:bodyPr/>
          <a:lstStyle/>
          <a:p>
            <a:r>
              <a:rPr lang="en-US" dirty="0"/>
              <a:t>THE FAIR (?) COIN – PRIORS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C188F43-FC13-DA4B-89F3-7F9ACAAA27BB}"/>
                  </a:ext>
                </a:extLst>
              </p:cNvPr>
              <p:cNvSpPr>
                <a:spLocks noGrp="1"/>
              </p:cNvSpPr>
              <p:nvPr>
                <p:ph idx="1"/>
              </p:nvPr>
            </p:nvSpPr>
            <p:spPr/>
            <p:txBody>
              <a:bodyPr/>
              <a:lstStyle/>
              <a:p>
                <a:pPr algn="just"/>
                <a:r>
                  <a:rPr lang="en-US" dirty="0"/>
                  <a:t>Why are we working with functions for the prior? In the previous example (Sept. 11 attacks), we only provided a number </a:t>
                </a:r>
                <a14:m>
                  <m:oMath xmlns:m="http://schemas.openxmlformats.org/officeDocument/2006/math">
                    <m:r>
                      <a:rPr lang="en-US" i="1" dirty="0" smtClean="0">
                        <a:latin typeface="Cambria Math" panose="02040503050406030204" pitchFamily="18" charset="0"/>
                      </a:rPr>
                      <m:t>𝑃</m:t>
                    </m:r>
                    <m:r>
                      <a:rPr lang="en-US" i="1" dirty="0" smtClean="0">
                        <a:latin typeface="Cambria Math" panose="02040503050406030204" pitchFamily="18" charset="0"/>
                      </a:rPr>
                      <m:t>(</m:t>
                    </m:r>
                    <m:r>
                      <a:rPr lang="en-US" i="1" dirty="0" smtClean="0">
                        <a:latin typeface="Cambria Math" panose="02040503050406030204" pitchFamily="18" charset="0"/>
                      </a:rPr>
                      <m:t>𝐵</m:t>
                    </m:r>
                    <m:r>
                      <a:rPr lang="en-US" i="1" dirty="0" smtClean="0">
                        <a:latin typeface="Cambria Math" panose="02040503050406030204" pitchFamily="18" charset="0"/>
                      </a:rPr>
                      <m:t>|</m:t>
                    </m:r>
                    <m:r>
                      <a:rPr lang="en-US" i="1" dirty="0" smtClean="0">
                        <a:latin typeface="Cambria Math" panose="02040503050406030204" pitchFamily="18" charset="0"/>
                      </a:rPr>
                      <m:t>𝐼</m:t>
                    </m:r>
                    <m:r>
                      <a:rPr lang="en-US" i="1" dirty="0" smtClean="0">
                        <a:latin typeface="Cambria Math" panose="02040503050406030204" pitchFamily="18" charset="0"/>
                      </a:rPr>
                      <m:t>)=0.005%</m:t>
                    </m:r>
                  </m:oMath>
                </a14:m>
                <a:r>
                  <a:rPr lang="en-US" dirty="0"/>
                  <a:t>.</a:t>
                </a:r>
              </a:p>
              <a:p>
                <a:pPr algn="just"/>
                <a:endParaRPr lang="en-US" sz="500" dirty="0"/>
              </a:p>
              <a:p>
                <a:pPr algn="just"/>
                <a:r>
                  <a:rPr lang="en-US" dirty="0"/>
                  <a:t>In fact, we had provided a (discrete) function: </a:t>
                </a:r>
              </a:p>
              <a:p>
                <a:pPr algn="just"/>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𝑃</m:t>
                      </m:r>
                      <m:r>
                        <a:rPr lang="en-US" i="1" dirty="0">
                          <a:latin typeface="Cambria Math" panose="02040503050406030204" pitchFamily="18" charset="0"/>
                        </a:rPr>
                        <m:t>(</m:t>
                      </m:r>
                      <m:r>
                        <a:rPr lang="en-US" i="1" dirty="0">
                          <a:latin typeface="Cambria Math" panose="02040503050406030204" pitchFamily="18" charset="0"/>
                        </a:rPr>
                        <m:t>𝐵</m:t>
                      </m:r>
                      <m:r>
                        <a:rPr lang="en-CA" b="0" i="1" dirty="0" smtClean="0">
                          <a:latin typeface="Cambria Math" panose="02040503050406030204" pitchFamily="18" charset="0"/>
                        </a:rPr>
                        <m:t>=</m:t>
                      </m:r>
                      <m:r>
                        <a:rPr lang="en-CA" b="0" i="1" dirty="0" smtClean="0">
                          <a:latin typeface="Cambria Math" panose="02040503050406030204" pitchFamily="18" charset="0"/>
                        </a:rPr>
                        <m:t>𝑥</m:t>
                      </m:r>
                      <m:r>
                        <a:rPr lang="en-US" i="1" dirty="0">
                          <a:latin typeface="Cambria Math" panose="02040503050406030204" pitchFamily="18" charset="0"/>
                        </a:rPr>
                        <m:t>|</m:t>
                      </m:r>
                      <m:r>
                        <a:rPr lang="en-US" i="1" dirty="0">
                          <a:latin typeface="Cambria Math" panose="02040503050406030204" pitchFamily="18" charset="0"/>
                        </a:rPr>
                        <m:t>𝐼</m:t>
                      </m:r>
                      <m:r>
                        <a:rPr lang="en-US" i="1" dirty="0">
                          <a:latin typeface="Cambria Math" panose="02040503050406030204" pitchFamily="18" charset="0"/>
                        </a:rPr>
                        <m:t>)=</m:t>
                      </m:r>
                      <m:d>
                        <m:dPr>
                          <m:begChr m:val="{"/>
                          <m:endChr m:val=""/>
                          <m:ctrlPr>
                            <a:rPr lang="en-US" i="1" dirty="0" smtClean="0">
                              <a:latin typeface="Cambria Math" panose="02040503050406030204" pitchFamily="18" charset="0"/>
                            </a:rPr>
                          </m:ctrlPr>
                        </m:dPr>
                        <m:e>
                          <m:eqArr>
                            <m:eqArrPr>
                              <m:ctrlPr>
                                <a:rPr lang="en-US" i="1" dirty="0" smtClean="0">
                                  <a:latin typeface="Cambria Math" panose="02040503050406030204" pitchFamily="18" charset="0"/>
                                </a:rPr>
                              </m:ctrlPr>
                            </m:eqArrPr>
                            <m:e>
                              <m:r>
                                <a:rPr lang="en-CA" b="0" i="1" dirty="0" smtClean="0">
                                  <a:latin typeface="Cambria Math" panose="02040503050406030204" pitchFamily="18" charset="0"/>
                                </a:rPr>
                                <m:t>00.005%     </m:t>
                              </m:r>
                              <m:r>
                                <m:rPr>
                                  <m:nor/>
                                </m:rPr>
                                <a:rPr lang="en-CA" b="0" i="0" dirty="0" smtClean="0">
                                  <a:latin typeface="Cambria Math" panose="02040503050406030204" pitchFamily="18" charset="0"/>
                                </a:rPr>
                                <m:t>if</m:t>
                              </m:r>
                              <m:r>
                                <a:rPr lang="en-CA" b="0" i="1" dirty="0" smtClean="0">
                                  <a:latin typeface="Cambria Math" panose="02040503050406030204" pitchFamily="18" charset="0"/>
                                </a:rPr>
                                <m:t> </m:t>
                              </m:r>
                              <m:r>
                                <a:rPr lang="en-CA" b="0" i="1" dirty="0" smtClean="0">
                                  <a:latin typeface="Cambria Math" panose="02040503050406030204" pitchFamily="18" charset="0"/>
                                </a:rPr>
                                <m:t>𝑥</m:t>
                              </m:r>
                              <m:r>
                                <a:rPr lang="en-CA" b="0" i="1" dirty="0" smtClean="0">
                                  <a:latin typeface="Cambria Math" panose="02040503050406030204" pitchFamily="18" charset="0"/>
                                </a:rPr>
                                <m:t>=</m:t>
                              </m:r>
                              <m:r>
                                <m:rPr>
                                  <m:nor/>
                                </m:rPr>
                                <a:rPr lang="en-CA" b="0" i="0" dirty="0" smtClean="0">
                                  <a:latin typeface="Cambria Math" panose="02040503050406030204" pitchFamily="18" charset="0"/>
                                </a:rPr>
                                <m:t>TRUE</m:t>
                              </m:r>
                            </m:e>
                            <m:e>
                              <m:r>
                                <a:rPr lang="en-CA" b="0" i="1" dirty="0" smtClean="0">
                                  <a:latin typeface="Cambria Math" panose="02040503050406030204" pitchFamily="18" charset="0"/>
                                </a:rPr>
                                <m:t>99.995%   </m:t>
                              </m:r>
                              <m:r>
                                <m:rPr>
                                  <m:nor/>
                                </m:rPr>
                                <a:rPr lang="en-CA" b="0" i="0" dirty="0" smtClean="0">
                                  <a:latin typeface="Cambria Math" panose="02040503050406030204" pitchFamily="18" charset="0"/>
                                </a:rPr>
                                <m:t> </m:t>
                              </m:r>
                              <m:r>
                                <m:rPr>
                                  <m:nor/>
                                </m:rPr>
                                <a:rPr lang="en-CA" b="0" i="0" dirty="0" smtClean="0">
                                  <a:latin typeface="Cambria Math" panose="02040503050406030204" pitchFamily="18" charset="0"/>
                                </a:rPr>
                                <m:t>if</m:t>
                              </m:r>
                              <m:r>
                                <a:rPr lang="en-CA" b="0" i="1" dirty="0" smtClean="0">
                                  <a:latin typeface="Cambria Math" panose="02040503050406030204" pitchFamily="18" charset="0"/>
                                </a:rPr>
                                <m:t> </m:t>
                              </m:r>
                              <m:r>
                                <a:rPr lang="en-CA" b="0" i="1" dirty="0" smtClean="0">
                                  <a:latin typeface="Cambria Math" panose="02040503050406030204" pitchFamily="18" charset="0"/>
                                </a:rPr>
                                <m:t>𝑥</m:t>
                              </m:r>
                              <m:r>
                                <a:rPr lang="en-CA" b="0" i="1" dirty="0" smtClean="0">
                                  <a:latin typeface="Cambria Math" panose="02040503050406030204" pitchFamily="18" charset="0"/>
                                </a:rPr>
                                <m:t>=</m:t>
                              </m:r>
                              <m:r>
                                <m:rPr>
                                  <m:nor/>
                                </m:rPr>
                                <a:rPr lang="en-CA" b="0" i="0" dirty="0" smtClean="0">
                                  <a:latin typeface="Cambria Math" panose="02040503050406030204" pitchFamily="18" charset="0"/>
                                </a:rPr>
                                <m:t>FALSE</m:t>
                              </m:r>
                            </m:e>
                          </m:eqArr>
                        </m:e>
                      </m:d>
                    </m:oMath>
                  </m:oMathPara>
                </a14:m>
                <a:endParaRPr lang="en-US" dirty="0"/>
              </a:p>
            </p:txBody>
          </p:sp>
        </mc:Choice>
        <mc:Fallback xmlns="">
          <p:sp>
            <p:nvSpPr>
              <p:cNvPr id="3" name="Content Placeholder 2">
                <a:extLst>
                  <a:ext uri="{FF2B5EF4-FFF2-40B4-BE49-F238E27FC236}">
                    <a16:creationId xmlns:a16="http://schemas.microsoft.com/office/drawing/2014/main" id="{DC188F43-FC13-DA4B-89F3-7F9ACAAA27BB}"/>
                  </a:ext>
                </a:extLst>
              </p:cNvPr>
              <p:cNvSpPr>
                <a:spLocks noGrp="1" noRot="1" noChangeAspect="1" noMove="1" noResize="1" noEditPoints="1" noAdjustHandles="1" noChangeArrowheads="1" noChangeShapeType="1" noTextEdit="1"/>
              </p:cNvSpPr>
              <p:nvPr>
                <p:ph idx="1"/>
              </p:nvPr>
            </p:nvSpPr>
            <p:spPr>
              <a:blipFill>
                <a:blip r:embed="rId2"/>
                <a:stretch>
                  <a:fillRect l="-806" r="-806" b="-42202"/>
                </a:stretch>
              </a:blipFill>
            </p:spPr>
            <p:txBody>
              <a:bodyPr/>
              <a:lstStyle/>
              <a:p>
                <a:r>
                  <a:rPr lang="en-US">
                    <a:noFill/>
                  </a:rPr>
                  <a:t> </a:t>
                </a:r>
              </a:p>
            </p:txBody>
          </p:sp>
        </mc:Fallback>
      </mc:AlternateContent>
    </p:spTree>
    <p:extLst>
      <p:ext uri="{BB962C8B-B14F-4D97-AF65-F5344CB8AC3E}">
        <p14:creationId xmlns:p14="http://schemas.microsoft.com/office/powerpoint/2010/main" val="409953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5E0876-12D9-8844-B437-6DA327CA6704}"/>
              </a:ext>
            </a:extLst>
          </p:cNvPr>
          <p:cNvSpPr/>
          <p:nvPr/>
        </p:nvSpPr>
        <p:spPr>
          <a:xfrm>
            <a:off x="8950271" y="6321263"/>
            <a:ext cx="2944678" cy="484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FAIR (?) COIN – LIKELIHOOD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dirty="0">
                    <a:solidFill>
                      <a:srgbClr val="323232"/>
                    </a:solidFill>
                    <a:latin typeface="Dagny OT" panose="020B0504020201020104" pitchFamily="34" charset="0"/>
                  </a:rPr>
                  <a:t>Let’s assume that the coin has been tossed </a:t>
                </a:r>
                <a14:m>
                  <m:oMath xmlns:m="http://schemas.openxmlformats.org/officeDocument/2006/math">
                    <m:r>
                      <a:rPr lang="en-US" i="1" dirty="0" smtClean="0">
                        <a:solidFill>
                          <a:srgbClr val="323232"/>
                        </a:solidFill>
                        <a:latin typeface="Cambria Math" panose="02040503050406030204" pitchFamily="18" charset="0"/>
                      </a:rPr>
                      <m:t>𝑁</m:t>
                    </m:r>
                  </m:oMath>
                </a14:m>
                <a:r>
                  <a:rPr lang="en-US" dirty="0">
                    <a:solidFill>
                      <a:srgbClr val="323232"/>
                    </a:solidFill>
                    <a:latin typeface="Dagny OT" panose="020B0504020201020104" pitchFamily="34" charset="0"/>
                  </a:rPr>
                  <a:t> times in total, and that </a:t>
                </a:r>
                <a14:m>
                  <m:oMath xmlns:m="http://schemas.openxmlformats.org/officeDocument/2006/math">
                    <m:r>
                      <a:rPr lang="en-US" i="1" dirty="0" smtClean="0">
                        <a:solidFill>
                          <a:srgbClr val="323232"/>
                        </a:solidFill>
                        <a:latin typeface="Cambria Math" panose="02040503050406030204" pitchFamily="18" charset="0"/>
                      </a:rPr>
                      <m:t>𝐾</m:t>
                    </m:r>
                  </m:oMath>
                </a14:m>
                <a:r>
                  <a:rPr lang="en-US" dirty="0">
                    <a:solidFill>
                      <a:srgbClr val="323232"/>
                    </a:solidFill>
                    <a:latin typeface="Dagny OT" panose="020B0504020201020104" pitchFamily="34" charset="0"/>
                  </a:rPr>
                  <a:t> heads have been recorded. In this scenario, Bayes' Theorem takes the form:</a:t>
                </a:r>
              </a:p>
              <a:p>
                <a:pPr algn="just">
                  <a:lnSpc>
                    <a:spcPct val="100000"/>
                  </a:lnSpc>
                </a:pPr>
                <a:endParaRPr lang="en-US" sz="100" dirty="0">
                  <a:solidFill>
                    <a:srgbClr val="323232"/>
                  </a:solidFill>
                  <a:latin typeface="Dagny OT" panose="020B0504020201020104" pitchFamily="34" charset="0"/>
                </a:endParaRPr>
              </a:p>
              <a:p>
                <a:pPr algn="just"/>
                <a14:m>
                  <m:oMathPara xmlns:m="http://schemas.openxmlformats.org/officeDocument/2006/math">
                    <m:oMathParaPr>
                      <m:jc m:val="centerGroup"/>
                    </m:oMathParaPr>
                    <m:oMath xmlns:m="http://schemas.openxmlformats.org/officeDocument/2006/math">
                      <m:r>
                        <a:rPr lang="en-US" sz="2300" i="1" dirty="0">
                          <a:solidFill>
                            <a:srgbClr val="323232"/>
                          </a:solidFill>
                          <a:latin typeface="Cambria Math" panose="02040503050406030204" pitchFamily="18" charset="0"/>
                        </a:rPr>
                        <m:t>𝑃</m:t>
                      </m:r>
                      <m:d>
                        <m:dPr>
                          <m:ctrlPr>
                            <a:rPr lang="en-US" sz="2300" i="1" dirty="0">
                              <a:solidFill>
                                <a:srgbClr val="323232"/>
                              </a:solidFill>
                              <a:latin typeface="Cambria Math" panose="02040503050406030204" pitchFamily="18" charset="0"/>
                              <a:ea typeface="Cambria Math" panose="02040503050406030204" pitchFamily="18" charset="0"/>
                            </a:rPr>
                          </m:ctrlPr>
                        </m:dPr>
                        <m:e>
                          <m:r>
                            <m:rPr>
                              <m:nor/>
                            </m:rPr>
                            <a:rPr lang="en-CA" sz="2300" dirty="0">
                              <a:solidFill>
                                <a:srgbClr val="323232"/>
                              </a:solidFill>
                              <a:latin typeface="Cambria Math" panose="02040503050406030204" pitchFamily="18" charset="0"/>
                              <a:ea typeface="Cambria Math" panose="02040503050406030204" pitchFamily="18" charset="0"/>
                            </a:rPr>
                            <m:t>bias</m:t>
                          </m:r>
                          <m:r>
                            <a:rPr lang="en-CA" sz="2300" i="1" dirty="0">
                              <a:solidFill>
                                <a:srgbClr val="323232"/>
                              </a:solidFill>
                              <a:latin typeface="Cambria Math" panose="02040503050406030204" pitchFamily="18" charset="0"/>
                            </a:rPr>
                            <m:t>=</m:t>
                          </m:r>
                          <m:r>
                            <a:rPr lang="en-CA" sz="2300" i="1" dirty="0">
                              <a:solidFill>
                                <a:srgbClr val="323232"/>
                              </a:solidFill>
                              <a:latin typeface="Cambria Math" panose="02040503050406030204" pitchFamily="18" charset="0"/>
                            </a:rPr>
                            <m:t>𝐻</m:t>
                          </m:r>
                          <m:r>
                            <a:rPr lang="en-CA" sz="2300" i="1" dirty="0">
                              <a:solidFill>
                                <a:srgbClr val="323232"/>
                              </a:solidFill>
                              <a:latin typeface="Cambria Math" panose="02040503050406030204" pitchFamily="18" charset="0"/>
                            </a:rPr>
                            <m:t>│</m:t>
                          </m:r>
                          <m:r>
                            <a:rPr lang="en-CA" sz="2300" b="0" i="1" dirty="0" smtClean="0">
                              <a:solidFill>
                                <a:srgbClr val="323232"/>
                              </a:solidFill>
                              <a:latin typeface="Cambria Math" panose="02040503050406030204" pitchFamily="18" charset="0"/>
                            </a:rPr>
                            <m:t>𝐾</m:t>
                          </m:r>
                          <m:r>
                            <a:rPr lang="en-CA" sz="2300" b="0" i="1" dirty="0" smtClean="0">
                              <a:solidFill>
                                <a:srgbClr val="323232"/>
                              </a:solidFill>
                              <a:latin typeface="Cambria Math" panose="02040503050406030204" pitchFamily="18" charset="0"/>
                            </a:rPr>
                            <m:t> </m:t>
                          </m:r>
                          <m:r>
                            <m:rPr>
                              <m:nor/>
                            </m:rPr>
                            <a:rPr lang="en-CA" sz="2300" b="0" i="0" dirty="0" smtClean="0">
                              <a:solidFill>
                                <a:srgbClr val="323232"/>
                              </a:solidFill>
                              <a:latin typeface="Cambria Math" panose="02040503050406030204" pitchFamily="18" charset="0"/>
                            </a:rPr>
                            <m:t>heads</m:t>
                          </m:r>
                          <m:r>
                            <a:rPr lang="en-CA" sz="2300" b="0" i="1" dirty="0" smtClean="0">
                              <a:solidFill>
                                <a:srgbClr val="323232"/>
                              </a:solidFill>
                              <a:latin typeface="Cambria Math" panose="02040503050406030204" pitchFamily="18" charset="0"/>
                            </a:rPr>
                            <m:t>,</m:t>
                          </m:r>
                          <m:r>
                            <a:rPr lang="en-CA" sz="2300" b="0" i="1" dirty="0" smtClean="0">
                              <a:solidFill>
                                <a:srgbClr val="323232"/>
                              </a:solidFill>
                              <a:latin typeface="Cambria Math" panose="02040503050406030204" pitchFamily="18" charset="0"/>
                            </a:rPr>
                            <m:t>𝑁</m:t>
                          </m:r>
                          <m:r>
                            <a:rPr lang="en-CA" sz="2300" b="0" i="1" dirty="0" smtClean="0">
                              <a:solidFill>
                                <a:srgbClr val="323232"/>
                              </a:solidFill>
                              <a:latin typeface="Cambria Math" panose="02040503050406030204" pitchFamily="18" charset="0"/>
                            </a:rPr>
                            <m:t> </m:t>
                          </m:r>
                          <m:r>
                            <m:rPr>
                              <m:nor/>
                            </m:rPr>
                            <a:rPr lang="en-CA" sz="2300" b="0" i="0" dirty="0" smtClean="0">
                              <a:solidFill>
                                <a:srgbClr val="323232"/>
                              </a:solidFill>
                              <a:latin typeface="Cambria Math" panose="02040503050406030204" pitchFamily="18" charset="0"/>
                            </a:rPr>
                            <m:t>tosses</m:t>
                          </m:r>
                          <m:r>
                            <a:rPr lang="en-CA" sz="2300" b="0" i="1" dirty="0" smtClean="0">
                              <a:solidFill>
                                <a:srgbClr val="323232"/>
                              </a:solidFill>
                              <a:latin typeface="Cambria Math" panose="02040503050406030204" pitchFamily="18" charset="0"/>
                            </a:rPr>
                            <m:t>;</m:t>
                          </m:r>
                          <m:r>
                            <a:rPr lang="en-US" sz="2300" i="1" dirty="0" err="1">
                              <a:solidFill>
                                <a:srgbClr val="323232"/>
                              </a:solidFill>
                              <a:latin typeface="Cambria Math" panose="02040503050406030204" pitchFamily="18" charset="0"/>
                            </a:rPr>
                            <m:t>𝐼</m:t>
                          </m:r>
                        </m:e>
                      </m:d>
                      <m:r>
                        <a:rPr lang="en-US" sz="2300" i="1" dirty="0">
                          <a:solidFill>
                            <a:srgbClr val="323232"/>
                          </a:solidFill>
                          <a:latin typeface="Cambria Math" panose="02040503050406030204" pitchFamily="18" charset="0"/>
                          <a:ea typeface="Cambria Math" panose="02040503050406030204" pitchFamily="18" charset="0"/>
                        </a:rPr>
                        <m:t>∝</m:t>
                      </m:r>
                      <m:r>
                        <a:rPr lang="en-US" sz="2300" i="1" dirty="0">
                          <a:solidFill>
                            <a:srgbClr val="323232"/>
                          </a:solidFill>
                          <a:latin typeface="Cambria Math" panose="02040503050406030204" pitchFamily="18" charset="0"/>
                        </a:rPr>
                        <m:t>𝑃</m:t>
                      </m:r>
                      <m:d>
                        <m:dPr>
                          <m:ctrlPr>
                            <a:rPr lang="en-US" sz="2300" i="1" dirty="0">
                              <a:solidFill>
                                <a:srgbClr val="323232"/>
                              </a:solidFill>
                              <a:latin typeface="Cambria Math" panose="02040503050406030204" pitchFamily="18" charset="0"/>
                            </a:rPr>
                          </m:ctrlPr>
                        </m:dPr>
                        <m:e>
                          <m:r>
                            <a:rPr lang="en-CA" sz="2300" i="1" dirty="0">
                              <a:solidFill>
                                <a:srgbClr val="323232"/>
                              </a:solidFill>
                              <a:latin typeface="Cambria Math" panose="02040503050406030204" pitchFamily="18" charset="0"/>
                            </a:rPr>
                            <m:t>𝐾</m:t>
                          </m:r>
                          <m:r>
                            <a:rPr lang="en-CA" sz="2300" i="1" dirty="0">
                              <a:solidFill>
                                <a:srgbClr val="323232"/>
                              </a:solidFill>
                              <a:latin typeface="Cambria Math" panose="02040503050406030204" pitchFamily="18" charset="0"/>
                            </a:rPr>
                            <m:t> </m:t>
                          </m:r>
                          <m:r>
                            <m:rPr>
                              <m:nor/>
                            </m:rPr>
                            <a:rPr lang="en-CA" sz="2300" dirty="0">
                              <a:solidFill>
                                <a:srgbClr val="323232"/>
                              </a:solidFill>
                              <a:latin typeface="Cambria Math" panose="02040503050406030204" pitchFamily="18" charset="0"/>
                            </a:rPr>
                            <m:t>heads</m:t>
                          </m:r>
                          <m:r>
                            <m:rPr>
                              <m:nor/>
                            </m:rPr>
                            <a:rPr lang="en-CA" sz="2300" b="0" i="0" dirty="0" smtClean="0">
                              <a:solidFill>
                                <a:srgbClr val="323232"/>
                              </a:solidFill>
                              <a:latin typeface="Cambria Math" panose="02040503050406030204" pitchFamily="18" charset="0"/>
                            </a:rPr>
                            <m:t>,</m:t>
                          </m:r>
                          <m:r>
                            <m:rPr>
                              <m:nor/>
                            </m:rPr>
                            <a:rPr lang="en-CA" sz="2300" dirty="0">
                              <a:solidFill>
                                <a:srgbClr val="323232"/>
                              </a:solidFill>
                              <a:latin typeface="Cambria Math" panose="02040503050406030204" pitchFamily="18" charset="0"/>
                            </a:rPr>
                            <m:t> </m:t>
                          </m:r>
                          <m:r>
                            <a:rPr lang="en-CA" sz="2300" i="1" dirty="0">
                              <a:solidFill>
                                <a:srgbClr val="323232"/>
                              </a:solidFill>
                              <a:latin typeface="Cambria Math" panose="02040503050406030204" pitchFamily="18" charset="0"/>
                            </a:rPr>
                            <m:t>𝑁</m:t>
                          </m:r>
                          <m:r>
                            <a:rPr lang="en-CA" sz="2300" i="1" dirty="0">
                              <a:solidFill>
                                <a:srgbClr val="323232"/>
                              </a:solidFill>
                              <a:latin typeface="Cambria Math" panose="02040503050406030204" pitchFamily="18" charset="0"/>
                            </a:rPr>
                            <m:t> </m:t>
                          </m:r>
                          <m:r>
                            <m:rPr>
                              <m:nor/>
                            </m:rPr>
                            <a:rPr lang="en-CA" sz="2300" dirty="0">
                              <a:solidFill>
                                <a:srgbClr val="323232"/>
                              </a:solidFill>
                              <a:latin typeface="Cambria Math" panose="02040503050406030204" pitchFamily="18" charset="0"/>
                            </a:rPr>
                            <m:t>tosses</m:t>
                          </m:r>
                        </m:e>
                        <m:e>
                          <m:r>
                            <a:rPr lang="en-US" sz="2300" i="1" dirty="0">
                              <a:solidFill>
                                <a:srgbClr val="323232"/>
                              </a:solidFill>
                              <a:latin typeface="Cambria Math" panose="02040503050406030204" pitchFamily="18" charset="0"/>
                            </a:rPr>
                            <m:t> </m:t>
                          </m:r>
                          <m:r>
                            <m:rPr>
                              <m:nor/>
                            </m:rPr>
                            <a:rPr lang="en-CA" sz="2300" b="0" i="0" dirty="0" smtClean="0">
                              <a:solidFill>
                                <a:srgbClr val="323232"/>
                              </a:solidFill>
                              <a:latin typeface="Cambria Math" panose="02040503050406030204" pitchFamily="18" charset="0"/>
                              <a:ea typeface="Cambria Math" panose="02040503050406030204" pitchFamily="18" charset="0"/>
                            </a:rPr>
                            <m:t>bias</m:t>
                          </m:r>
                          <m:r>
                            <a:rPr lang="en-CA" sz="2300" b="0" i="1" dirty="0" smtClean="0">
                              <a:solidFill>
                                <a:srgbClr val="323232"/>
                              </a:solidFill>
                              <a:latin typeface="Cambria Math" panose="02040503050406030204" pitchFamily="18" charset="0"/>
                            </a:rPr>
                            <m:t>=</m:t>
                          </m:r>
                          <m:r>
                            <a:rPr lang="en-CA" sz="2300" b="0" i="1" dirty="0" smtClean="0">
                              <a:solidFill>
                                <a:srgbClr val="323232"/>
                              </a:solidFill>
                              <a:latin typeface="Cambria Math" panose="02040503050406030204" pitchFamily="18" charset="0"/>
                            </a:rPr>
                            <m:t>𝐻</m:t>
                          </m:r>
                          <m:r>
                            <a:rPr lang="en-CA" sz="2300" b="0" i="1" dirty="0" smtClean="0">
                              <a:solidFill>
                                <a:srgbClr val="323232"/>
                              </a:solidFill>
                              <a:latin typeface="Cambria Math" panose="02040503050406030204" pitchFamily="18" charset="0"/>
                            </a:rPr>
                            <m:t>,</m:t>
                          </m:r>
                          <m:r>
                            <a:rPr lang="en-US" sz="2300" i="1" dirty="0" err="1">
                              <a:solidFill>
                                <a:srgbClr val="323232"/>
                              </a:solidFill>
                              <a:latin typeface="Cambria Math" panose="02040503050406030204" pitchFamily="18" charset="0"/>
                            </a:rPr>
                            <m:t>𝐼</m:t>
                          </m:r>
                        </m:e>
                      </m:d>
                      <m:r>
                        <a:rPr lang="en-US" sz="2300" i="1" dirty="0">
                          <a:solidFill>
                            <a:srgbClr val="323232"/>
                          </a:solidFill>
                          <a:latin typeface="Cambria Math" panose="02040503050406030204" pitchFamily="18" charset="0"/>
                          <a:ea typeface="Cambria Math" panose="02040503050406030204" pitchFamily="18" charset="0"/>
                        </a:rPr>
                        <m:t>×</m:t>
                      </m:r>
                      <m:r>
                        <a:rPr lang="en-US" sz="2300" i="1" dirty="0">
                          <a:solidFill>
                            <a:srgbClr val="323232"/>
                          </a:solidFill>
                          <a:latin typeface="Cambria Math" panose="02040503050406030204" pitchFamily="18" charset="0"/>
                        </a:rPr>
                        <m:t>𝑃</m:t>
                      </m:r>
                      <m:d>
                        <m:dPr>
                          <m:ctrlPr>
                            <a:rPr lang="en-CA" sz="2300" b="0" i="1" dirty="0" smtClean="0">
                              <a:solidFill>
                                <a:srgbClr val="323232"/>
                              </a:solidFill>
                              <a:latin typeface="Cambria Math" panose="02040503050406030204" pitchFamily="18" charset="0"/>
                            </a:rPr>
                          </m:ctrlPr>
                        </m:dPr>
                        <m:e>
                          <m:r>
                            <m:rPr>
                              <m:nor/>
                            </m:rPr>
                            <a:rPr lang="en-CA" sz="2300" dirty="0">
                              <a:solidFill>
                                <a:srgbClr val="323232"/>
                              </a:solidFill>
                              <a:latin typeface="Cambria Math" panose="02040503050406030204" pitchFamily="18" charset="0"/>
                              <a:ea typeface="Cambria Math" panose="02040503050406030204" pitchFamily="18" charset="0"/>
                            </a:rPr>
                            <m:t>bias</m:t>
                          </m:r>
                          <m:r>
                            <a:rPr lang="en-CA" sz="2300" i="1" dirty="0">
                              <a:solidFill>
                                <a:srgbClr val="323232"/>
                              </a:solidFill>
                              <a:latin typeface="Cambria Math" panose="02040503050406030204" pitchFamily="18" charset="0"/>
                            </a:rPr>
                            <m:t>=</m:t>
                          </m:r>
                          <m:r>
                            <a:rPr lang="en-CA" sz="2300" i="1" dirty="0">
                              <a:solidFill>
                                <a:srgbClr val="323232"/>
                              </a:solidFill>
                              <a:latin typeface="Cambria Math" panose="02040503050406030204" pitchFamily="18" charset="0"/>
                            </a:rPr>
                            <m:t>𝐻</m:t>
                          </m:r>
                        </m:e>
                        <m:e>
                          <m:r>
                            <a:rPr lang="en-CA" sz="2300" b="0" i="1" dirty="0" smtClean="0">
                              <a:solidFill>
                                <a:srgbClr val="323232"/>
                              </a:solidFill>
                              <a:latin typeface="Cambria Math" panose="02040503050406030204" pitchFamily="18" charset="0"/>
                            </a:rPr>
                            <m:t>𝐼</m:t>
                          </m:r>
                        </m:e>
                      </m:d>
                      <m:r>
                        <a:rPr lang="en-CA" sz="2300" b="0" i="1" dirty="0" smtClean="0">
                          <a:solidFill>
                            <a:srgbClr val="323232"/>
                          </a:solidFill>
                          <a:latin typeface="Cambria Math" panose="02040503050406030204" pitchFamily="18" charset="0"/>
                        </a:rPr>
                        <m:t>.</m:t>
                      </m:r>
                    </m:oMath>
                  </m:oMathPara>
                </a14:m>
                <a:endParaRPr lang="en-CA" sz="2300" dirty="0">
                  <a:solidFill>
                    <a:srgbClr val="323232"/>
                  </a:solidFill>
                  <a:latin typeface="Dagny OT" panose="020B0504020201020104" pitchFamily="34" charset="0"/>
                </a:endParaRPr>
              </a:p>
              <a:p>
                <a:pPr algn="just"/>
                <a:endParaRPr lang="en-CA" sz="500" dirty="0">
                  <a:solidFill>
                    <a:srgbClr val="323232"/>
                  </a:solidFill>
                  <a:latin typeface="Dagny OT" panose="020B0504020201020104" pitchFamily="34" charset="0"/>
                </a:endParaRPr>
              </a:p>
              <a:p>
                <a:pPr algn="just"/>
                <a:r>
                  <a:rPr lang="en-CA" dirty="0">
                    <a:solidFill>
                      <a:srgbClr val="323232"/>
                    </a:solidFill>
                    <a:latin typeface="Dagny OT" panose="020B0504020201020104" pitchFamily="34" charset="0"/>
                  </a:rPr>
                  <a:t>The </a:t>
                </a:r>
                <a:r>
                  <a:rPr lang="en-CA" b="1" dirty="0">
                    <a:solidFill>
                      <a:srgbClr val="323232"/>
                    </a:solidFill>
                    <a:latin typeface="Dagny OT" panose="020B0504020201020104" pitchFamily="34" charset="0"/>
                  </a:rPr>
                  <a:t>likelihood</a:t>
                </a:r>
                <a:r>
                  <a:rPr lang="en-CA" dirty="0">
                    <a:solidFill>
                      <a:srgbClr val="323232"/>
                    </a:solidFill>
                    <a:latin typeface="Dagny OT" panose="020B0504020201020104" pitchFamily="34" charset="0"/>
                  </a:rPr>
                  <a:t> is the probability of observing </a:t>
                </a:r>
                <a14:m>
                  <m:oMath xmlns:m="http://schemas.openxmlformats.org/officeDocument/2006/math">
                    <m:r>
                      <a:rPr lang="en-CA" i="1" dirty="0">
                        <a:solidFill>
                          <a:srgbClr val="323232"/>
                        </a:solidFill>
                        <a:latin typeface="Cambria Math" panose="02040503050406030204" pitchFamily="18" charset="0"/>
                      </a:rPr>
                      <m:t>𝐾</m:t>
                    </m:r>
                    <m:r>
                      <a:rPr lang="en-CA" i="1" dirty="0">
                        <a:solidFill>
                          <a:srgbClr val="323232"/>
                        </a:solidFill>
                        <a:latin typeface="Cambria Math" panose="02040503050406030204" pitchFamily="18" charset="0"/>
                      </a:rPr>
                      <m:t> </m:t>
                    </m:r>
                    <m:r>
                      <m:rPr>
                        <m:nor/>
                      </m:rPr>
                      <a:rPr lang="en-CA" dirty="0">
                        <a:solidFill>
                          <a:srgbClr val="323232"/>
                        </a:solidFill>
                        <a:latin typeface="Cambria Math" panose="02040503050406030204" pitchFamily="18" charset="0"/>
                      </a:rPr>
                      <m:t>heads</m:t>
                    </m:r>
                    <m:r>
                      <m:rPr>
                        <m:nor/>
                      </m:rPr>
                      <a:rPr lang="en-CA" dirty="0">
                        <a:solidFill>
                          <a:srgbClr val="323232"/>
                        </a:solidFill>
                        <a:latin typeface="Cambria Math" panose="02040503050406030204" pitchFamily="18" charset="0"/>
                      </a:rPr>
                      <m:t> </m:t>
                    </m:r>
                    <m:r>
                      <m:rPr>
                        <m:nor/>
                      </m:rPr>
                      <a:rPr lang="en-CA" dirty="0">
                        <a:solidFill>
                          <a:srgbClr val="323232"/>
                        </a:solidFill>
                        <a:latin typeface="Cambria Math" panose="02040503050406030204" pitchFamily="18" charset="0"/>
                      </a:rPr>
                      <m:t>in</m:t>
                    </m:r>
                    <m:r>
                      <a:rPr lang="en-CA" i="1" dirty="0">
                        <a:solidFill>
                          <a:srgbClr val="323232"/>
                        </a:solidFill>
                        <a:latin typeface="Cambria Math" panose="02040503050406030204" pitchFamily="18" charset="0"/>
                      </a:rPr>
                      <m:t> </m:t>
                    </m:r>
                    <m:r>
                      <a:rPr lang="en-CA" i="1" dirty="0">
                        <a:solidFill>
                          <a:srgbClr val="323232"/>
                        </a:solidFill>
                        <a:latin typeface="Cambria Math" panose="02040503050406030204" pitchFamily="18" charset="0"/>
                      </a:rPr>
                      <m:t>𝑁</m:t>
                    </m:r>
                    <m:r>
                      <a:rPr lang="en-CA" i="1" dirty="0">
                        <a:solidFill>
                          <a:srgbClr val="323232"/>
                        </a:solidFill>
                        <a:latin typeface="Cambria Math" panose="02040503050406030204" pitchFamily="18" charset="0"/>
                      </a:rPr>
                      <m:t> </m:t>
                    </m:r>
                    <m:r>
                      <m:rPr>
                        <m:nor/>
                      </m:rPr>
                      <a:rPr lang="en-CA" dirty="0">
                        <a:solidFill>
                          <a:srgbClr val="323232"/>
                        </a:solidFill>
                        <a:latin typeface="Cambria Math" panose="02040503050406030204" pitchFamily="18" charset="0"/>
                      </a:rPr>
                      <m:t>tosses</m:t>
                    </m:r>
                  </m:oMath>
                </a14:m>
                <a:r>
                  <a:rPr lang="en-CA" dirty="0">
                    <a:solidFill>
                      <a:srgbClr val="323232"/>
                    </a:solidFill>
                    <a:latin typeface="Dagny OT" panose="020B0504020201020104" pitchFamily="34" charset="0"/>
                  </a:rPr>
                  <a:t> with a bias of </a:t>
                </a:r>
                <a14:m>
                  <m:oMath xmlns:m="http://schemas.openxmlformats.org/officeDocument/2006/math">
                    <m:r>
                      <a:rPr lang="en-CA" i="1" dirty="0" smtClean="0">
                        <a:solidFill>
                          <a:srgbClr val="323232"/>
                        </a:solidFill>
                        <a:latin typeface="Cambria Math" panose="02040503050406030204" pitchFamily="18" charset="0"/>
                      </a:rPr>
                      <m:t>𝐻</m:t>
                    </m:r>
                  </m:oMath>
                </a14:m>
                <a:r>
                  <a:rPr lang="en-CA" dirty="0">
                    <a:solidFill>
                      <a:srgbClr val="323232"/>
                    </a:solidFill>
                    <a:latin typeface="Dagny OT" panose="020B0504020201020104" pitchFamily="34" charset="0"/>
                  </a:rPr>
                  <a:t>. </a:t>
                </a:r>
                <a:br>
                  <a:rPr lang="en-CA" dirty="0">
                    <a:solidFill>
                      <a:srgbClr val="323232"/>
                    </a:solidFill>
                    <a:latin typeface="Dagny OT" panose="020B0504020201020104" pitchFamily="34" charset="0"/>
                  </a:rPr>
                </a:br>
                <a:r>
                  <a:rPr lang="en-CA" dirty="0">
                    <a:solidFill>
                      <a:srgbClr val="323232"/>
                    </a:solidFill>
                    <a:latin typeface="Dagny OT" panose="020B0504020201020104" pitchFamily="34" charset="0"/>
                  </a:rPr>
                  <a:t>If, as part of </a:t>
                </a:r>
                <a14:m>
                  <m:oMath xmlns:m="http://schemas.openxmlformats.org/officeDocument/2006/math">
                    <m:r>
                      <a:rPr lang="en-US" i="1" dirty="0">
                        <a:solidFill>
                          <a:srgbClr val="323232"/>
                        </a:solidFill>
                        <a:latin typeface="Cambria Math" panose="02040503050406030204" pitchFamily="18" charset="0"/>
                      </a:rPr>
                      <m:t>𝐼</m:t>
                    </m:r>
                  </m:oMath>
                </a14:m>
                <a:r>
                  <a:rPr lang="en-CA" dirty="0">
                    <a:solidFill>
                      <a:srgbClr val="323232"/>
                    </a:solidFill>
                    <a:latin typeface="Dagny OT" panose="020B0504020201020104" pitchFamily="34" charset="0"/>
                  </a:rPr>
                  <a:t>, the tosses are independent (i.e. the result of one toss does not affect the others), then the likelihood is given by the </a:t>
                </a:r>
                <a:r>
                  <a:rPr lang="en-CA" b="1" dirty="0">
                    <a:solidFill>
                      <a:srgbClr val="323232"/>
                    </a:solidFill>
                    <a:latin typeface="Dagny OT" panose="020B0504020201020104" pitchFamily="34" charset="0"/>
                  </a:rPr>
                  <a:t>binomial</a:t>
                </a:r>
                <a:r>
                  <a:rPr lang="en-CA" dirty="0">
                    <a:solidFill>
                      <a:srgbClr val="323232"/>
                    </a:solidFill>
                    <a:latin typeface="Dagny OT" panose="020B0504020201020104" pitchFamily="34" charset="0"/>
                  </a:rPr>
                  <a:t> distribution</a:t>
                </a:r>
              </a:p>
              <a:p>
                <a:pPr algn="just"/>
                <a14:m>
                  <m:oMathPara xmlns:m="http://schemas.openxmlformats.org/officeDocument/2006/math">
                    <m:oMathParaPr>
                      <m:jc m:val="centerGroup"/>
                    </m:oMathParaPr>
                    <m:oMath xmlns:m="http://schemas.openxmlformats.org/officeDocument/2006/math">
                      <m:r>
                        <a:rPr lang="en-US" i="1" dirty="0">
                          <a:solidFill>
                            <a:srgbClr val="323232"/>
                          </a:solidFill>
                          <a:latin typeface="Cambria Math" panose="02040503050406030204" pitchFamily="18" charset="0"/>
                        </a:rPr>
                        <m:t>𝑃</m:t>
                      </m:r>
                      <m:d>
                        <m:dPr>
                          <m:ctrlPr>
                            <a:rPr lang="en-US" i="1" dirty="0">
                              <a:solidFill>
                                <a:srgbClr val="323232"/>
                              </a:solidFill>
                              <a:latin typeface="Cambria Math" panose="02040503050406030204" pitchFamily="18" charset="0"/>
                            </a:rPr>
                          </m:ctrlPr>
                        </m:dPr>
                        <m:e>
                          <m:r>
                            <a:rPr lang="en-CA" i="1" dirty="0">
                              <a:solidFill>
                                <a:srgbClr val="323232"/>
                              </a:solidFill>
                              <a:latin typeface="Cambria Math" panose="02040503050406030204" pitchFamily="18" charset="0"/>
                            </a:rPr>
                            <m:t>𝐾</m:t>
                          </m:r>
                          <m:r>
                            <a:rPr lang="en-CA" i="1" dirty="0">
                              <a:solidFill>
                                <a:srgbClr val="323232"/>
                              </a:solidFill>
                              <a:latin typeface="Cambria Math" panose="02040503050406030204" pitchFamily="18" charset="0"/>
                            </a:rPr>
                            <m:t> </m:t>
                          </m:r>
                          <m:r>
                            <m:rPr>
                              <m:nor/>
                            </m:rPr>
                            <a:rPr lang="en-CA" dirty="0">
                              <a:solidFill>
                                <a:srgbClr val="323232"/>
                              </a:solidFill>
                              <a:latin typeface="Cambria Math" panose="02040503050406030204" pitchFamily="18" charset="0"/>
                            </a:rPr>
                            <m:t>heads</m:t>
                          </m:r>
                          <m:r>
                            <m:rPr>
                              <m:nor/>
                            </m:rPr>
                            <a:rPr lang="en-CA" b="0" i="0" dirty="0" smtClean="0">
                              <a:solidFill>
                                <a:srgbClr val="323232"/>
                              </a:solidFill>
                              <a:latin typeface="Cambria Math" panose="02040503050406030204" pitchFamily="18" charset="0"/>
                            </a:rPr>
                            <m:t>,</m:t>
                          </m:r>
                          <m:r>
                            <m:rPr>
                              <m:nor/>
                            </m:rPr>
                            <a:rPr lang="en-CA" dirty="0">
                              <a:solidFill>
                                <a:srgbClr val="323232"/>
                              </a:solidFill>
                              <a:latin typeface="Cambria Math" panose="02040503050406030204" pitchFamily="18" charset="0"/>
                            </a:rPr>
                            <m:t> </m:t>
                          </m:r>
                          <m:r>
                            <a:rPr lang="en-CA" i="1" dirty="0">
                              <a:solidFill>
                                <a:srgbClr val="323232"/>
                              </a:solidFill>
                              <a:latin typeface="Cambria Math" panose="02040503050406030204" pitchFamily="18" charset="0"/>
                            </a:rPr>
                            <m:t>𝑁</m:t>
                          </m:r>
                          <m:r>
                            <a:rPr lang="en-CA" i="1" dirty="0">
                              <a:solidFill>
                                <a:srgbClr val="323232"/>
                              </a:solidFill>
                              <a:latin typeface="Cambria Math" panose="02040503050406030204" pitchFamily="18" charset="0"/>
                            </a:rPr>
                            <m:t> </m:t>
                          </m:r>
                          <m:r>
                            <m:rPr>
                              <m:nor/>
                            </m:rPr>
                            <a:rPr lang="en-CA" dirty="0">
                              <a:solidFill>
                                <a:srgbClr val="323232"/>
                              </a:solidFill>
                              <a:latin typeface="Cambria Math" panose="02040503050406030204" pitchFamily="18" charset="0"/>
                            </a:rPr>
                            <m:t>tosses</m:t>
                          </m:r>
                        </m:e>
                        <m:e>
                          <m:r>
                            <a:rPr lang="en-US" i="1" dirty="0">
                              <a:solidFill>
                                <a:srgbClr val="323232"/>
                              </a:solidFill>
                              <a:latin typeface="Cambria Math" panose="02040503050406030204" pitchFamily="18" charset="0"/>
                            </a:rPr>
                            <m:t> </m:t>
                          </m:r>
                          <m:r>
                            <m:rPr>
                              <m:nor/>
                            </m:rPr>
                            <a:rPr lang="en-CA" dirty="0">
                              <a:solidFill>
                                <a:srgbClr val="323232"/>
                              </a:solidFill>
                              <a:latin typeface="Cambria Math" panose="02040503050406030204" pitchFamily="18" charset="0"/>
                              <a:ea typeface="Cambria Math" panose="02040503050406030204" pitchFamily="18" charset="0"/>
                            </a:rPr>
                            <m:t>bias</m:t>
                          </m:r>
                          <m:r>
                            <a:rPr lang="en-CA" i="1" dirty="0">
                              <a:solidFill>
                                <a:srgbClr val="323232"/>
                              </a:solidFill>
                              <a:latin typeface="Cambria Math" panose="02040503050406030204" pitchFamily="18" charset="0"/>
                            </a:rPr>
                            <m:t>=</m:t>
                          </m:r>
                          <m:r>
                            <a:rPr lang="en-CA" i="1" dirty="0">
                              <a:solidFill>
                                <a:srgbClr val="323232"/>
                              </a:solidFill>
                              <a:latin typeface="Cambria Math" panose="02040503050406030204" pitchFamily="18" charset="0"/>
                            </a:rPr>
                            <m:t>𝐻</m:t>
                          </m:r>
                          <m:r>
                            <a:rPr lang="en-CA" i="1" dirty="0">
                              <a:solidFill>
                                <a:srgbClr val="323232"/>
                              </a:solidFill>
                              <a:latin typeface="Cambria Math" panose="02040503050406030204" pitchFamily="18" charset="0"/>
                            </a:rPr>
                            <m:t>,</m:t>
                          </m:r>
                          <m:r>
                            <a:rPr lang="en-US" i="1" dirty="0" err="1">
                              <a:solidFill>
                                <a:srgbClr val="323232"/>
                              </a:solidFill>
                              <a:latin typeface="Cambria Math" panose="02040503050406030204" pitchFamily="18" charset="0"/>
                            </a:rPr>
                            <m:t>𝐼</m:t>
                          </m:r>
                        </m:e>
                      </m:d>
                      <m:r>
                        <a:rPr lang="en-CA" b="0" i="1" dirty="0" smtClean="0">
                          <a:solidFill>
                            <a:srgbClr val="323232"/>
                          </a:solidFill>
                          <a:latin typeface="Cambria Math" panose="02040503050406030204" pitchFamily="18" charset="0"/>
                        </a:rPr>
                        <m:t>=</m:t>
                      </m:r>
                      <m:d>
                        <m:dPr>
                          <m:ctrlPr>
                            <a:rPr lang="en-CA" b="0" i="1" dirty="0" smtClean="0">
                              <a:solidFill>
                                <a:srgbClr val="323232"/>
                              </a:solidFill>
                              <a:latin typeface="Cambria Math" panose="02040503050406030204" pitchFamily="18" charset="0"/>
                            </a:rPr>
                          </m:ctrlPr>
                        </m:dPr>
                        <m:e>
                          <m:m>
                            <m:mPr>
                              <m:mcs>
                                <m:mc>
                                  <m:mcPr>
                                    <m:count m:val="1"/>
                                    <m:mcJc m:val="center"/>
                                  </m:mcPr>
                                </m:mc>
                              </m:mcs>
                              <m:ctrlPr>
                                <a:rPr lang="en-CA" b="0" i="1" dirty="0" smtClean="0">
                                  <a:solidFill>
                                    <a:srgbClr val="323232"/>
                                  </a:solidFill>
                                  <a:latin typeface="Cambria Math" panose="02040503050406030204" pitchFamily="18" charset="0"/>
                                </a:rPr>
                              </m:ctrlPr>
                            </m:mPr>
                            <m:mr>
                              <m:e>
                                <m:r>
                                  <m:rPr>
                                    <m:brk m:alnAt="7"/>
                                  </m:rPr>
                                  <a:rPr lang="en-CA" b="0" i="1" dirty="0" smtClean="0">
                                    <a:solidFill>
                                      <a:srgbClr val="323232"/>
                                    </a:solidFill>
                                    <a:latin typeface="Cambria Math" panose="02040503050406030204" pitchFamily="18" charset="0"/>
                                  </a:rPr>
                                  <m:t>𝑁</m:t>
                                </m:r>
                              </m:e>
                            </m:mr>
                            <m:mr>
                              <m:e>
                                <m:r>
                                  <a:rPr lang="en-CA" b="0" i="1" dirty="0" smtClean="0">
                                    <a:solidFill>
                                      <a:srgbClr val="323232"/>
                                    </a:solidFill>
                                    <a:latin typeface="Cambria Math" panose="02040503050406030204" pitchFamily="18" charset="0"/>
                                  </a:rPr>
                                  <m:t>𝐾</m:t>
                                </m:r>
                              </m:e>
                            </m:mr>
                          </m:m>
                        </m:e>
                      </m:d>
                      <m:sSup>
                        <m:sSupPr>
                          <m:ctrlPr>
                            <a:rPr lang="en-CA" b="0" i="1" dirty="0" smtClean="0">
                              <a:solidFill>
                                <a:srgbClr val="323232"/>
                              </a:solidFill>
                              <a:latin typeface="Cambria Math" panose="02040503050406030204" pitchFamily="18" charset="0"/>
                            </a:rPr>
                          </m:ctrlPr>
                        </m:sSupPr>
                        <m:e>
                          <m:r>
                            <a:rPr lang="en-CA" b="0" i="1" dirty="0" smtClean="0">
                              <a:solidFill>
                                <a:srgbClr val="323232"/>
                              </a:solidFill>
                              <a:latin typeface="Cambria Math" panose="02040503050406030204" pitchFamily="18" charset="0"/>
                            </a:rPr>
                            <m:t>𝐻</m:t>
                          </m:r>
                        </m:e>
                        <m:sup>
                          <m:r>
                            <a:rPr lang="en-CA" b="0" i="1" dirty="0" smtClean="0">
                              <a:solidFill>
                                <a:srgbClr val="323232"/>
                              </a:solidFill>
                              <a:latin typeface="Cambria Math" panose="02040503050406030204" pitchFamily="18" charset="0"/>
                            </a:rPr>
                            <m:t>𝐾</m:t>
                          </m:r>
                        </m:sup>
                      </m:sSup>
                      <m:sSup>
                        <m:sSupPr>
                          <m:ctrlPr>
                            <a:rPr lang="en-CA" b="0" i="1" dirty="0" smtClean="0">
                              <a:solidFill>
                                <a:srgbClr val="323232"/>
                              </a:solidFill>
                              <a:latin typeface="Cambria Math" panose="02040503050406030204" pitchFamily="18" charset="0"/>
                            </a:rPr>
                          </m:ctrlPr>
                        </m:sSupPr>
                        <m:e>
                          <m:r>
                            <a:rPr lang="en-CA" b="0" i="1" dirty="0" smtClean="0">
                              <a:solidFill>
                                <a:srgbClr val="323232"/>
                              </a:solidFill>
                              <a:latin typeface="Cambria Math" panose="02040503050406030204" pitchFamily="18" charset="0"/>
                            </a:rPr>
                            <m:t>(1−</m:t>
                          </m:r>
                          <m:r>
                            <a:rPr lang="en-CA" b="0" i="1" dirty="0" smtClean="0">
                              <a:solidFill>
                                <a:srgbClr val="323232"/>
                              </a:solidFill>
                              <a:latin typeface="Cambria Math" panose="02040503050406030204" pitchFamily="18" charset="0"/>
                            </a:rPr>
                            <m:t>𝐻</m:t>
                          </m:r>
                          <m:r>
                            <a:rPr lang="en-CA" b="0" i="1" dirty="0" smtClean="0">
                              <a:solidFill>
                                <a:srgbClr val="323232"/>
                              </a:solidFill>
                              <a:latin typeface="Cambria Math" panose="02040503050406030204" pitchFamily="18" charset="0"/>
                            </a:rPr>
                            <m:t>)</m:t>
                          </m:r>
                        </m:e>
                        <m:sup>
                          <m:r>
                            <a:rPr lang="en-CA" b="0" i="1" dirty="0" smtClean="0">
                              <a:solidFill>
                                <a:srgbClr val="323232"/>
                              </a:solidFill>
                              <a:latin typeface="Cambria Math" panose="02040503050406030204" pitchFamily="18" charset="0"/>
                            </a:rPr>
                            <m:t>𝑁</m:t>
                          </m:r>
                          <m:r>
                            <a:rPr lang="en-CA" b="0" i="1" dirty="0" smtClean="0">
                              <a:solidFill>
                                <a:srgbClr val="323232"/>
                              </a:solidFill>
                              <a:latin typeface="Cambria Math" panose="02040503050406030204" pitchFamily="18" charset="0"/>
                            </a:rPr>
                            <m:t>−</m:t>
                          </m:r>
                          <m:r>
                            <a:rPr lang="en-CA" b="0" i="1" dirty="0" smtClean="0">
                              <a:solidFill>
                                <a:srgbClr val="323232"/>
                              </a:solidFill>
                              <a:latin typeface="Cambria Math" panose="02040503050406030204" pitchFamily="18" charset="0"/>
                            </a:rPr>
                            <m:t>𝐾</m:t>
                          </m:r>
                        </m:sup>
                      </m:sSup>
                      <m:r>
                        <a:rPr lang="en-CA" b="0" i="1" dirty="0" smtClean="0">
                          <a:solidFill>
                            <a:srgbClr val="323232"/>
                          </a:solidFill>
                          <a:latin typeface="Cambria Math" panose="02040503050406030204" pitchFamily="18" charset="0"/>
                        </a:rPr>
                        <m:t>.</m:t>
                      </m:r>
                    </m:oMath>
                  </m:oMathPara>
                </a14:m>
                <a:endParaRPr lang="en-CA" dirty="0">
                  <a:solidFill>
                    <a:srgbClr val="323232"/>
                  </a:solidFill>
                  <a:latin typeface="Dagny OT" panose="020B0504020201020104" pitchFamily="34"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06" r="-806"/>
                </a:stretch>
              </a:blipFill>
            </p:spPr>
            <p:txBody>
              <a:bodyPr/>
              <a:lstStyle/>
              <a:p>
                <a:r>
                  <a:rPr lang="en-US">
                    <a:noFill/>
                  </a:rPr>
                  <a:t> </a:t>
                </a:r>
              </a:p>
            </p:txBody>
          </p:sp>
        </mc:Fallback>
      </mc:AlternateContent>
    </p:spTree>
    <p:extLst>
      <p:ext uri="{BB962C8B-B14F-4D97-AF65-F5344CB8AC3E}">
        <p14:creationId xmlns:p14="http://schemas.microsoft.com/office/powerpoint/2010/main" val="3955029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5E0876-12D9-8844-B437-6DA327CA6704}"/>
              </a:ext>
            </a:extLst>
          </p:cNvPr>
          <p:cNvSpPr/>
          <p:nvPr/>
        </p:nvSpPr>
        <p:spPr>
          <a:xfrm>
            <a:off x="8950271" y="6321263"/>
            <a:ext cx="2944678" cy="484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FAIR (?) COIN – POSTERIOR(S)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dirty="0">
                    <a:solidFill>
                      <a:srgbClr val="323232"/>
                    </a:solidFill>
                    <a:latin typeface="Dagny OT" panose="020B0504020201020104" pitchFamily="34" charset="0"/>
                  </a:rPr>
                  <a:t>Combining both of these together, we get </a:t>
                </a:r>
              </a:p>
              <a:p>
                <a:pPr algn="just">
                  <a:lnSpc>
                    <a:spcPct val="100000"/>
                  </a:lnSpc>
                </a:pPr>
                <a:endParaRPr lang="en-US" sz="100" dirty="0">
                  <a:solidFill>
                    <a:srgbClr val="323232"/>
                  </a:solidFill>
                  <a:latin typeface="Dagny OT" panose="020B0504020201020104" pitchFamily="34" charset="0"/>
                </a:endParaRPr>
              </a:p>
              <a:p>
                <a:pPr algn="just"/>
                <a14:m>
                  <m:oMathPara xmlns:m="http://schemas.openxmlformats.org/officeDocument/2006/math">
                    <m:oMathParaPr>
                      <m:jc m:val="centerGroup"/>
                    </m:oMathParaPr>
                    <m:oMath xmlns:m="http://schemas.openxmlformats.org/officeDocument/2006/math">
                      <m:r>
                        <a:rPr lang="en-US" i="1" dirty="0">
                          <a:solidFill>
                            <a:srgbClr val="323232"/>
                          </a:solidFill>
                          <a:latin typeface="Cambria Math" panose="02040503050406030204" pitchFamily="18" charset="0"/>
                        </a:rPr>
                        <m:t>𝑃</m:t>
                      </m:r>
                      <m:d>
                        <m:dPr>
                          <m:ctrlPr>
                            <a:rPr lang="en-US" i="1" dirty="0">
                              <a:solidFill>
                                <a:srgbClr val="323232"/>
                              </a:solidFill>
                              <a:latin typeface="Cambria Math" panose="02040503050406030204" pitchFamily="18" charset="0"/>
                              <a:ea typeface="Cambria Math" panose="02040503050406030204" pitchFamily="18" charset="0"/>
                            </a:rPr>
                          </m:ctrlPr>
                        </m:dPr>
                        <m:e>
                          <m:r>
                            <a:rPr lang="en-CA" i="1" dirty="0">
                              <a:solidFill>
                                <a:srgbClr val="323232"/>
                              </a:solidFill>
                              <a:latin typeface="Cambria Math" panose="02040503050406030204" pitchFamily="18" charset="0"/>
                            </a:rPr>
                            <m:t>𝐻</m:t>
                          </m:r>
                          <m:r>
                            <a:rPr lang="en-CA" i="1" dirty="0">
                              <a:solidFill>
                                <a:srgbClr val="323232"/>
                              </a:solidFill>
                              <a:latin typeface="Cambria Math" panose="02040503050406030204" pitchFamily="18" charset="0"/>
                            </a:rPr>
                            <m:t>│</m:t>
                          </m:r>
                          <m:r>
                            <a:rPr lang="en-CA" b="0" i="1" dirty="0" smtClean="0">
                              <a:solidFill>
                                <a:srgbClr val="323232"/>
                              </a:solidFill>
                              <a:latin typeface="Cambria Math" panose="02040503050406030204" pitchFamily="18" charset="0"/>
                            </a:rPr>
                            <m:t>𝐾</m:t>
                          </m:r>
                          <m:r>
                            <a:rPr lang="en-CA" b="0" i="1" dirty="0" smtClean="0">
                              <a:solidFill>
                                <a:srgbClr val="323232"/>
                              </a:solidFill>
                              <a:latin typeface="Cambria Math" panose="02040503050406030204" pitchFamily="18" charset="0"/>
                            </a:rPr>
                            <m:t> </m:t>
                          </m:r>
                          <m:r>
                            <m:rPr>
                              <m:nor/>
                            </m:rPr>
                            <a:rPr lang="en-CA" b="0" i="0" dirty="0" smtClean="0">
                              <a:solidFill>
                                <a:srgbClr val="323232"/>
                              </a:solidFill>
                              <a:latin typeface="Cambria Math" panose="02040503050406030204" pitchFamily="18" charset="0"/>
                            </a:rPr>
                            <m:t>heads</m:t>
                          </m:r>
                          <m:r>
                            <a:rPr lang="en-CA" b="0" i="1" dirty="0" smtClean="0">
                              <a:solidFill>
                                <a:srgbClr val="323232"/>
                              </a:solidFill>
                              <a:latin typeface="Cambria Math" panose="02040503050406030204" pitchFamily="18" charset="0"/>
                            </a:rPr>
                            <m:t> </m:t>
                          </m:r>
                          <m:r>
                            <m:rPr>
                              <m:nor/>
                            </m:rPr>
                            <a:rPr lang="en-CA" b="0" i="0" dirty="0" smtClean="0">
                              <a:solidFill>
                                <a:srgbClr val="323232"/>
                              </a:solidFill>
                              <a:latin typeface="Cambria Math" panose="02040503050406030204" pitchFamily="18" charset="0"/>
                            </a:rPr>
                            <m:t>in</m:t>
                          </m:r>
                          <m:r>
                            <m:rPr>
                              <m:nor/>
                            </m:rPr>
                            <a:rPr lang="en-CA" b="0" i="0" dirty="0" smtClean="0">
                              <a:solidFill>
                                <a:srgbClr val="323232"/>
                              </a:solidFill>
                              <a:latin typeface="Cambria Math" panose="02040503050406030204" pitchFamily="18" charset="0"/>
                            </a:rPr>
                            <m:t> </m:t>
                          </m:r>
                          <m:r>
                            <a:rPr lang="en-CA" b="0" i="1" dirty="0" smtClean="0">
                              <a:solidFill>
                                <a:srgbClr val="323232"/>
                              </a:solidFill>
                              <a:latin typeface="Cambria Math" panose="02040503050406030204" pitchFamily="18" charset="0"/>
                            </a:rPr>
                            <m:t>𝑁</m:t>
                          </m:r>
                          <m:r>
                            <a:rPr lang="en-CA" b="0" i="1" dirty="0" smtClean="0">
                              <a:solidFill>
                                <a:srgbClr val="323232"/>
                              </a:solidFill>
                              <a:latin typeface="Cambria Math" panose="02040503050406030204" pitchFamily="18" charset="0"/>
                            </a:rPr>
                            <m:t> </m:t>
                          </m:r>
                          <m:r>
                            <m:rPr>
                              <m:nor/>
                            </m:rPr>
                            <a:rPr lang="en-CA" b="0" i="0" dirty="0" smtClean="0">
                              <a:solidFill>
                                <a:srgbClr val="323232"/>
                              </a:solidFill>
                              <a:latin typeface="Cambria Math" panose="02040503050406030204" pitchFamily="18" charset="0"/>
                            </a:rPr>
                            <m:t>tosses</m:t>
                          </m:r>
                          <m:r>
                            <a:rPr lang="en-CA" b="0" i="1" dirty="0" smtClean="0">
                              <a:solidFill>
                                <a:srgbClr val="323232"/>
                              </a:solidFill>
                              <a:latin typeface="Cambria Math" panose="02040503050406030204" pitchFamily="18" charset="0"/>
                            </a:rPr>
                            <m:t>;</m:t>
                          </m:r>
                          <m:r>
                            <a:rPr lang="en-US" i="1" dirty="0" err="1">
                              <a:solidFill>
                                <a:srgbClr val="323232"/>
                              </a:solidFill>
                              <a:latin typeface="Cambria Math" panose="02040503050406030204" pitchFamily="18" charset="0"/>
                            </a:rPr>
                            <m:t>𝐼</m:t>
                          </m:r>
                        </m:e>
                      </m:d>
                      <m:r>
                        <a:rPr lang="en-US" i="1" dirty="0">
                          <a:solidFill>
                            <a:srgbClr val="323232"/>
                          </a:solidFill>
                          <a:latin typeface="Cambria Math" panose="02040503050406030204" pitchFamily="18" charset="0"/>
                          <a:ea typeface="Cambria Math" panose="02040503050406030204" pitchFamily="18" charset="0"/>
                        </a:rPr>
                        <m:t>∝</m:t>
                      </m:r>
                      <m:sSup>
                        <m:sSupPr>
                          <m:ctrlPr>
                            <a:rPr lang="en-CA" i="1" dirty="0">
                              <a:solidFill>
                                <a:srgbClr val="323232"/>
                              </a:solidFill>
                              <a:latin typeface="Cambria Math" panose="02040503050406030204" pitchFamily="18" charset="0"/>
                            </a:rPr>
                          </m:ctrlPr>
                        </m:sSupPr>
                        <m:e>
                          <m:r>
                            <a:rPr lang="en-CA" i="1" dirty="0">
                              <a:solidFill>
                                <a:srgbClr val="323232"/>
                              </a:solidFill>
                              <a:latin typeface="Cambria Math" panose="02040503050406030204" pitchFamily="18" charset="0"/>
                            </a:rPr>
                            <m:t>𝐻</m:t>
                          </m:r>
                        </m:e>
                        <m:sup>
                          <m:r>
                            <a:rPr lang="en-CA" i="1" dirty="0">
                              <a:solidFill>
                                <a:srgbClr val="323232"/>
                              </a:solidFill>
                              <a:latin typeface="Cambria Math" panose="02040503050406030204" pitchFamily="18" charset="0"/>
                            </a:rPr>
                            <m:t>𝐾</m:t>
                          </m:r>
                        </m:sup>
                      </m:sSup>
                      <m:sSup>
                        <m:sSupPr>
                          <m:ctrlPr>
                            <a:rPr lang="en-CA" i="1" dirty="0">
                              <a:solidFill>
                                <a:srgbClr val="323232"/>
                              </a:solidFill>
                              <a:latin typeface="Cambria Math" panose="02040503050406030204" pitchFamily="18" charset="0"/>
                            </a:rPr>
                          </m:ctrlPr>
                        </m:sSupPr>
                        <m:e>
                          <m:d>
                            <m:dPr>
                              <m:ctrlPr>
                                <a:rPr lang="en-CA" i="1" dirty="0">
                                  <a:solidFill>
                                    <a:srgbClr val="323232"/>
                                  </a:solidFill>
                                  <a:latin typeface="Cambria Math" panose="02040503050406030204" pitchFamily="18" charset="0"/>
                                </a:rPr>
                              </m:ctrlPr>
                            </m:dPr>
                            <m:e>
                              <m:r>
                                <a:rPr lang="en-CA" i="1" dirty="0">
                                  <a:solidFill>
                                    <a:srgbClr val="323232"/>
                                  </a:solidFill>
                                  <a:latin typeface="Cambria Math" panose="02040503050406030204" pitchFamily="18" charset="0"/>
                                </a:rPr>
                                <m:t>1−</m:t>
                              </m:r>
                              <m:r>
                                <a:rPr lang="en-CA" i="1" dirty="0">
                                  <a:solidFill>
                                    <a:srgbClr val="323232"/>
                                  </a:solidFill>
                                  <a:latin typeface="Cambria Math" panose="02040503050406030204" pitchFamily="18" charset="0"/>
                                </a:rPr>
                                <m:t>𝐻</m:t>
                              </m:r>
                            </m:e>
                          </m:d>
                        </m:e>
                        <m:sup>
                          <m:r>
                            <a:rPr lang="en-CA" i="1" dirty="0">
                              <a:solidFill>
                                <a:srgbClr val="323232"/>
                              </a:solidFill>
                              <a:latin typeface="Cambria Math" panose="02040503050406030204" pitchFamily="18" charset="0"/>
                            </a:rPr>
                            <m:t>𝑁</m:t>
                          </m:r>
                          <m:r>
                            <a:rPr lang="en-CA" i="1" dirty="0">
                              <a:solidFill>
                                <a:srgbClr val="323232"/>
                              </a:solidFill>
                              <a:latin typeface="Cambria Math" panose="02040503050406030204" pitchFamily="18" charset="0"/>
                            </a:rPr>
                            <m:t>−</m:t>
                          </m:r>
                          <m:r>
                            <a:rPr lang="en-CA" i="1" dirty="0">
                              <a:solidFill>
                                <a:srgbClr val="323232"/>
                              </a:solidFill>
                              <a:latin typeface="Cambria Math" panose="02040503050406030204" pitchFamily="18" charset="0"/>
                            </a:rPr>
                            <m:t>𝐾</m:t>
                          </m:r>
                        </m:sup>
                      </m:sSup>
                      <m:r>
                        <a:rPr lang="en-US" i="1" dirty="0">
                          <a:solidFill>
                            <a:srgbClr val="323232"/>
                          </a:solidFill>
                          <a:latin typeface="Cambria Math" panose="02040503050406030204" pitchFamily="18" charset="0"/>
                          <a:ea typeface="Cambria Math" panose="02040503050406030204" pitchFamily="18" charset="0"/>
                        </a:rPr>
                        <m:t>×</m:t>
                      </m:r>
                      <m:sSub>
                        <m:sSubPr>
                          <m:ctrlPr>
                            <a:rPr lang="en-US" i="1" dirty="0" smtClean="0">
                              <a:solidFill>
                                <a:srgbClr val="323232"/>
                              </a:solidFill>
                              <a:latin typeface="Cambria Math" panose="02040503050406030204" pitchFamily="18" charset="0"/>
                              <a:ea typeface="Cambria Math" panose="02040503050406030204" pitchFamily="18" charset="0"/>
                            </a:rPr>
                          </m:ctrlPr>
                        </m:sSubPr>
                        <m:e>
                          <m:r>
                            <a:rPr lang="en-CA" b="0" i="1" dirty="0" smtClean="0">
                              <a:solidFill>
                                <a:srgbClr val="323232"/>
                              </a:solidFill>
                              <a:latin typeface="Cambria Math" panose="02040503050406030204" pitchFamily="18" charset="0"/>
                              <a:ea typeface="Cambria Math" panose="02040503050406030204" pitchFamily="18" charset="0"/>
                            </a:rPr>
                            <m:t>𝑃</m:t>
                          </m:r>
                        </m:e>
                        <m:sub>
                          <m:r>
                            <a:rPr lang="en-CA" b="0" i="1" dirty="0" smtClean="0">
                              <a:solidFill>
                                <a:srgbClr val="323232"/>
                              </a:solidFill>
                              <a:latin typeface="Cambria Math" panose="02040503050406030204" pitchFamily="18" charset="0"/>
                              <a:ea typeface="Cambria Math" panose="02040503050406030204" pitchFamily="18" charset="0"/>
                            </a:rPr>
                            <m:t>𝑖</m:t>
                          </m:r>
                        </m:sub>
                      </m:sSub>
                      <m:d>
                        <m:dPr>
                          <m:ctrlPr>
                            <a:rPr lang="en-CA" b="0" i="1" dirty="0" smtClean="0">
                              <a:solidFill>
                                <a:srgbClr val="323232"/>
                              </a:solidFill>
                              <a:latin typeface="Cambria Math" panose="02040503050406030204" pitchFamily="18" charset="0"/>
                            </a:rPr>
                          </m:ctrlPr>
                        </m:dPr>
                        <m:e>
                          <m:r>
                            <a:rPr lang="en-CA" i="1" dirty="0">
                              <a:solidFill>
                                <a:srgbClr val="323232"/>
                              </a:solidFill>
                              <a:latin typeface="Cambria Math" panose="02040503050406030204" pitchFamily="18" charset="0"/>
                            </a:rPr>
                            <m:t>𝐻</m:t>
                          </m:r>
                        </m:e>
                        <m:e>
                          <m:r>
                            <a:rPr lang="en-CA" b="0" i="1" dirty="0" smtClean="0">
                              <a:solidFill>
                                <a:srgbClr val="323232"/>
                              </a:solidFill>
                              <a:latin typeface="Cambria Math" panose="02040503050406030204" pitchFamily="18" charset="0"/>
                            </a:rPr>
                            <m:t>𝐼</m:t>
                          </m:r>
                        </m:e>
                      </m:d>
                      <m:r>
                        <a:rPr lang="en-CA" b="0" i="1" dirty="0" smtClean="0">
                          <a:solidFill>
                            <a:srgbClr val="323232"/>
                          </a:solidFill>
                          <a:latin typeface="Cambria Math" panose="02040503050406030204" pitchFamily="18" charset="0"/>
                        </a:rPr>
                        <m:t>,</m:t>
                      </m:r>
                    </m:oMath>
                  </m:oMathPara>
                </a14:m>
                <a:endParaRPr lang="en-CA" dirty="0">
                  <a:solidFill>
                    <a:srgbClr val="323232"/>
                  </a:solidFill>
                  <a:latin typeface="Dagny OT" panose="020B0504020201020104" pitchFamily="34" charset="0"/>
                </a:endParaRPr>
              </a:p>
              <a:p>
                <a:pPr algn="just"/>
                <a:r>
                  <a:rPr lang="en-CA" dirty="0">
                    <a:solidFill>
                      <a:srgbClr val="323232"/>
                    </a:solidFill>
                    <a:latin typeface="Dagny OT" panose="020B0504020201020104" pitchFamily="34" charset="0"/>
                  </a:rPr>
                  <a:t>where </a:t>
                </a:r>
                <a14:m>
                  <m:oMath xmlns:m="http://schemas.openxmlformats.org/officeDocument/2006/math">
                    <m:r>
                      <a:rPr lang="en-CA" b="0" i="1" smtClean="0">
                        <a:solidFill>
                          <a:srgbClr val="323232"/>
                        </a:solidFill>
                        <a:latin typeface="Cambria Math" panose="02040503050406030204" pitchFamily="18" charset="0"/>
                      </a:rPr>
                      <m:t>𝑖</m:t>
                    </m:r>
                    <m:r>
                      <a:rPr lang="en-CA" b="0" i="1" smtClean="0">
                        <a:solidFill>
                          <a:srgbClr val="323232"/>
                        </a:solidFill>
                        <a:latin typeface="Cambria Math" panose="02040503050406030204" pitchFamily="18" charset="0"/>
                      </a:rPr>
                      <m:t>=1, 2, 3, </m:t>
                    </m:r>
                    <m:r>
                      <m:rPr>
                        <m:sty m:val="p"/>
                      </m:rPr>
                      <a:rPr lang="en-CA" b="0" i="0" smtClean="0">
                        <a:solidFill>
                          <a:srgbClr val="323232"/>
                        </a:solidFill>
                        <a:latin typeface="Cambria Math" panose="02040503050406030204" pitchFamily="18" charset="0"/>
                      </a:rPr>
                      <m:t>or</m:t>
                    </m:r>
                    <m:r>
                      <a:rPr lang="en-CA" b="0" i="0" smtClean="0">
                        <a:solidFill>
                          <a:srgbClr val="323232"/>
                        </a:solidFill>
                        <a:latin typeface="Cambria Math" panose="02040503050406030204" pitchFamily="18" charset="0"/>
                      </a:rPr>
                      <m:t> </m:t>
                    </m:r>
                    <m:r>
                      <a:rPr lang="en-CA" b="0" i="1" smtClean="0">
                        <a:solidFill>
                          <a:srgbClr val="323232"/>
                        </a:solidFill>
                        <a:latin typeface="Cambria Math" panose="02040503050406030204" pitchFamily="18" charset="0"/>
                      </a:rPr>
                      <m:t>4.</m:t>
                    </m:r>
                  </m:oMath>
                </a14:m>
                <a:r>
                  <a:rPr lang="en-CA" dirty="0">
                    <a:solidFill>
                      <a:srgbClr val="323232"/>
                    </a:solidFill>
                    <a:latin typeface="Dagny OT" panose="020B0504020201020104" pitchFamily="34" charset="0"/>
                  </a:rPr>
                  <a:t> </a:t>
                </a:r>
              </a:p>
              <a:p>
                <a:pPr algn="just"/>
                <a:endParaRPr lang="en-CA" sz="500" dirty="0">
                  <a:solidFill>
                    <a:srgbClr val="323232"/>
                  </a:solidFill>
                  <a:latin typeface="Dagny OT" panose="020B0504020201020104" pitchFamily="34" charset="0"/>
                </a:endParaRPr>
              </a:p>
              <a:p>
                <a:pPr algn="just"/>
                <a:r>
                  <a:rPr lang="en-CA" dirty="0">
                    <a:solidFill>
                      <a:srgbClr val="323232"/>
                    </a:solidFill>
                    <a:latin typeface="Dagny OT" panose="020B0504020201020104" pitchFamily="34" charset="0"/>
                  </a:rPr>
                  <a:t>We should be able to estimate the bias </a:t>
                </a:r>
                <a14:m>
                  <m:oMath xmlns:m="http://schemas.openxmlformats.org/officeDocument/2006/math">
                    <m:sSup>
                      <m:sSupPr>
                        <m:ctrlPr>
                          <a:rPr lang="en-CA" i="1" smtClean="0">
                            <a:solidFill>
                              <a:srgbClr val="323232"/>
                            </a:solidFill>
                            <a:latin typeface="Cambria Math" panose="02040503050406030204" pitchFamily="18" charset="0"/>
                          </a:rPr>
                        </m:ctrlPr>
                      </m:sSupPr>
                      <m:e>
                        <m:r>
                          <a:rPr lang="en-CA" b="0" i="1" smtClean="0">
                            <a:solidFill>
                              <a:srgbClr val="323232"/>
                            </a:solidFill>
                            <a:latin typeface="Cambria Math" panose="02040503050406030204" pitchFamily="18" charset="0"/>
                          </a:rPr>
                          <m:t>𝐻</m:t>
                        </m:r>
                      </m:e>
                      <m:sup>
                        <m:r>
                          <a:rPr lang="en-CA" b="0" i="1" smtClean="0">
                            <a:solidFill>
                              <a:srgbClr val="323232"/>
                            </a:solidFill>
                            <a:latin typeface="Cambria Math" panose="02040503050406030204" pitchFamily="18" charset="0"/>
                          </a:rPr>
                          <m:t>∗</m:t>
                        </m:r>
                      </m:sup>
                    </m:sSup>
                  </m:oMath>
                </a14:m>
                <a:r>
                  <a:rPr lang="en-CA" dirty="0">
                    <a:solidFill>
                      <a:srgbClr val="323232"/>
                    </a:solidFill>
                    <a:latin typeface="Dagny OT" panose="020B0504020201020104" pitchFamily="34" charset="0"/>
                  </a:rPr>
                  <a:t> by studying the posterior distribution for each of the 4 priors, for various number of throws </a:t>
                </a:r>
                <a14:m>
                  <m:oMath xmlns:m="http://schemas.openxmlformats.org/officeDocument/2006/math">
                    <m:r>
                      <a:rPr lang="en-CA" i="1" dirty="0">
                        <a:solidFill>
                          <a:srgbClr val="323232"/>
                        </a:solidFill>
                        <a:latin typeface="Cambria Math" panose="02040503050406030204" pitchFamily="18" charset="0"/>
                      </a:rPr>
                      <m:t>𝑁</m:t>
                    </m:r>
                  </m:oMath>
                </a14:m>
                <a:r>
                  <a:rPr lang="en-CA" dirty="0">
                    <a:solidFill>
                      <a:srgbClr val="323232"/>
                    </a:solidFill>
                    <a:latin typeface="Dagny OT" panose="020B0504020201020104" pitchFamily="34" charset="0"/>
                  </a:rPr>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06" r="-806"/>
                </a:stretch>
              </a:blipFill>
            </p:spPr>
            <p:txBody>
              <a:bodyPr/>
              <a:lstStyle/>
              <a:p>
                <a:r>
                  <a:rPr lang="en-US">
                    <a:noFill/>
                  </a:rPr>
                  <a:t> </a:t>
                </a:r>
              </a:p>
            </p:txBody>
          </p:sp>
        </mc:Fallback>
      </mc:AlternateContent>
    </p:spTree>
    <p:extLst>
      <p:ext uri="{BB962C8B-B14F-4D97-AF65-F5344CB8AC3E}">
        <p14:creationId xmlns:p14="http://schemas.microsoft.com/office/powerpoint/2010/main" val="3773202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5E0876-12D9-8844-B437-6DA327CA6704}"/>
              </a:ext>
            </a:extLst>
          </p:cNvPr>
          <p:cNvSpPr/>
          <p:nvPr/>
        </p:nvSpPr>
        <p:spPr>
          <a:xfrm>
            <a:off x="8950271" y="6321263"/>
            <a:ext cx="2944678" cy="484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FAIR (?) COIN  – POSTERIORS – </a:t>
            </a:r>
            <a:r>
              <a:rPr lang="en-US" dirty="0" err="1"/>
              <a:t>NoN</a:t>
            </a:r>
            <a:r>
              <a:rPr lang="en-US" dirty="0"/>
              <a:t>-INFORMATIVE PRIOR</a:t>
            </a:r>
          </a:p>
        </p:txBody>
      </p:sp>
      <p:pic>
        <p:nvPicPr>
          <p:cNvPr id="6" name="Content Placeholder 5">
            <a:extLst>
              <a:ext uri="{FF2B5EF4-FFF2-40B4-BE49-F238E27FC236}">
                <a16:creationId xmlns:a16="http://schemas.microsoft.com/office/drawing/2014/main" id="{0E0BE326-53EC-7147-B78F-6F82F1C51B0D}"/>
              </a:ext>
            </a:extLst>
          </p:cNvPr>
          <p:cNvPicPr>
            <a:picLocks noGrp="1" noChangeAspect="1"/>
          </p:cNvPicPr>
          <p:nvPr>
            <p:ph sz="half" idx="1"/>
          </p:nvPr>
        </p:nvPicPr>
        <p:blipFill>
          <a:blip r:embed="rId2"/>
          <a:stretch>
            <a:fillRect/>
          </a:stretch>
        </p:blipFill>
        <p:spPr>
          <a:xfrm>
            <a:off x="581025" y="2247892"/>
            <a:ext cx="5422900" cy="4052904"/>
          </a:xfrm>
        </p:spPr>
      </p:pic>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254DC6AE-87D6-2540-9F32-B99EC48773D1}"/>
                  </a:ext>
                </a:extLst>
              </p:cNvPr>
              <p:cNvSpPr>
                <a:spLocks noGrp="1"/>
              </p:cNvSpPr>
              <p:nvPr>
                <p:ph sz="half" idx="2"/>
              </p:nvPr>
            </p:nvSpPr>
            <p:spPr/>
            <p:txBody>
              <a:bodyPr/>
              <a:lstStyle/>
              <a:p>
                <a:pPr algn="just"/>
                <a:r>
                  <a:rPr lang="en-US" dirty="0"/>
                  <a:t>With a </a:t>
                </a:r>
                <a:r>
                  <a:rPr lang="en-US" b="1" dirty="0"/>
                  <a:t>non-informative</a:t>
                </a:r>
                <a:r>
                  <a:rPr lang="en-US" dirty="0"/>
                  <a:t> prior, the sought posterior is simply proportional to the likelihood. </a:t>
                </a:r>
              </a:p>
              <a:p>
                <a:pPr algn="just"/>
                <a:endParaRPr lang="en-US" sz="500" dirty="0"/>
              </a:p>
              <a:p>
                <a:pPr algn="just"/>
                <a:r>
                  <a:rPr lang="en-US" dirty="0"/>
                  <a:t>Note that the central limit theorem seem to kick in after ~30 tosses.</a:t>
                </a:r>
              </a:p>
              <a:p>
                <a:pPr algn="just"/>
                <a:endParaRPr lang="en-US" sz="500" dirty="0"/>
              </a:p>
              <a:p>
                <a:pPr algn="just"/>
                <a:r>
                  <a:rPr lang="en-US" dirty="0"/>
                  <a:t>After 128 tosses (with this specific series of tosses), we are fairly certain that the coin must be biased (</a:t>
                </a:r>
                <a14:m>
                  <m:oMath xmlns:m="http://schemas.openxmlformats.org/officeDocument/2006/math">
                    <m:sSup>
                      <m:sSupPr>
                        <m:ctrlPr>
                          <a:rPr lang="en-CA" i="1">
                            <a:solidFill>
                              <a:srgbClr val="323232"/>
                            </a:solidFill>
                            <a:latin typeface="Cambria Math" panose="02040503050406030204" pitchFamily="18" charset="0"/>
                          </a:rPr>
                        </m:ctrlPr>
                      </m:sSupPr>
                      <m:e>
                        <m:r>
                          <a:rPr lang="en-CA" b="0" i="1" smtClean="0">
                            <a:solidFill>
                              <a:srgbClr val="323232"/>
                            </a:solidFill>
                            <a:latin typeface="Cambria Math" panose="02040503050406030204" pitchFamily="18" charset="0"/>
                          </a:rPr>
                          <m:t>0.25</m:t>
                        </m:r>
                        <m:r>
                          <a:rPr lang="en-CA" b="0" i="1" smtClean="0">
                            <a:solidFill>
                              <a:srgbClr val="323232"/>
                            </a:solidFill>
                            <a:latin typeface="Cambria Math" panose="02040503050406030204" pitchFamily="18" charset="0"/>
                            <a:ea typeface="Cambria Math" panose="02040503050406030204" pitchFamily="18" charset="0"/>
                          </a:rPr>
                          <m:t>≤</m:t>
                        </m:r>
                        <m:r>
                          <a:rPr lang="en-CA" i="1">
                            <a:solidFill>
                              <a:srgbClr val="323232"/>
                            </a:solidFill>
                            <a:latin typeface="Cambria Math" panose="02040503050406030204" pitchFamily="18" charset="0"/>
                          </a:rPr>
                          <m:t>𝐻</m:t>
                        </m:r>
                      </m:e>
                      <m:sup>
                        <m:r>
                          <a:rPr lang="en-CA" i="1">
                            <a:solidFill>
                              <a:srgbClr val="323232"/>
                            </a:solidFill>
                            <a:latin typeface="Cambria Math" panose="02040503050406030204" pitchFamily="18" charset="0"/>
                          </a:rPr>
                          <m:t>∗</m:t>
                        </m:r>
                      </m:sup>
                    </m:sSup>
                    <m:r>
                      <a:rPr lang="en-CA" i="1" smtClean="0">
                        <a:solidFill>
                          <a:srgbClr val="323232"/>
                        </a:solidFill>
                        <a:latin typeface="Cambria Math" panose="02040503050406030204" pitchFamily="18" charset="0"/>
                        <a:ea typeface="Cambria Math" panose="02040503050406030204" pitchFamily="18" charset="0"/>
                      </a:rPr>
                      <m:t>≤</m:t>
                    </m:r>
                    <m:r>
                      <a:rPr lang="en-CA" b="0" i="1" smtClean="0">
                        <a:solidFill>
                          <a:srgbClr val="323232"/>
                        </a:solidFill>
                        <a:latin typeface="Cambria Math" panose="02040503050406030204" pitchFamily="18" charset="0"/>
                        <a:ea typeface="Cambria Math" panose="02040503050406030204" pitchFamily="18" charset="0"/>
                      </a:rPr>
                      <m:t>0.40</m:t>
                    </m:r>
                  </m:oMath>
                </a14:m>
                <a:r>
                  <a:rPr lang="en-US" dirty="0"/>
                  <a:t>?)</a:t>
                </a:r>
              </a:p>
            </p:txBody>
          </p:sp>
        </mc:Choice>
        <mc:Fallback xmlns="">
          <p:sp>
            <p:nvSpPr>
              <p:cNvPr id="7" name="Content Placeholder 6">
                <a:extLst>
                  <a:ext uri="{FF2B5EF4-FFF2-40B4-BE49-F238E27FC236}">
                    <a16:creationId xmlns:a16="http://schemas.microsoft.com/office/drawing/2014/main" id="{254DC6AE-87D6-2540-9F32-B99EC48773D1}"/>
                  </a:ext>
                </a:extLst>
              </p:cNvPr>
              <p:cNvSpPr>
                <a:spLocks noGrp="1" noRot="1" noChangeAspect="1" noMove="1" noResize="1" noEditPoints="1" noAdjustHandles="1" noChangeArrowheads="1" noChangeShapeType="1" noTextEdit="1"/>
              </p:cNvSpPr>
              <p:nvPr>
                <p:ph sz="half" idx="2"/>
              </p:nvPr>
            </p:nvSpPr>
            <p:spPr>
              <a:blipFill>
                <a:blip r:embed="rId3"/>
                <a:stretch>
                  <a:fillRect l="-1636" r="-1636"/>
                </a:stretch>
              </a:blipFill>
            </p:spPr>
            <p:txBody>
              <a:bodyPr/>
              <a:lstStyle/>
              <a:p>
                <a:r>
                  <a:rPr lang="en-US">
                    <a:noFill/>
                  </a:rPr>
                  <a:t> </a:t>
                </a:r>
              </a:p>
            </p:txBody>
          </p:sp>
        </mc:Fallback>
      </mc:AlternateContent>
    </p:spTree>
    <p:extLst>
      <p:ext uri="{BB962C8B-B14F-4D97-AF65-F5344CB8AC3E}">
        <p14:creationId xmlns:p14="http://schemas.microsoft.com/office/powerpoint/2010/main" val="639590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PLAUSIBLE REASONING</a:t>
            </a:r>
          </a:p>
        </p:txBody>
      </p:sp>
      <p:sp>
        <p:nvSpPr>
          <p:cNvPr id="3" name="Content Placeholder 2"/>
          <p:cNvSpPr>
            <a:spLocks noGrp="1"/>
          </p:cNvSpPr>
          <p:nvPr>
            <p:ph idx="1"/>
          </p:nvPr>
        </p:nvSpPr>
        <p:spPr/>
        <p:txBody>
          <a:bodyPr/>
          <a:lstStyle/>
          <a:p>
            <a:pPr marL="0" indent="0" algn="just">
              <a:buNone/>
            </a:pPr>
            <a:r>
              <a:rPr lang="en-US" dirty="0"/>
              <a:t>How do you come to that conclusion? It </a:t>
            </a:r>
            <a:r>
              <a:rPr lang="en-US" b="1" dirty="0"/>
              <a:t>cannot </a:t>
            </a:r>
            <a:r>
              <a:rPr lang="en-US" dirty="0"/>
              <a:t>come from a logical deduction based on evidence. </a:t>
            </a:r>
          </a:p>
          <a:p>
            <a:pPr marL="0" indent="0" algn="just">
              <a:buNone/>
            </a:pPr>
            <a:endParaRPr lang="en-US" sz="500" dirty="0"/>
          </a:p>
          <a:p>
            <a:pPr marL="0" indent="0" algn="just">
              <a:buNone/>
            </a:pPr>
            <a:r>
              <a:rPr lang="en-US" dirty="0"/>
              <a:t>Indeed, the person crawling out of the store </a:t>
            </a:r>
            <a:r>
              <a:rPr lang="en-US" b="1" dirty="0"/>
              <a:t>could</a:t>
            </a:r>
            <a:r>
              <a:rPr lang="en-US" dirty="0"/>
              <a:t> have been its owner who, upon returning from a costume party, realized that they had misplaced their keys just as a passing truck was throwing a brick in the store window, triggering the security alarm. The owner then went into the store to retrieve items before they could be stolen, which is when you happened unto the scene. </a:t>
            </a:r>
          </a:p>
          <a:p>
            <a:pPr marL="0" indent="0" algn="just">
              <a:buNone/>
            </a:pPr>
            <a:endParaRPr lang="en-US" sz="500" dirty="0"/>
          </a:p>
          <a:p>
            <a:pPr marL="0" indent="0" algn="just">
              <a:buNone/>
            </a:pPr>
            <a:r>
              <a:rPr lang="en-US" dirty="0"/>
              <a:t>The original reasoning process is not </a:t>
            </a:r>
            <a:r>
              <a:rPr lang="en-US" b="1" dirty="0"/>
              <a:t>deductive</a:t>
            </a:r>
            <a:r>
              <a:rPr lang="en-US" dirty="0"/>
              <a:t>, but it is at least </a:t>
            </a:r>
            <a:r>
              <a:rPr lang="en-US" b="1" dirty="0"/>
              <a:t>plausible</a:t>
            </a:r>
            <a:r>
              <a:rPr lang="en-US" dirty="0"/>
              <a:t>. </a:t>
            </a:r>
          </a:p>
        </p:txBody>
      </p:sp>
    </p:spTree>
    <p:extLst>
      <p:ext uri="{BB962C8B-B14F-4D97-AF65-F5344CB8AC3E}">
        <p14:creationId xmlns:p14="http://schemas.microsoft.com/office/powerpoint/2010/main" val="209620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5E0876-12D9-8844-B437-6DA327CA6704}"/>
              </a:ext>
            </a:extLst>
          </p:cNvPr>
          <p:cNvSpPr/>
          <p:nvPr/>
        </p:nvSpPr>
        <p:spPr>
          <a:xfrm>
            <a:off x="8950271" y="6321263"/>
            <a:ext cx="2944678" cy="484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FAIR (?) COIN  – POSTERIORS – FOUL PLAY PRIOR</a:t>
            </a:r>
          </a:p>
        </p:txBody>
      </p:sp>
      <p:pic>
        <p:nvPicPr>
          <p:cNvPr id="6" name="Content Placeholder 5">
            <a:extLst>
              <a:ext uri="{FF2B5EF4-FFF2-40B4-BE49-F238E27FC236}">
                <a16:creationId xmlns:a16="http://schemas.microsoft.com/office/drawing/2014/main" id="{0E0BE326-53EC-7147-B78F-6F82F1C51B0D}"/>
              </a:ext>
            </a:extLst>
          </p:cNvPr>
          <p:cNvPicPr>
            <a:picLocks noGrp="1" noChangeAspect="1"/>
          </p:cNvPicPr>
          <p:nvPr>
            <p:ph sz="half" idx="1"/>
          </p:nvPr>
        </p:nvPicPr>
        <p:blipFill>
          <a:blip r:embed="rId2"/>
          <a:stretch>
            <a:fillRect/>
          </a:stretch>
        </p:blipFill>
        <p:spPr>
          <a:xfrm>
            <a:off x="581025" y="2247892"/>
            <a:ext cx="5422899" cy="4052904"/>
          </a:xfrm>
        </p:spPr>
      </p:pic>
      <mc:AlternateContent xmlns:mc="http://schemas.openxmlformats.org/markup-compatibility/2006" xmlns:a14="http://schemas.microsoft.com/office/drawing/2010/main">
        <mc:Choice Requires="a14">
          <p:sp>
            <p:nvSpPr>
              <p:cNvPr id="5" name="Content Placeholder 4">
                <a:extLst>
                  <a:ext uri="{FF2B5EF4-FFF2-40B4-BE49-F238E27FC236}">
                    <a16:creationId xmlns:a16="http://schemas.microsoft.com/office/drawing/2014/main" id="{1A39CFB0-65A5-F24B-A895-57C18D7AC18D}"/>
                  </a:ext>
                </a:extLst>
              </p:cNvPr>
              <p:cNvSpPr>
                <a:spLocks noGrp="1"/>
              </p:cNvSpPr>
              <p:nvPr>
                <p:ph sz="half" idx="2"/>
              </p:nvPr>
            </p:nvSpPr>
            <p:spPr/>
            <p:txBody>
              <a:bodyPr/>
              <a:lstStyle/>
              <a:p>
                <a:pPr algn="just"/>
                <a:r>
                  <a:rPr lang="en-US" dirty="0"/>
                  <a:t>With a </a:t>
                </a:r>
                <a:r>
                  <a:rPr lang="en-US" b="1" dirty="0"/>
                  <a:t>foul play </a:t>
                </a:r>
                <a:r>
                  <a:rPr lang="en-US" dirty="0"/>
                  <a:t>prior, we suspect early on that the bias is smaller than </a:t>
                </a:r>
                <a14:m>
                  <m:oMath xmlns:m="http://schemas.openxmlformats.org/officeDocument/2006/math">
                    <m:r>
                      <a:rPr lang="en-US" i="1" dirty="0" smtClean="0">
                        <a:latin typeface="Cambria Math" panose="02040503050406030204" pitchFamily="18" charset="0"/>
                      </a:rPr>
                      <m:t>0.5</m:t>
                    </m:r>
                    <m:r>
                      <a:rPr lang="en-CA" b="0" i="0" dirty="0" smtClean="0">
                        <a:latin typeface="Cambria Math" panose="02040503050406030204" pitchFamily="18" charset="0"/>
                      </a:rPr>
                      <m:t>;</m:t>
                    </m:r>
                  </m:oMath>
                </a14:m>
                <a:r>
                  <a:rPr lang="en-US" dirty="0"/>
                  <a:t> the subsequent series of tosses moves the bias to a value </a:t>
                </a:r>
                <a14:m>
                  <m:oMath xmlns:m="http://schemas.openxmlformats.org/officeDocument/2006/math">
                    <m:sSup>
                      <m:sSupPr>
                        <m:ctrlPr>
                          <a:rPr lang="en-CA" i="1">
                            <a:solidFill>
                              <a:srgbClr val="323232"/>
                            </a:solidFill>
                            <a:latin typeface="Cambria Math" panose="02040503050406030204" pitchFamily="18" charset="0"/>
                          </a:rPr>
                        </m:ctrlPr>
                      </m:sSupPr>
                      <m:e>
                        <m:r>
                          <a:rPr lang="en-CA" i="1">
                            <a:solidFill>
                              <a:srgbClr val="323232"/>
                            </a:solidFill>
                            <a:latin typeface="Cambria Math" panose="02040503050406030204" pitchFamily="18" charset="0"/>
                          </a:rPr>
                          <m:t>0.25</m:t>
                        </m:r>
                        <m:r>
                          <a:rPr lang="en-CA" i="1">
                            <a:solidFill>
                              <a:srgbClr val="323232"/>
                            </a:solidFill>
                            <a:latin typeface="Cambria Math" panose="02040503050406030204" pitchFamily="18" charset="0"/>
                            <a:ea typeface="Cambria Math" panose="02040503050406030204" pitchFamily="18" charset="0"/>
                          </a:rPr>
                          <m:t>≤</m:t>
                        </m:r>
                        <m:r>
                          <a:rPr lang="en-CA" i="1">
                            <a:solidFill>
                              <a:srgbClr val="323232"/>
                            </a:solidFill>
                            <a:latin typeface="Cambria Math" panose="02040503050406030204" pitchFamily="18" charset="0"/>
                          </a:rPr>
                          <m:t>𝐻</m:t>
                        </m:r>
                      </m:e>
                      <m:sup>
                        <m:r>
                          <a:rPr lang="en-CA" i="1">
                            <a:solidFill>
                              <a:srgbClr val="323232"/>
                            </a:solidFill>
                            <a:latin typeface="Cambria Math" panose="02040503050406030204" pitchFamily="18" charset="0"/>
                          </a:rPr>
                          <m:t>∗</m:t>
                        </m:r>
                      </m:sup>
                    </m:sSup>
                    <m:r>
                      <a:rPr lang="en-CA" i="1">
                        <a:solidFill>
                          <a:srgbClr val="323232"/>
                        </a:solidFill>
                        <a:latin typeface="Cambria Math" panose="02040503050406030204" pitchFamily="18" charset="0"/>
                        <a:ea typeface="Cambria Math" panose="02040503050406030204" pitchFamily="18" charset="0"/>
                      </a:rPr>
                      <m:t>≤0.40</m:t>
                    </m:r>
                  </m:oMath>
                </a14:m>
                <a:r>
                  <a:rPr lang="en-US" dirty="0"/>
                  <a:t> fairly quickly, as was the case with the non-informative prior. </a:t>
                </a:r>
              </a:p>
              <a:p>
                <a:pPr algn="just"/>
                <a:endParaRPr lang="en-US" sz="500" dirty="0"/>
              </a:p>
              <a:p>
                <a:pPr algn="just"/>
                <a:r>
                  <a:rPr lang="en-US" dirty="0"/>
                  <a:t>Note the shrinking of the posterior with an increasing number of tosses. </a:t>
                </a:r>
              </a:p>
            </p:txBody>
          </p:sp>
        </mc:Choice>
        <mc:Fallback xmlns="">
          <p:sp>
            <p:nvSpPr>
              <p:cNvPr id="5" name="Content Placeholder 4">
                <a:extLst>
                  <a:ext uri="{FF2B5EF4-FFF2-40B4-BE49-F238E27FC236}">
                    <a16:creationId xmlns:a16="http://schemas.microsoft.com/office/drawing/2014/main" id="{1A39CFB0-65A5-F24B-A895-57C18D7AC18D}"/>
                  </a:ext>
                </a:extLst>
              </p:cNvPr>
              <p:cNvSpPr>
                <a:spLocks noGrp="1" noRot="1" noChangeAspect="1" noMove="1" noResize="1" noEditPoints="1" noAdjustHandles="1" noChangeArrowheads="1" noChangeShapeType="1" noTextEdit="1"/>
              </p:cNvSpPr>
              <p:nvPr>
                <p:ph sz="half" idx="2"/>
              </p:nvPr>
            </p:nvSpPr>
            <p:spPr>
              <a:blipFill>
                <a:blip r:embed="rId3"/>
                <a:stretch>
                  <a:fillRect l="-1636" r="-1636"/>
                </a:stretch>
              </a:blipFill>
            </p:spPr>
            <p:txBody>
              <a:bodyPr/>
              <a:lstStyle/>
              <a:p>
                <a:r>
                  <a:rPr lang="en-US">
                    <a:noFill/>
                  </a:rPr>
                  <a:t> </a:t>
                </a:r>
              </a:p>
            </p:txBody>
          </p:sp>
        </mc:Fallback>
      </mc:AlternateContent>
    </p:spTree>
    <p:extLst>
      <p:ext uri="{BB962C8B-B14F-4D97-AF65-F5344CB8AC3E}">
        <p14:creationId xmlns:p14="http://schemas.microsoft.com/office/powerpoint/2010/main" val="72458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5E0876-12D9-8844-B437-6DA327CA6704}"/>
              </a:ext>
            </a:extLst>
          </p:cNvPr>
          <p:cNvSpPr/>
          <p:nvPr/>
        </p:nvSpPr>
        <p:spPr>
          <a:xfrm>
            <a:off x="8950271" y="6321263"/>
            <a:ext cx="2944678" cy="484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FAIR (?) COIN – POSTERIORS – REGULAR COIN PRIOR</a:t>
            </a:r>
          </a:p>
        </p:txBody>
      </p:sp>
      <p:pic>
        <p:nvPicPr>
          <p:cNvPr id="6" name="Content Placeholder 5">
            <a:extLst>
              <a:ext uri="{FF2B5EF4-FFF2-40B4-BE49-F238E27FC236}">
                <a16:creationId xmlns:a16="http://schemas.microsoft.com/office/drawing/2014/main" id="{0E0BE326-53EC-7147-B78F-6F82F1C51B0D}"/>
              </a:ext>
            </a:extLst>
          </p:cNvPr>
          <p:cNvPicPr>
            <a:picLocks noGrp="1" noChangeAspect="1"/>
          </p:cNvPicPr>
          <p:nvPr>
            <p:ph sz="half" idx="1"/>
          </p:nvPr>
        </p:nvPicPr>
        <p:blipFill>
          <a:blip r:embed="rId2"/>
          <a:stretch>
            <a:fillRect/>
          </a:stretch>
        </p:blipFill>
        <p:spPr>
          <a:xfrm>
            <a:off x="581025" y="2247892"/>
            <a:ext cx="5422899" cy="4052904"/>
          </a:xfrm>
        </p:spPr>
      </p:pic>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254DC6AE-87D6-2540-9F32-B99EC48773D1}"/>
                  </a:ext>
                </a:extLst>
              </p:cNvPr>
              <p:cNvSpPr>
                <a:spLocks noGrp="1"/>
              </p:cNvSpPr>
              <p:nvPr>
                <p:ph sz="half" idx="2"/>
              </p:nvPr>
            </p:nvSpPr>
            <p:spPr/>
            <p:txBody>
              <a:bodyPr/>
              <a:lstStyle/>
              <a:p>
                <a:pPr algn="just"/>
                <a:r>
                  <a:rPr lang="en-US" dirty="0"/>
                  <a:t>With a </a:t>
                </a:r>
                <a:r>
                  <a:rPr lang="en-US" b="1" dirty="0"/>
                  <a:t>regular coin </a:t>
                </a:r>
                <a:r>
                  <a:rPr lang="en-US" dirty="0"/>
                  <a:t>prior, early results do not strongly suggest that the coin is biased (the prior gives little credence to the notion that the bias could lie in </a:t>
                </a:r>
                <a14:m>
                  <m:oMath xmlns:m="http://schemas.openxmlformats.org/officeDocument/2006/math">
                    <m:sSup>
                      <m:sSupPr>
                        <m:ctrlPr>
                          <a:rPr lang="en-CA" i="1">
                            <a:solidFill>
                              <a:srgbClr val="323232"/>
                            </a:solidFill>
                            <a:latin typeface="Cambria Math" panose="02040503050406030204" pitchFamily="18" charset="0"/>
                          </a:rPr>
                        </m:ctrlPr>
                      </m:sSupPr>
                      <m:e>
                        <m:r>
                          <a:rPr lang="en-CA" i="1">
                            <a:solidFill>
                              <a:srgbClr val="323232"/>
                            </a:solidFill>
                            <a:latin typeface="Cambria Math" panose="02040503050406030204" pitchFamily="18" charset="0"/>
                          </a:rPr>
                          <m:t>0.25</m:t>
                        </m:r>
                        <m:r>
                          <a:rPr lang="en-CA" i="1">
                            <a:solidFill>
                              <a:srgbClr val="323232"/>
                            </a:solidFill>
                            <a:latin typeface="Cambria Math" panose="02040503050406030204" pitchFamily="18" charset="0"/>
                            <a:ea typeface="Cambria Math" panose="02040503050406030204" pitchFamily="18" charset="0"/>
                          </a:rPr>
                          <m:t>≤</m:t>
                        </m:r>
                        <m:r>
                          <a:rPr lang="en-CA" i="1">
                            <a:solidFill>
                              <a:srgbClr val="323232"/>
                            </a:solidFill>
                            <a:latin typeface="Cambria Math" panose="02040503050406030204" pitchFamily="18" charset="0"/>
                          </a:rPr>
                          <m:t>𝐻</m:t>
                        </m:r>
                      </m:e>
                      <m:sup>
                        <m:r>
                          <a:rPr lang="en-CA" i="1">
                            <a:solidFill>
                              <a:srgbClr val="323232"/>
                            </a:solidFill>
                            <a:latin typeface="Cambria Math" panose="02040503050406030204" pitchFamily="18" charset="0"/>
                          </a:rPr>
                          <m:t>∗</m:t>
                        </m:r>
                      </m:sup>
                    </m:sSup>
                    <m:r>
                      <a:rPr lang="en-CA" i="1">
                        <a:solidFill>
                          <a:srgbClr val="323232"/>
                        </a:solidFill>
                        <a:latin typeface="Cambria Math" panose="02040503050406030204" pitchFamily="18" charset="0"/>
                        <a:ea typeface="Cambria Math" panose="02040503050406030204" pitchFamily="18" charset="0"/>
                      </a:rPr>
                      <m:t>≤0.40</m:t>
                    </m:r>
                  </m:oMath>
                </a14:m>
                <a:r>
                  <a:rPr lang="en-US" dirty="0"/>
                  <a:t>). </a:t>
                </a:r>
                <a:endParaRPr lang="en-US" sz="500" dirty="0"/>
              </a:p>
              <a:p>
                <a:pPr algn="just"/>
                <a:endParaRPr lang="en-US" sz="500" dirty="0"/>
              </a:p>
              <a:p>
                <a:pPr algn="just"/>
                <a:r>
                  <a:rPr lang="en-US" dirty="0"/>
                  <a:t>Note the smoother convergence of the posterior. </a:t>
                </a:r>
              </a:p>
            </p:txBody>
          </p:sp>
        </mc:Choice>
        <mc:Fallback xmlns="">
          <p:sp>
            <p:nvSpPr>
              <p:cNvPr id="7" name="Content Placeholder 6">
                <a:extLst>
                  <a:ext uri="{FF2B5EF4-FFF2-40B4-BE49-F238E27FC236}">
                    <a16:creationId xmlns:a16="http://schemas.microsoft.com/office/drawing/2014/main" id="{254DC6AE-87D6-2540-9F32-B99EC48773D1}"/>
                  </a:ext>
                </a:extLst>
              </p:cNvPr>
              <p:cNvSpPr>
                <a:spLocks noGrp="1" noRot="1" noChangeAspect="1" noMove="1" noResize="1" noEditPoints="1" noAdjustHandles="1" noChangeArrowheads="1" noChangeShapeType="1" noTextEdit="1"/>
              </p:cNvSpPr>
              <p:nvPr>
                <p:ph sz="half" idx="2"/>
              </p:nvPr>
            </p:nvSpPr>
            <p:spPr>
              <a:blipFill>
                <a:blip r:embed="rId3"/>
                <a:stretch>
                  <a:fillRect l="-1636" r="-1636"/>
                </a:stretch>
              </a:blipFill>
            </p:spPr>
            <p:txBody>
              <a:bodyPr/>
              <a:lstStyle/>
              <a:p>
                <a:r>
                  <a:rPr lang="en-US">
                    <a:noFill/>
                  </a:rPr>
                  <a:t> </a:t>
                </a:r>
              </a:p>
            </p:txBody>
          </p:sp>
        </mc:Fallback>
      </mc:AlternateContent>
    </p:spTree>
    <p:extLst>
      <p:ext uri="{BB962C8B-B14F-4D97-AF65-F5344CB8AC3E}">
        <p14:creationId xmlns:p14="http://schemas.microsoft.com/office/powerpoint/2010/main" val="15090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5E0876-12D9-8844-B437-6DA327CA6704}"/>
              </a:ext>
            </a:extLst>
          </p:cNvPr>
          <p:cNvSpPr/>
          <p:nvPr/>
        </p:nvSpPr>
        <p:spPr>
          <a:xfrm>
            <a:off x="8950271" y="6321263"/>
            <a:ext cx="2944678" cy="484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FAIR (?) COIN – POSTERIORS – DOUBTFUL PRIOR</a:t>
            </a:r>
          </a:p>
        </p:txBody>
      </p:sp>
      <p:pic>
        <p:nvPicPr>
          <p:cNvPr id="6" name="Content Placeholder 5">
            <a:extLst>
              <a:ext uri="{FF2B5EF4-FFF2-40B4-BE49-F238E27FC236}">
                <a16:creationId xmlns:a16="http://schemas.microsoft.com/office/drawing/2014/main" id="{0E0BE326-53EC-7147-B78F-6F82F1C51B0D}"/>
              </a:ext>
            </a:extLst>
          </p:cNvPr>
          <p:cNvPicPr>
            <a:picLocks noGrp="1" noChangeAspect="1"/>
          </p:cNvPicPr>
          <p:nvPr>
            <p:ph sz="half" idx="1"/>
          </p:nvPr>
        </p:nvPicPr>
        <p:blipFill>
          <a:blip r:embed="rId2"/>
          <a:stretch>
            <a:fillRect/>
          </a:stretch>
        </p:blipFill>
        <p:spPr>
          <a:xfrm>
            <a:off x="581025" y="2247892"/>
            <a:ext cx="5422899" cy="4052904"/>
          </a:xfrm>
        </p:spPr>
      </p:pic>
      <mc:AlternateContent xmlns:mc="http://schemas.openxmlformats.org/markup-compatibility/2006" xmlns:a14="http://schemas.microsoft.com/office/drawing/2010/main">
        <mc:Choice Requires="a14">
          <p:sp>
            <p:nvSpPr>
              <p:cNvPr id="7" name="Content Placeholder 6">
                <a:extLst>
                  <a:ext uri="{FF2B5EF4-FFF2-40B4-BE49-F238E27FC236}">
                    <a16:creationId xmlns:a16="http://schemas.microsoft.com/office/drawing/2014/main" id="{254DC6AE-87D6-2540-9F32-B99EC48773D1}"/>
                  </a:ext>
                </a:extLst>
              </p:cNvPr>
              <p:cNvSpPr>
                <a:spLocks noGrp="1"/>
              </p:cNvSpPr>
              <p:nvPr>
                <p:ph sz="half" idx="2"/>
              </p:nvPr>
            </p:nvSpPr>
            <p:spPr/>
            <p:txBody>
              <a:bodyPr/>
              <a:lstStyle/>
              <a:p>
                <a:pPr algn="just"/>
                <a:r>
                  <a:rPr lang="en-US" dirty="0"/>
                  <a:t>With a </a:t>
                </a:r>
                <a:r>
                  <a:rPr lang="en-US" b="1" dirty="0"/>
                  <a:t>doubtful </a:t>
                </a:r>
                <a:r>
                  <a:rPr lang="en-US" dirty="0"/>
                  <a:t>prior, the competing hypotheses compete before converging to a bias in </a:t>
                </a:r>
                <a14:m>
                  <m:oMath xmlns:m="http://schemas.openxmlformats.org/officeDocument/2006/math">
                    <m:sSup>
                      <m:sSupPr>
                        <m:ctrlPr>
                          <a:rPr lang="en-CA" i="1">
                            <a:solidFill>
                              <a:srgbClr val="323232"/>
                            </a:solidFill>
                            <a:latin typeface="Cambria Math" panose="02040503050406030204" pitchFamily="18" charset="0"/>
                          </a:rPr>
                        </m:ctrlPr>
                      </m:sSupPr>
                      <m:e>
                        <m:r>
                          <a:rPr lang="en-CA" i="1">
                            <a:solidFill>
                              <a:srgbClr val="323232"/>
                            </a:solidFill>
                            <a:latin typeface="Cambria Math" panose="02040503050406030204" pitchFamily="18" charset="0"/>
                          </a:rPr>
                          <m:t>0.25</m:t>
                        </m:r>
                        <m:r>
                          <a:rPr lang="en-CA" i="1">
                            <a:solidFill>
                              <a:srgbClr val="323232"/>
                            </a:solidFill>
                            <a:latin typeface="Cambria Math" panose="02040503050406030204" pitchFamily="18" charset="0"/>
                            <a:ea typeface="Cambria Math" panose="02040503050406030204" pitchFamily="18" charset="0"/>
                          </a:rPr>
                          <m:t>≤</m:t>
                        </m:r>
                        <m:r>
                          <a:rPr lang="en-CA" i="1">
                            <a:solidFill>
                              <a:srgbClr val="323232"/>
                            </a:solidFill>
                            <a:latin typeface="Cambria Math" panose="02040503050406030204" pitchFamily="18" charset="0"/>
                          </a:rPr>
                          <m:t>𝐻</m:t>
                        </m:r>
                      </m:e>
                      <m:sup>
                        <m:r>
                          <a:rPr lang="en-CA" i="1">
                            <a:solidFill>
                              <a:srgbClr val="323232"/>
                            </a:solidFill>
                            <a:latin typeface="Cambria Math" panose="02040503050406030204" pitchFamily="18" charset="0"/>
                          </a:rPr>
                          <m:t>∗</m:t>
                        </m:r>
                      </m:sup>
                    </m:sSup>
                    <m:r>
                      <a:rPr lang="en-CA" i="1">
                        <a:solidFill>
                          <a:srgbClr val="323232"/>
                        </a:solidFill>
                        <a:latin typeface="Cambria Math" panose="02040503050406030204" pitchFamily="18" charset="0"/>
                        <a:ea typeface="Cambria Math" panose="02040503050406030204" pitchFamily="18" charset="0"/>
                      </a:rPr>
                      <m:t>≤0.40</m:t>
                    </m:r>
                  </m:oMath>
                </a14:m>
                <a:r>
                  <a:rPr lang="en-US" dirty="0"/>
                  <a:t>. </a:t>
                </a:r>
                <a:endParaRPr lang="en-US" sz="500" dirty="0"/>
              </a:p>
              <a:p>
                <a:pPr algn="just"/>
                <a:endParaRPr lang="en-US" sz="500" dirty="0"/>
              </a:p>
              <a:p>
                <a:pPr algn="just"/>
                <a:r>
                  <a:rPr lang="en-US" dirty="0"/>
                  <a:t>Note the slower convergence to a gaussian posterior. </a:t>
                </a:r>
              </a:p>
            </p:txBody>
          </p:sp>
        </mc:Choice>
        <mc:Fallback xmlns="">
          <p:sp>
            <p:nvSpPr>
              <p:cNvPr id="7" name="Content Placeholder 6">
                <a:extLst>
                  <a:ext uri="{FF2B5EF4-FFF2-40B4-BE49-F238E27FC236}">
                    <a16:creationId xmlns:a16="http://schemas.microsoft.com/office/drawing/2014/main" id="{254DC6AE-87D6-2540-9F32-B99EC48773D1}"/>
                  </a:ext>
                </a:extLst>
              </p:cNvPr>
              <p:cNvSpPr>
                <a:spLocks noGrp="1" noRot="1" noChangeAspect="1" noMove="1" noResize="1" noEditPoints="1" noAdjustHandles="1" noChangeArrowheads="1" noChangeShapeType="1" noTextEdit="1"/>
              </p:cNvSpPr>
              <p:nvPr>
                <p:ph sz="half" idx="2"/>
              </p:nvPr>
            </p:nvSpPr>
            <p:spPr>
              <a:blipFill>
                <a:blip r:embed="rId3"/>
                <a:stretch>
                  <a:fillRect l="-1636" r="-1636"/>
                </a:stretch>
              </a:blipFill>
            </p:spPr>
            <p:txBody>
              <a:bodyPr/>
              <a:lstStyle/>
              <a:p>
                <a:r>
                  <a:rPr lang="en-US">
                    <a:noFill/>
                  </a:rPr>
                  <a:t> </a:t>
                </a:r>
              </a:p>
            </p:txBody>
          </p:sp>
        </mc:Fallback>
      </mc:AlternateContent>
    </p:spTree>
    <p:extLst>
      <p:ext uri="{BB962C8B-B14F-4D97-AF65-F5344CB8AC3E}">
        <p14:creationId xmlns:p14="http://schemas.microsoft.com/office/powerpoint/2010/main" val="67444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C196F-3F66-B040-8A69-FFCADD7580B8}"/>
              </a:ext>
            </a:extLst>
          </p:cNvPr>
          <p:cNvSpPr>
            <a:spLocks noGrp="1"/>
          </p:cNvSpPr>
          <p:nvPr>
            <p:ph type="title"/>
          </p:nvPr>
        </p:nvSpPr>
        <p:spPr/>
        <p:txBody>
          <a:bodyPr/>
          <a:lstStyle/>
          <a:p>
            <a:r>
              <a:rPr lang="en-US" dirty="0"/>
              <a:t>EXAMPLE: THE SALARY QUESTION</a:t>
            </a:r>
          </a:p>
        </p:txBody>
      </p:sp>
      <p:sp>
        <p:nvSpPr>
          <p:cNvPr id="3" name="Text Placeholder 2">
            <a:extLst>
              <a:ext uri="{FF2B5EF4-FFF2-40B4-BE49-F238E27FC236}">
                <a16:creationId xmlns:a16="http://schemas.microsoft.com/office/drawing/2014/main" id="{C8660F89-C064-904B-B42D-A1C6695D8EF0}"/>
              </a:ext>
            </a:extLst>
          </p:cNvPr>
          <p:cNvSpPr>
            <a:spLocks noGrp="1"/>
          </p:cNvSpPr>
          <p:nvPr>
            <p:ph type="body" idx="1"/>
          </p:nvPr>
        </p:nvSpPr>
        <p:spPr/>
        <p:txBody>
          <a:bodyPr/>
          <a:lstStyle/>
          <a:p>
            <a:r>
              <a:rPr lang="en-US" dirty="0"/>
              <a:t>A CURSORY GLANCE AT BAYESIAN DATA ANALYSIS</a:t>
            </a:r>
          </a:p>
        </p:txBody>
      </p:sp>
    </p:spTree>
    <p:extLst>
      <p:ext uri="{BB962C8B-B14F-4D97-AF65-F5344CB8AC3E}">
        <p14:creationId xmlns:p14="http://schemas.microsoft.com/office/powerpoint/2010/main" val="3778549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SALARY QUESTION – SET-UP</a:t>
            </a:r>
          </a:p>
        </p:txBody>
      </p:sp>
      <p:sp>
        <p:nvSpPr>
          <p:cNvPr id="3" name="Content Placeholder 2"/>
          <p:cNvSpPr>
            <a:spLocks noGrp="1"/>
          </p:cNvSpPr>
          <p:nvPr>
            <p:ph sz="half" idx="1"/>
          </p:nvPr>
        </p:nvSpPr>
        <p:spPr/>
        <p:txBody>
          <a:bodyPr/>
          <a:lstStyle/>
          <a:p>
            <a:pPr algn="just"/>
            <a:r>
              <a:rPr lang="en-US" dirty="0"/>
              <a:t>Income information has been collected for 4782 individuals, with demographics. </a:t>
            </a:r>
          </a:p>
          <a:p>
            <a:pPr algn="just"/>
            <a:endParaRPr lang="en-US" sz="500" dirty="0"/>
          </a:p>
          <a:p>
            <a:pPr algn="just"/>
            <a:r>
              <a:rPr lang="en-US" dirty="0"/>
              <a:t>The table to the right shows some of the summary statistics for the dataset. </a:t>
            </a:r>
          </a:p>
          <a:p>
            <a:pPr algn="just"/>
            <a:endParaRPr lang="en-US" sz="500" dirty="0"/>
          </a:p>
          <a:p>
            <a:pPr algn="just"/>
            <a:r>
              <a:rPr lang="en-US" b="1" dirty="0"/>
              <a:t>Question:</a:t>
            </a:r>
            <a:r>
              <a:rPr lang="en-US" dirty="0"/>
              <a:t> is there a link between the demographic information and income? </a:t>
            </a:r>
          </a:p>
        </p:txBody>
      </p:sp>
      <p:pic>
        <p:nvPicPr>
          <p:cNvPr id="5" name="Content Placeholder 4"/>
          <p:cNvPicPr>
            <a:picLocks noGrp="1" noChangeAspect="1"/>
          </p:cNvPicPr>
          <p:nvPr>
            <p:ph sz="half" idx="2"/>
          </p:nvPr>
        </p:nvPicPr>
        <p:blipFill>
          <a:blip r:embed="rId2"/>
          <a:stretch>
            <a:fillRect/>
          </a:stretch>
        </p:blipFill>
        <p:spPr>
          <a:xfrm>
            <a:off x="6900136" y="2477917"/>
            <a:ext cx="3998778" cy="3592854"/>
          </a:xfrm>
        </p:spPr>
      </p:pic>
    </p:spTree>
    <p:extLst>
      <p:ext uri="{BB962C8B-B14F-4D97-AF65-F5344CB8AC3E}">
        <p14:creationId xmlns:p14="http://schemas.microsoft.com/office/powerpoint/2010/main" val="3386127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657BD-A0BA-A64D-928C-6D687A427E75}"/>
              </a:ext>
            </a:extLst>
          </p:cNvPr>
          <p:cNvSpPr>
            <a:spLocks noGrp="1"/>
          </p:cNvSpPr>
          <p:nvPr>
            <p:ph type="title"/>
          </p:nvPr>
        </p:nvSpPr>
        <p:spPr/>
        <p:txBody>
          <a:bodyPr/>
          <a:lstStyle/>
          <a:p>
            <a:r>
              <a:rPr lang="en-US" dirty="0"/>
              <a:t>THE SALARY QUESTION – SET-UP</a:t>
            </a:r>
          </a:p>
        </p:txBody>
      </p:sp>
      <p:sp>
        <p:nvSpPr>
          <p:cNvPr id="3" name="Content Placeholder 2">
            <a:extLst>
              <a:ext uri="{FF2B5EF4-FFF2-40B4-BE49-F238E27FC236}">
                <a16:creationId xmlns:a16="http://schemas.microsoft.com/office/drawing/2014/main" id="{2E73E624-7196-FE40-8CA0-BB6FD1D7E86B}"/>
              </a:ext>
            </a:extLst>
          </p:cNvPr>
          <p:cNvSpPr>
            <a:spLocks noGrp="1"/>
          </p:cNvSpPr>
          <p:nvPr>
            <p:ph idx="1"/>
          </p:nvPr>
        </p:nvSpPr>
        <p:spPr/>
        <p:txBody>
          <a:bodyPr/>
          <a:lstStyle/>
          <a:p>
            <a:r>
              <a:rPr lang="en-US" dirty="0"/>
              <a:t>How could you answer this question? </a:t>
            </a:r>
          </a:p>
        </p:txBody>
      </p:sp>
    </p:spTree>
    <p:extLst>
      <p:ext uri="{BB962C8B-B14F-4D97-AF65-F5344CB8AC3E}">
        <p14:creationId xmlns:p14="http://schemas.microsoft.com/office/powerpoint/2010/main" val="138849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SALARY QUESTION – SET-UP</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dirty="0"/>
                  <a:t>What if you had reason to suspect that reported incomes follow a (potentially) different distribution for each group?</a:t>
                </a:r>
              </a:p>
              <a:p>
                <a:pPr algn="just"/>
                <a:endParaRPr lang="en-US" sz="500" dirty="0"/>
              </a:p>
              <a:p>
                <a:r>
                  <a:rPr lang="en-US" dirty="0"/>
                  <a:t>In the Bayesian framework, you would be interested in the posterior distribution</a:t>
                </a:r>
              </a:p>
              <a:p>
                <a:pPr algn="ctr"/>
                <a14:m>
                  <m:oMath xmlns:m="http://schemas.openxmlformats.org/officeDocument/2006/math">
                    <m:r>
                      <a:rPr lang="en-US" i="1" dirty="0" smtClean="0">
                        <a:latin typeface="Cambria Math" panose="02040503050406030204" pitchFamily="18" charset="0"/>
                      </a:rPr>
                      <m:t>𝑃</m:t>
                    </m:r>
                    <m:d>
                      <m:dPr>
                        <m:ctrlPr>
                          <a:rPr lang="en-US" i="1" dirty="0" smtClean="0">
                            <a:latin typeface="Cambria Math" panose="02040503050406030204" pitchFamily="18" charset="0"/>
                          </a:rPr>
                        </m:ctrlPr>
                      </m:dPr>
                      <m:e>
                        <m:r>
                          <m:rPr>
                            <m:nor/>
                          </m:rPr>
                          <a:rPr lang="en-CA" b="0" i="0" dirty="0" smtClean="0">
                            <a:latin typeface="Cambria Math" panose="02040503050406030204" pitchFamily="18" charset="0"/>
                          </a:rPr>
                          <m:t>parameters</m:t>
                        </m:r>
                        <m:r>
                          <a:rPr lang="en-CA" b="0" i="1" dirty="0" smtClean="0">
                            <a:latin typeface="Cambria Math" panose="02040503050406030204" pitchFamily="18" charset="0"/>
                          </a:rPr>
                          <m:t>|</m:t>
                        </m:r>
                        <m:r>
                          <m:rPr>
                            <m:nor/>
                          </m:rPr>
                          <a:rPr lang="en-CA" b="0" i="0" dirty="0" smtClean="0">
                            <a:latin typeface="Cambria Math" panose="02040503050406030204" pitchFamily="18" charset="0"/>
                          </a:rPr>
                          <m:t>data</m:t>
                        </m:r>
                        <m:r>
                          <a:rPr lang="en-CA" b="0" i="1" dirty="0" smtClean="0">
                            <a:latin typeface="Cambria Math" panose="02040503050406030204" pitchFamily="18" charset="0"/>
                          </a:rPr>
                          <m:t>,</m:t>
                        </m:r>
                        <m:r>
                          <a:rPr lang="en-CA" b="0" i="1" dirty="0" smtClean="0">
                            <a:latin typeface="Cambria Math" panose="02040503050406030204" pitchFamily="18" charset="0"/>
                          </a:rPr>
                          <m:t>𝑖</m:t>
                        </m:r>
                        <m:r>
                          <a:rPr lang="en-CA" b="0" i="1" dirty="0" smtClean="0">
                            <a:latin typeface="Cambria Math" panose="02040503050406030204" pitchFamily="18" charset="0"/>
                          </a:rPr>
                          <m:t>,</m:t>
                        </m:r>
                        <m:r>
                          <a:rPr lang="en-CA" b="0" i="1" dirty="0" smtClean="0">
                            <a:latin typeface="Cambria Math" panose="02040503050406030204" pitchFamily="18" charset="0"/>
                          </a:rPr>
                          <m:t>𝐼</m:t>
                        </m:r>
                      </m:e>
                    </m:d>
                    <m:r>
                      <a:rPr lang="en-CA" b="0" i="1" dirty="0" smtClean="0">
                        <a:latin typeface="Cambria Math" panose="02040503050406030204" pitchFamily="18" charset="0"/>
                      </a:rPr>
                      <m:t>, </m:t>
                    </m:r>
                    <m:r>
                      <a:rPr lang="en-CA" b="0" i="1" dirty="0" smtClean="0">
                        <a:latin typeface="Cambria Math" panose="02040503050406030204" pitchFamily="18" charset="0"/>
                      </a:rPr>
                      <m:t>𝑖</m:t>
                    </m:r>
                    <m:r>
                      <a:rPr lang="en-CA" b="0" i="1" dirty="0" smtClean="0">
                        <a:latin typeface="Cambria Math" panose="02040503050406030204" pitchFamily="18" charset="0"/>
                      </a:rPr>
                      <m:t>=1,…,12</m:t>
                    </m:r>
                  </m:oMath>
                </a14:m>
                <a:r>
                  <a:rPr lang="en-US" dirty="0"/>
                  <a:t>.</a:t>
                </a:r>
              </a:p>
              <a:p>
                <a:endParaRPr lang="en-US" sz="500" dirty="0"/>
              </a:p>
              <a:p>
                <a:pPr algn="just"/>
                <a:r>
                  <a:rPr lang="en-US" dirty="0"/>
                  <a:t>If we assume (for no particular good reason) that the reported incomes are </a:t>
                </a:r>
                <a:r>
                  <a:rPr lang="en-US" b="1" dirty="0"/>
                  <a:t>normally distributed</a:t>
                </a:r>
                <a:r>
                  <a:rPr lang="en-US" dirty="0"/>
                  <a:t> for each group, then we seek </a:t>
                </a:r>
              </a:p>
              <a:p>
                <a:pPr algn="just"/>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𝑃</m:t>
                      </m:r>
                      <m:d>
                        <m:dPr>
                          <m:ctrlPr>
                            <a:rPr lang="en-US" i="1" dirty="0">
                              <a:latin typeface="Cambria Math" panose="02040503050406030204" pitchFamily="18" charset="0"/>
                            </a:rPr>
                          </m:ctrlPr>
                        </m:dPr>
                        <m:e>
                          <m:sSub>
                            <m:sSubPr>
                              <m:ctrlPr>
                                <a:rPr lang="en-US" i="1" dirty="0" smtClean="0">
                                  <a:latin typeface="Cambria Math" panose="02040503050406030204" pitchFamily="18" charset="0"/>
                                </a:rPr>
                              </m:ctrlPr>
                            </m:sSubPr>
                            <m:e>
                              <m:r>
                                <a:rPr lang="en-US" i="1" dirty="0" smtClean="0">
                                  <a:latin typeface="Cambria Math" panose="02040503050406030204" pitchFamily="18" charset="0"/>
                                  <a:ea typeface="Cambria Math" panose="02040503050406030204" pitchFamily="18" charset="0"/>
                                </a:rPr>
                                <m:t>𝜇</m:t>
                              </m:r>
                            </m:e>
                            <m:sub>
                              <m:r>
                                <a:rPr lang="en-CA" b="0" i="1" dirty="0" smtClean="0">
                                  <a:latin typeface="Cambria Math" panose="02040503050406030204" pitchFamily="18" charset="0"/>
                                </a:rPr>
                                <m:t>𝑖</m:t>
                              </m:r>
                            </m:sub>
                          </m:sSub>
                          <m:r>
                            <a:rPr lang="en-CA" b="0" i="1" dirty="0" smtClean="0">
                              <a:latin typeface="Cambria Math" panose="02040503050406030204" pitchFamily="18" charset="0"/>
                            </a:rPr>
                            <m:t>,</m:t>
                          </m:r>
                          <m:sSub>
                            <m:sSubPr>
                              <m:ctrlPr>
                                <a:rPr lang="en-CA" b="0" i="1" dirty="0" smtClean="0">
                                  <a:latin typeface="Cambria Math" panose="02040503050406030204" pitchFamily="18" charset="0"/>
                                </a:rPr>
                              </m:ctrlPr>
                            </m:sSubPr>
                            <m:e>
                              <m:r>
                                <a:rPr lang="en-CA" b="0" i="1" dirty="0" smtClean="0">
                                  <a:latin typeface="Cambria Math" panose="02040503050406030204" pitchFamily="18" charset="0"/>
                                  <a:ea typeface="Cambria Math" panose="02040503050406030204" pitchFamily="18" charset="0"/>
                                </a:rPr>
                                <m:t>𝜎</m:t>
                              </m:r>
                            </m:e>
                            <m:sub>
                              <m:r>
                                <a:rPr lang="en-CA" b="0" i="1" dirty="0" smtClean="0">
                                  <a:latin typeface="Cambria Math" panose="02040503050406030204" pitchFamily="18" charset="0"/>
                                </a:rPr>
                                <m:t>𝑖</m:t>
                              </m:r>
                            </m:sub>
                          </m:sSub>
                          <m:r>
                            <a:rPr lang="en-CA" i="1" dirty="0">
                              <a:latin typeface="Cambria Math" panose="02040503050406030204" pitchFamily="18" charset="0"/>
                            </a:rPr>
                            <m:t>|</m:t>
                          </m:r>
                          <m:r>
                            <m:rPr>
                              <m:nor/>
                            </m:rPr>
                            <a:rPr lang="en-CA" b="0" i="0" dirty="0" smtClean="0">
                              <a:latin typeface="Cambria Math" panose="02040503050406030204" pitchFamily="18" charset="0"/>
                            </a:rPr>
                            <m:t>reported</m:t>
                          </m:r>
                          <m:r>
                            <m:rPr>
                              <m:nor/>
                            </m:rPr>
                            <a:rPr lang="en-CA" b="0" i="0" dirty="0" smtClean="0">
                              <a:latin typeface="Cambria Math" panose="02040503050406030204" pitchFamily="18" charset="0"/>
                            </a:rPr>
                            <m:t> </m:t>
                          </m:r>
                          <m:r>
                            <m:rPr>
                              <m:nor/>
                            </m:rPr>
                            <a:rPr lang="en-CA" b="0" i="0" dirty="0" smtClean="0">
                              <a:latin typeface="Cambria Math" panose="02040503050406030204" pitchFamily="18" charset="0"/>
                            </a:rPr>
                            <m:t>incomes</m:t>
                          </m:r>
                          <m:r>
                            <m:rPr>
                              <m:nor/>
                            </m:rPr>
                            <a:rPr lang="en-CA" b="0" i="0" dirty="0" smtClean="0">
                              <a:latin typeface="Cambria Math" panose="02040503050406030204" pitchFamily="18" charset="0"/>
                            </a:rPr>
                            <m:t> </m:t>
                          </m:r>
                          <m:r>
                            <m:rPr>
                              <m:nor/>
                            </m:rPr>
                            <a:rPr lang="en-CA" b="0" i="0" dirty="0" smtClean="0">
                              <a:latin typeface="Cambria Math" panose="02040503050406030204" pitchFamily="18" charset="0"/>
                            </a:rPr>
                            <m:t>in</m:t>
                          </m:r>
                          <m:r>
                            <m:rPr>
                              <m:nor/>
                            </m:rPr>
                            <a:rPr lang="en-CA" b="0" i="0" dirty="0" smtClean="0">
                              <a:latin typeface="Cambria Math" panose="02040503050406030204" pitchFamily="18" charset="0"/>
                            </a:rPr>
                            <m:t> </m:t>
                          </m:r>
                          <m:r>
                            <m:rPr>
                              <m:nor/>
                            </m:rPr>
                            <a:rPr lang="en-CA" b="0" i="0" dirty="0" smtClean="0">
                              <a:latin typeface="Cambria Math" panose="02040503050406030204" pitchFamily="18" charset="0"/>
                            </a:rPr>
                            <m:t>group</m:t>
                          </m:r>
                          <m:r>
                            <a:rPr lang="en-CA" b="0" i="1" dirty="0" smtClean="0">
                              <a:latin typeface="Cambria Math" panose="02040503050406030204" pitchFamily="18" charset="0"/>
                            </a:rPr>
                            <m:t> </m:t>
                          </m:r>
                          <m:r>
                            <a:rPr lang="en-CA" i="1" dirty="0">
                              <a:latin typeface="Cambria Math" panose="02040503050406030204" pitchFamily="18" charset="0"/>
                            </a:rPr>
                            <m:t>𝑖</m:t>
                          </m:r>
                          <m:r>
                            <a:rPr lang="en-CA" i="1" dirty="0">
                              <a:latin typeface="Cambria Math" panose="02040503050406030204" pitchFamily="18" charset="0"/>
                            </a:rPr>
                            <m:t>,</m:t>
                          </m:r>
                          <m:r>
                            <a:rPr lang="en-CA" i="1" dirty="0">
                              <a:latin typeface="Cambria Math" panose="02040503050406030204" pitchFamily="18" charset="0"/>
                            </a:rPr>
                            <m:t>𝐼</m:t>
                          </m:r>
                        </m:e>
                      </m:d>
                      <m:r>
                        <a:rPr lang="en-CA" i="1" dirty="0">
                          <a:latin typeface="Cambria Math" panose="02040503050406030204" pitchFamily="18" charset="0"/>
                        </a:rPr>
                        <m:t>, </m:t>
                      </m:r>
                      <m:r>
                        <a:rPr lang="en-CA" i="1" dirty="0">
                          <a:latin typeface="Cambria Math" panose="02040503050406030204" pitchFamily="18" charset="0"/>
                        </a:rPr>
                        <m:t>𝑖</m:t>
                      </m:r>
                      <m:r>
                        <a:rPr lang="en-CA" i="1" dirty="0">
                          <a:latin typeface="Cambria Math" panose="02040503050406030204" pitchFamily="18" charset="0"/>
                        </a:rPr>
                        <m:t>=1,…,12.</m:t>
                      </m:r>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06" r="-806"/>
                </a:stretch>
              </a:blipFill>
            </p:spPr>
            <p:txBody>
              <a:bodyPr/>
              <a:lstStyle/>
              <a:p>
                <a:r>
                  <a:rPr lang="en-US">
                    <a:noFill/>
                  </a:rPr>
                  <a:t> </a:t>
                </a:r>
              </a:p>
            </p:txBody>
          </p:sp>
        </mc:Fallback>
      </mc:AlternateContent>
    </p:spTree>
    <p:extLst>
      <p:ext uri="{BB962C8B-B14F-4D97-AF65-F5344CB8AC3E}">
        <p14:creationId xmlns:p14="http://schemas.microsoft.com/office/powerpoint/2010/main" val="3734576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SALARY QUESTION – PRIORS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CA" dirty="0"/>
                  <a:t>What the </a:t>
                </a:r>
                <a:r>
                  <a:rPr lang="en-CA" b="1" dirty="0"/>
                  <a:t>priors</a:t>
                </a:r>
                <a:r>
                  <a:rPr lang="en-CA" dirty="0"/>
                  <a:t> </a:t>
                </a:r>
                <a14:m>
                  <m:oMath xmlns:m="http://schemas.openxmlformats.org/officeDocument/2006/math">
                    <m:r>
                      <a:rPr lang="en-US" i="1" dirty="0">
                        <a:latin typeface="Cambria Math" panose="02040503050406030204" pitchFamily="18" charset="0"/>
                      </a:rPr>
                      <m:t>𝑃</m:t>
                    </m:r>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i="1" dirty="0">
                                <a:latin typeface="Cambria Math" panose="02040503050406030204" pitchFamily="18" charset="0"/>
                              </a:rPr>
                              <m:t>𝑖</m:t>
                            </m:r>
                          </m:sub>
                        </m:sSub>
                        <m:r>
                          <a:rPr lang="en-CA" i="1" dirty="0">
                            <a:latin typeface="Cambria Math" panose="02040503050406030204" pitchFamily="18" charset="0"/>
                          </a:rPr>
                          <m:t>,</m:t>
                        </m:r>
                        <m:sSub>
                          <m:sSubPr>
                            <m:ctrlPr>
                              <a:rPr lang="en-CA" i="1" dirty="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rPr>
                              <m:t>𝑖</m:t>
                            </m:r>
                          </m:sub>
                        </m:sSub>
                        <m:r>
                          <a:rPr lang="en-CA" b="0" i="1" dirty="0" smtClean="0">
                            <a:latin typeface="Cambria Math" panose="02040503050406030204" pitchFamily="18" charset="0"/>
                          </a:rPr>
                          <m:t>|</m:t>
                        </m:r>
                        <m:r>
                          <a:rPr lang="en-CA" i="1" dirty="0">
                            <a:latin typeface="Cambria Math" panose="02040503050406030204" pitchFamily="18" charset="0"/>
                          </a:rPr>
                          <m:t>𝐼</m:t>
                        </m:r>
                      </m:e>
                    </m:d>
                    <m:r>
                      <a:rPr lang="en-CA" i="1" dirty="0">
                        <a:latin typeface="Cambria Math" panose="02040503050406030204" pitchFamily="18" charset="0"/>
                      </a:rPr>
                      <m:t>, </m:t>
                    </m:r>
                    <m:r>
                      <a:rPr lang="en-CA" i="1" dirty="0">
                        <a:latin typeface="Cambria Math" panose="02040503050406030204" pitchFamily="18" charset="0"/>
                      </a:rPr>
                      <m:t>𝑖</m:t>
                    </m:r>
                    <m:r>
                      <a:rPr lang="en-CA" i="1" dirty="0">
                        <a:latin typeface="Cambria Math" panose="02040503050406030204" pitchFamily="18" charset="0"/>
                      </a:rPr>
                      <m:t>=1,…,12</m:t>
                    </m:r>
                  </m:oMath>
                </a14:m>
                <a:r>
                  <a:rPr lang="en-CA" dirty="0"/>
                  <a:t> could be is not easy to answer. </a:t>
                </a:r>
                <a:r>
                  <a:rPr lang="en-US" dirty="0"/>
                  <a:t>One could naively pick a joint distribution which </a:t>
                </a:r>
                <a:r>
                  <a:rPr lang="en-US" b="1" dirty="0"/>
                  <a:t>peaks</a:t>
                </a:r>
                <a:r>
                  <a:rPr lang="en-US" dirty="0"/>
                  <a:t> at the sample mean </a:t>
                </a:r>
                <a14:m>
                  <m:oMath xmlns:m="http://schemas.openxmlformats.org/officeDocument/2006/math">
                    <m:sSub>
                      <m:sSubPr>
                        <m:ctrlPr>
                          <a:rPr lang="en-US" i="1" dirty="0">
                            <a:latin typeface="Cambria Math" panose="02040503050406030204" pitchFamily="18" charset="0"/>
                          </a:rPr>
                        </m:ctrlPr>
                      </m:sSubPr>
                      <m:e>
                        <m:acc>
                          <m:accPr>
                            <m:chr m:val="̅"/>
                            <m:ctrlPr>
                              <a:rPr lang="en-US" i="1" dirty="0" smtClean="0">
                                <a:latin typeface="Cambria Math" panose="02040503050406030204" pitchFamily="18" charset="0"/>
                              </a:rPr>
                            </m:ctrlPr>
                          </m:accPr>
                          <m:e>
                            <m:r>
                              <a:rPr lang="en-CA" b="0" i="1" dirty="0" smtClean="0">
                                <a:latin typeface="Cambria Math" panose="02040503050406030204" pitchFamily="18" charset="0"/>
                              </a:rPr>
                              <m:t>𝑥</m:t>
                            </m:r>
                          </m:e>
                        </m:acc>
                      </m:e>
                      <m:sub>
                        <m:r>
                          <a:rPr lang="en-CA" i="1" dirty="0">
                            <a:latin typeface="Cambria Math" panose="02040503050406030204" pitchFamily="18" charset="0"/>
                          </a:rPr>
                          <m:t>𝑖</m:t>
                        </m:r>
                      </m:sub>
                    </m:sSub>
                    <m:r>
                      <a:rPr lang="en-CA" i="1" dirty="0">
                        <a:latin typeface="Cambria Math" panose="02040503050406030204" pitchFamily="18" charset="0"/>
                      </a:rPr>
                      <m:t> </m:t>
                    </m:r>
                  </m:oMath>
                </a14:m>
                <a:r>
                  <a:rPr lang="en-US" dirty="0"/>
                  <a:t>and standard deviation </a:t>
                </a:r>
                <a14:m>
                  <m:oMath xmlns:m="http://schemas.openxmlformats.org/officeDocument/2006/math">
                    <m:sSub>
                      <m:sSubPr>
                        <m:ctrlPr>
                          <a:rPr lang="en-CA" i="1" dirty="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𝑠</m:t>
                        </m:r>
                      </m:e>
                      <m:sub>
                        <m:r>
                          <a:rPr lang="en-CA" i="1" dirty="0">
                            <a:latin typeface="Cambria Math" panose="02040503050406030204" pitchFamily="18" charset="0"/>
                          </a:rPr>
                          <m:t>𝑖</m:t>
                        </m:r>
                      </m:sub>
                    </m:sSub>
                    <m:r>
                      <a:rPr lang="en-CA" i="1" dirty="0">
                        <a:latin typeface="Cambria Math" panose="02040503050406030204" pitchFamily="18" charset="0"/>
                      </a:rPr>
                      <m:t> </m:t>
                    </m:r>
                  </m:oMath>
                </a14:m>
                <a:r>
                  <a:rPr lang="en-US" dirty="0"/>
                  <a:t>for each group </a:t>
                </a:r>
                <a14:m>
                  <m:oMath xmlns:m="http://schemas.openxmlformats.org/officeDocument/2006/math">
                    <m:r>
                      <a:rPr lang="en-US" i="1" dirty="0" smtClean="0">
                        <a:latin typeface="Cambria Math" panose="02040503050406030204" pitchFamily="18" charset="0"/>
                      </a:rPr>
                      <m:t>𝑖</m:t>
                    </m:r>
                  </m:oMath>
                </a14:m>
                <a:r>
                  <a:rPr lang="en-US" dirty="0"/>
                  <a:t>, but there are sampling design issues associated with this approach.</a:t>
                </a:r>
              </a:p>
              <a:p>
                <a:pPr algn="just"/>
                <a:endParaRPr lang="en-US" sz="500" dirty="0"/>
              </a:p>
              <a:p>
                <a:pPr algn="just"/>
                <a:r>
                  <a:rPr lang="en-US" dirty="0"/>
                  <a:t>Why not select, instead, a prior “which expresses </a:t>
                </a:r>
                <a:r>
                  <a:rPr lang="en-US" b="1" dirty="0"/>
                  <a:t>complete ignorance </a:t>
                </a:r>
                <a:r>
                  <a:rPr lang="en-US" dirty="0"/>
                  <a:t>except for the fact that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i="1" dirty="0">
                            <a:latin typeface="Cambria Math" panose="02040503050406030204" pitchFamily="18" charset="0"/>
                          </a:rPr>
                          <m:t>𝑖</m:t>
                        </m:r>
                      </m:sub>
                    </m:sSub>
                  </m:oMath>
                </a14:m>
                <a:r>
                  <a:rPr lang="en-US" dirty="0"/>
                  <a:t> is a </a:t>
                </a:r>
                <a:r>
                  <a:rPr lang="en-US" b="1" dirty="0"/>
                  <a:t>location</a:t>
                </a:r>
                <a:r>
                  <a:rPr lang="en-US" dirty="0"/>
                  <a:t> parameter and </a:t>
                </a:r>
                <a14:m>
                  <m:oMath xmlns:m="http://schemas.openxmlformats.org/officeDocument/2006/math">
                    <m:sSub>
                      <m:sSubPr>
                        <m:ctrlPr>
                          <a:rPr lang="en-CA" i="1" dirty="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rPr>
                          <m:t>𝑖</m:t>
                        </m:r>
                      </m:sub>
                    </m:sSub>
                  </m:oMath>
                </a14:m>
                <a:r>
                  <a:rPr lang="en-US" dirty="0"/>
                  <a:t> is a </a:t>
                </a:r>
                <a:r>
                  <a:rPr lang="en-US" b="1" dirty="0"/>
                  <a:t>scale</a:t>
                </a:r>
                <a:r>
                  <a:rPr lang="en-US" dirty="0"/>
                  <a:t> parameter” [</a:t>
                </a:r>
                <a:r>
                  <a:rPr lang="en-US" dirty="0" err="1"/>
                  <a:t>Janyes</a:t>
                </a:r>
                <a:r>
                  <a:rPr lang="en-US" dirty="0"/>
                  <a:t>, 2003; Oliphant; 2006]. This translates into using a prior </a:t>
                </a:r>
                <a14:m>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𝑃</m:t>
                        </m:r>
                      </m:e>
                      <m:sub>
                        <m:r>
                          <a:rPr lang="en-CA" b="0" i="1" dirty="0" smtClean="0">
                            <a:latin typeface="Cambria Math" panose="02040503050406030204" pitchFamily="18" charset="0"/>
                          </a:rPr>
                          <m:t>1</m:t>
                        </m:r>
                      </m:sub>
                    </m:sSub>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i="1" dirty="0">
                                <a:latin typeface="Cambria Math" panose="02040503050406030204" pitchFamily="18" charset="0"/>
                              </a:rPr>
                              <m:t>𝑖</m:t>
                            </m:r>
                          </m:sub>
                        </m:sSub>
                        <m:r>
                          <a:rPr lang="en-CA" i="1" dirty="0">
                            <a:latin typeface="Cambria Math" panose="02040503050406030204" pitchFamily="18" charset="0"/>
                          </a:rPr>
                          <m:t>,</m:t>
                        </m:r>
                        <m:sSub>
                          <m:sSubPr>
                            <m:ctrlPr>
                              <a:rPr lang="en-CA" i="1" dirty="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rPr>
                              <m:t>𝑖</m:t>
                            </m:r>
                          </m:sub>
                        </m:sSub>
                        <m:r>
                          <a:rPr lang="en-CA" i="1" dirty="0">
                            <a:latin typeface="Cambria Math" panose="02040503050406030204" pitchFamily="18" charset="0"/>
                          </a:rPr>
                          <m:t>|</m:t>
                        </m:r>
                        <m:r>
                          <a:rPr lang="en-CA" i="1" dirty="0">
                            <a:latin typeface="Cambria Math" panose="02040503050406030204" pitchFamily="18" charset="0"/>
                          </a:rPr>
                          <m:t>𝐼</m:t>
                        </m:r>
                      </m:e>
                    </m:d>
                    <m:r>
                      <a:rPr lang="en-CA" i="1" dirty="0" smtClean="0">
                        <a:latin typeface="Cambria Math" panose="02040503050406030204" pitchFamily="18" charset="0"/>
                        <a:ea typeface="Cambria Math" panose="02040503050406030204" pitchFamily="18" charset="0"/>
                      </a:rPr>
                      <m:t>∝</m:t>
                    </m:r>
                    <m:sSup>
                      <m:sSupPr>
                        <m:ctrlPr>
                          <a:rPr lang="en-CA" i="1" dirty="0" smtClean="0">
                            <a:latin typeface="Cambria Math" panose="02040503050406030204" pitchFamily="18" charset="0"/>
                            <a:ea typeface="Cambria Math" panose="02040503050406030204" pitchFamily="18" charset="0"/>
                          </a:rPr>
                        </m:ctrlPr>
                      </m:sSupPr>
                      <m:e>
                        <m:sSub>
                          <m:sSubPr>
                            <m:ctrlPr>
                              <a:rPr lang="en-CA" i="1" dirty="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rPr>
                              <m:t>𝑖</m:t>
                            </m:r>
                          </m:sub>
                        </m:sSub>
                      </m:e>
                      <m:sup>
                        <m:r>
                          <a:rPr lang="en-CA" b="0" i="1" dirty="0" smtClean="0">
                            <a:latin typeface="Cambria Math" panose="02040503050406030204" pitchFamily="18" charset="0"/>
                            <a:ea typeface="Cambria Math" panose="02040503050406030204" pitchFamily="18" charset="0"/>
                          </a:rPr>
                          <m:t>−1</m:t>
                        </m:r>
                      </m:sup>
                    </m:sSup>
                    <m:r>
                      <a:rPr lang="en-CA" b="0" i="1" dirty="0" smtClean="0">
                        <a:latin typeface="Cambria Math" panose="02040503050406030204" pitchFamily="18" charset="0"/>
                        <a:ea typeface="Cambria Math" panose="02040503050406030204" pitchFamily="18" charset="0"/>
                      </a:rPr>
                      <m:t>.</m:t>
                    </m:r>
                  </m:oMath>
                </a14:m>
                <a:r>
                  <a:rPr lang="en-US" dirty="0"/>
                  <a:t> </a:t>
                </a:r>
              </a:p>
              <a:p>
                <a:pPr algn="just"/>
                <a:endParaRPr lang="en-US" sz="500" dirty="0"/>
              </a:p>
              <a:p>
                <a:pPr algn="just"/>
                <a:r>
                  <a:rPr lang="en-US" dirty="0"/>
                  <a:t>For comparison’s sake, we will also consider the prior </a:t>
                </a:r>
                <a14:m>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𝑃</m:t>
                        </m:r>
                      </m:e>
                      <m:sub>
                        <m:r>
                          <a:rPr lang="en-CA" b="0" i="1" dirty="0" smtClean="0">
                            <a:latin typeface="Cambria Math" panose="02040503050406030204" pitchFamily="18" charset="0"/>
                          </a:rPr>
                          <m:t>2</m:t>
                        </m:r>
                      </m:sub>
                    </m:sSub>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i="1" dirty="0">
                                <a:latin typeface="Cambria Math" panose="02040503050406030204" pitchFamily="18" charset="0"/>
                              </a:rPr>
                              <m:t>𝑖</m:t>
                            </m:r>
                          </m:sub>
                        </m:sSub>
                        <m:r>
                          <a:rPr lang="en-CA" i="1" dirty="0">
                            <a:latin typeface="Cambria Math" panose="02040503050406030204" pitchFamily="18" charset="0"/>
                          </a:rPr>
                          <m:t>,</m:t>
                        </m:r>
                        <m:sSub>
                          <m:sSubPr>
                            <m:ctrlPr>
                              <a:rPr lang="en-CA" i="1" dirty="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rPr>
                              <m:t>𝑖</m:t>
                            </m:r>
                          </m:sub>
                        </m:sSub>
                        <m:r>
                          <a:rPr lang="en-CA" i="1" dirty="0">
                            <a:latin typeface="Cambria Math" panose="02040503050406030204" pitchFamily="18" charset="0"/>
                          </a:rPr>
                          <m:t>|</m:t>
                        </m:r>
                        <m:r>
                          <a:rPr lang="en-CA" i="1" dirty="0">
                            <a:latin typeface="Cambria Math" panose="02040503050406030204" pitchFamily="18" charset="0"/>
                          </a:rPr>
                          <m:t>𝐼</m:t>
                        </m:r>
                      </m:e>
                    </m:d>
                    <m:r>
                      <a:rPr lang="en-CA" i="1" dirty="0">
                        <a:latin typeface="Cambria Math" panose="02040503050406030204" pitchFamily="18" charset="0"/>
                        <a:ea typeface="Cambria Math" panose="02040503050406030204" pitchFamily="18" charset="0"/>
                      </a:rPr>
                      <m:t>∝</m:t>
                    </m:r>
                    <m:sSubSup>
                      <m:sSubSupPr>
                        <m:ctrlPr>
                          <a:rPr lang="en-CA" i="1" dirty="0">
                            <a:latin typeface="Cambria Math" panose="02040503050406030204" pitchFamily="18" charset="0"/>
                            <a:ea typeface="Cambria Math" panose="02040503050406030204" pitchFamily="18" charset="0"/>
                          </a:rPr>
                        </m:ctrlPr>
                      </m:sSubSupPr>
                      <m:e>
                        <m:r>
                          <a:rPr lang="en-CA" i="1" dirty="0">
                            <a:latin typeface="Cambria Math" panose="02040503050406030204" pitchFamily="18" charset="0"/>
                            <a:ea typeface="Cambria Math" panose="02040503050406030204" pitchFamily="18" charset="0"/>
                          </a:rPr>
                          <m:t>𝜇</m:t>
                        </m:r>
                      </m:e>
                      <m:sub>
                        <m:r>
                          <a:rPr lang="en-CA" i="1">
                            <a:latin typeface="Cambria Math" panose="02040503050406030204" pitchFamily="18" charset="0"/>
                          </a:rPr>
                          <m:t>𝑖</m:t>
                        </m:r>
                      </m:sub>
                      <m:sup>
                        <m:r>
                          <a:rPr lang="en-CA" i="1">
                            <a:latin typeface="Cambria Math" panose="02040503050406030204" pitchFamily="18" charset="0"/>
                          </a:rPr>
                          <m:t>500</m:t>
                        </m:r>
                      </m:sup>
                    </m:sSubSup>
                    <m:sSup>
                      <m:sSupPr>
                        <m:ctrlPr>
                          <a:rPr lang="en-CA" i="1" dirty="0">
                            <a:latin typeface="Cambria Math" panose="02040503050406030204" pitchFamily="18" charset="0"/>
                            <a:ea typeface="Cambria Math" panose="02040503050406030204" pitchFamily="18" charset="0"/>
                          </a:rPr>
                        </m:ctrlPr>
                      </m:sSupPr>
                      <m:e>
                        <m:sSub>
                          <m:sSubPr>
                            <m:ctrlPr>
                              <a:rPr lang="en-CA" i="1" dirty="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rPr>
                              <m:t>𝑖</m:t>
                            </m:r>
                          </m:sub>
                        </m:sSub>
                      </m:e>
                      <m:sup>
                        <m:r>
                          <a:rPr lang="en-CA" i="1" dirty="0">
                            <a:latin typeface="Cambria Math" panose="02040503050406030204" pitchFamily="18" charset="0"/>
                            <a:ea typeface="Cambria Math" panose="02040503050406030204" pitchFamily="18" charset="0"/>
                          </a:rPr>
                          <m:t>−</m:t>
                        </m:r>
                        <m:r>
                          <a:rPr lang="en-CA" b="0" i="1" dirty="0" smtClean="0">
                            <a:latin typeface="Cambria Math" panose="02040503050406030204" pitchFamily="18" charset="0"/>
                            <a:ea typeface="Cambria Math" panose="02040503050406030204" pitchFamily="18" charset="0"/>
                          </a:rPr>
                          <m:t>4</m:t>
                        </m:r>
                      </m:sup>
                    </m:sSup>
                    <m:r>
                      <a:rPr lang="en-CA" i="1" dirty="0">
                        <a:latin typeface="Cambria Math" panose="02040503050406030204" pitchFamily="18" charset="0"/>
                        <a:ea typeface="Cambria Math" panose="02040503050406030204" pitchFamily="18" charset="0"/>
                      </a:rPr>
                      <m:t>.</m:t>
                    </m:r>
                  </m:oMath>
                </a14:m>
                <a:r>
                  <a:rPr lang="en-US" dirty="0"/>
                  <a:t> </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06" r="-806"/>
                </a:stretch>
              </a:blipFill>
            </p:spPr>
            <p:txBody>
              <a:bodyPr/>
              <a:lstStyle/>
              <a:p>
                <a:r>
                  <a:rPr lang="en-US">
                    <a:noFill/>
                  </a:rPr>
                  <a:t> </a:t>
                </a:r>
              </a:p>
            </p:txBody>
          </p:sp>
        </mc:Fallback>
      </mc:AlternateContent>
    </p:spTree>
    <p:extLst>
      <p:ext uri="{BB962C8B-B14F-4D97-AF65-F5344CB8AC3E}">
        <p14:creationId xmlns:p14="http://schemas.microsoft.com/office/powerpoint/2010/main" val="191727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SALARY QUESTION – PRIORS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CA" dirty="0"/>
                  <a:t>What could those priors represent, in the real world? What happens to the probabilities when </a:t>
                </a:r>
                <a14:m>
                  <m:oMath xmlns:m="http://schemas.openxmlformats.org/officeDocument/2006/math">
                    <m:sSub>
                      <m:sSubPr>
                        <m:ctrlPr>
                          <a:rPr lang="en-CA" i="1" dirty="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rPr>
                          <m:t>𝑖</m:t>
                        </m:r>
                      </m:sub>
                    </m:sSub>
                  </m:oMath>
                </a14:m>
                <a:r>
                  <a:rPr lang="en-CA" dirty="0"/>
                  <a:t> increases? When </a:t>
                </a:r>
                <a14:m>
                  <m:oMath xmlns:m="http://schemas.openxmlformats.org/officeDocument/2006/math">
                    <m:sSub>
                      <m:sSubPr>
                        <m:ctrlPr>
                          <a:rPr lang="en-CA" i="1" dirty="0">
                            <a:latin typeface="Cambria Math" panose="02040503050406030204" pitchFamily="18" charset="0"/>
                          </a:rPr>
                        </m:ctrlPr>
                      </m:sSubPr>
                      <m:e>
                        <m:r>
                          <a:rPr lang="en-CA" i="1" dirty="0" smtClean="0">
                            <a:latin typeface="Cambria Math" panose="02040503050406030204" pitchFamily="18" charset="0"/>
                            <a:ea typeface="Cambria Math" panose="02040503050406030204" pitchFamily="18" charset="0"/>
                          </a:rPr>
                          <m:t>𝜇</m:t>
                        </m:r>
                      </m:e>
                      <m:sub>
                        <m:r>
                          <a:rPr lang="en-CA" i="1" dirty="0">
                            <a:latin typeface="Cambria Math" panose="02040503050406030204" pitchFamily="18" charset="0"/>
                          </a:rPr>
                          <m:t>𝑖</m:t>
                        </m:r>
                      </m:sub>
                    </m:sSub>
                  </m:oMath>
                </a14:m>
                <a:r>
                  <a:rPr lang="en-CA" dirty="0"/>
                  <a:t> increases?</a:t>
                </a:r>
              </a:p>
              <a:p>
                <a:pPr algn="just"/>
                <a:endParaRPr lang="en-CA" sz="500" dirty="0"/>
              </a:p>
              <a:p>
                <a:pPr algn="just"/>
                <a:r>
                  <a:rPr lang="en-CA" dirty="0"/>
                  <a:t>Note, as well, that these ”priors” are not </a:t>
                </a:r>
                <a:r>
                  <a:rPr lang="en-CA" dirty="0" err="1"/>
                  <a:t>normalizable</a:t>
                </a:r>
                <a:r>
                  <a:rPr lang="en-CA" dirty="0"/>
                  <a:t> over the positive quadrant in </a:t>
                </a:r>
                <a14:m>
                  <m:oMath xmlns:m="http://schemas.openxmlformats.org/officeDocument/2006/math">
                    <m:d>
                      <m:dPr>
                        <m:ctrlPr>
                          <a:rPr lang="en-CA" i="1" smtClean="0">
                            <a:latin typeface="Cambria Math" panose="02040503050406030204" pitchFamily="18" charset="0"/>
                          </a:rPr>
                        </m:ctrlPr>
                      </m:dPr>
                      <m:e>
                        <m:r>
                          <a:rPr lang="en-CA" i="1" smtClean="0">
                            <a:latin typeface="Cambria Math" panose="02040503050406030204" pitchFamily="18" charset="0"/>
                            <a:ea typeface="Cambria Math" panose="02040503050406030204" pitchFamily="18" charset="0"/>
                          </a:rPr>
                          <m:t>𝜇</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𝜎</m:t>
                        </m:r>
                      </m:e>
                    </m:d>
                  </m:oMath>
                </a14:m>
                <a:r>
                  <a:rPr lang="en-CA" dirty="0"/>
                  <a:t>-space. Instead, we only consider them over a suitable finite sub-region. </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06" r="-806"/>
                </a:stretch>
              </a:blipFill>
            </p:spPr>
            <p:txBody>
              <a:bodyPr/>
              <a:lstStyle/>
              <a:p>
                <a:r>
                  <a:rPr lang="en-US">
                    <a:noFill/>
                  </a:rPr>
                  <a:t> </a:t>
                </a:r>
              </a:p>
            </p:txBody>
          </p:sp>
        </mc:Fallback>
      </mc:AlternateContent>
    </p:spTree>
    <p:extLst>
      <p:ext uri="{BB962C8B-B14F-4D97-AF65-F5344CB8AC3E}">
        <p14:creationId xmlns:p14="http://schemas.microsoft.com/office/powerpoint/2010/main" val="426780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C316E-CB9D-1A4E-9A46-9D33AC4BCB19}"/>
              </a:ext>
            </a:extLst>
          </p:cNvPr>
          <p:cNvSpPr>
            <a:spLocks noGrp="1"/>
          </p:cNvSpPr>
          <p:nvPr>
            <p:ph type="title"/>
          </p:nvPr>
        </p:nvSpPr>
        <p:spPr/>
        <p:txBody>
          <a:bodyPr/>
          <a:lstStyle/>
          <a:p>
            <a:r>
              <a:rPr lang="en-US" dirty="0"/>
              <a:t>The SALARY QUESTION – PRIORS </a:t>
            </a:r>
          </a:p>
        </p:txBody>
      </p:sp>
      <p:pic>
        <p:nvPicPr>
          <p:cNvPr id="6" name="Content Placeholder 5">
            <a:extLst>
              <a:ext uri="{FF2B5EF4-FFF2-40B4-BE49-F238E27FC236}">
                <a16:creationId xmlns:a16="http://schemas.microsoft.com/office/drawing/2014/main" id="{08BE4807-F6E4-7C4D-9ADD-3BFC5E850ED1}"/>
              </a:ext>
            </a:extLst>
          </p:cNvPr>
          <p:cNvPicPr>
            <a:picLocks noGrp="1" noChangeAspect="1"/>
          </p:cNvPicPr>
          <p:nvPr>
            <p:ph sz="half" idx="1"/>
          </p:nvPr>
        </p:nvPicPr>
        <p:blipFill>
          <a:blip r:embed="rId2"/>
          <a:stretch>
            <a:fillRect/>
          </a:stretch>
        </p:blipFill>
        <p:spPr>
          <a:xfrm>
            <a:off x="581025" y="3274095"/>
            <a:ext cx="5422900" cy="2000497"/>
          </a:xfrm>
        </p:spPr>
      </p:pic>
      <p:pic>
        <p:nvPicPr>
          <p:cNvPr id="8" name="Content Placeholder 7">
            <a:extLst>
              <a:ext uri="{FF2B5EF4-FFF2-40B4-BE49-F238E27FC236}">
                <a16:creationId xmlns:a16="http://schemas.microsoft.com/office/drawing/2014/main" id="{C81D343C-E130-2A4F-B25F-082977B84E4D}"/>
              </a:ext>
            </a:extLst>
          </p:cNvPr>
          <p:cNvPicPr>
            <a:picLocks noGrp="1" noChangeAspect="1"/>
          </p:cNvPicPr>
          <p:nvPr>
            <p:ph sz="half" idx="2"/>
          </p:nvPr>
        </p:nvPicPr>
        <p:blipFill>
          <a:blip r:embed="rId3"/>
          <a:stretch>
            <a:fillRect/>
          </a:stretch>
        </p:blipFill>
        <p:spPr>
          <a:xfrm>
            <a:off x="6411595" y="3274095"/>
            <a:ext cx="5422900" cy="2000497"/>
          </a:xfr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751CA86F-59E9-674A-9231-8F9CC2F02312}"/>
                  </a:ext>
                </a:extLst>
              </p:cNvPr>
              <p:cNvSpPr/>
              <p:nvPr/>
            </p:nvSpPr>
            <p:spPr>
              <a:xfrm>
                <a:off x="2637071" y="2756654"/>
                <a:ext cx="131080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rPr>
                            <m:t>𝑃</m:t>
                          </m:r>
                        </m:e>
                        <m:sub>
                          <m:r>
                            <a:rPr lang="en-CA" i="1" dirty="0">
                              <a:latin typeface="Cambria Math" panose="02040503050406030204" pitchFamily="18" charset="0"/>
                            </a:rPr>
                            <m:t>1</m:t>
                          </m:r>
                        </m:sub>
                      </m:sSub>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i="1" dirty="0">
                                  <a:latin typeface="Cambria Math" panose="02040503050406030204" pitchFamily="18" charset="0"/>
                                </a:rPr>
                                <m:t>𝑖</m:t>
                              </m:r>
                            </m:sub>
                          </m:sSub>
                          <m:r>
                            <a:rPr lang="en-CA" i="1" dirty="0">
                              <a:latin typeface="Cambria Math" panose="02040503050406030204" pitchFamily="18" charset="0"/>
                            </a:rPr>
                            <m:t>,</m:t>
                          </m:r>
                          <m:sSub>
                            <m:sSubPr>
                              <m:ctrlPr>
                                <a:rPr lang="en-CA" i="1" dirty="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rPr>
                                <m:t>𝑖</m:t>
                              </m:r>
                            </m:sub>
                          </m:sSub>
                          <m:r>
                            <a:rPr lang="en-CA" i="1" dirty="0">
                              <a:latin typeface="Cambria Math" panose="02040503050406030204" pitchFamily="18" charset="0"/>
                            </a:rPr>
                            <m:t>|</m:t>
                          </m:r>
                          <m:r>
                            <a:rPr lang="en-CA" i="1" dirty="0">
                              <a:latin typeface="Cambria Math" panose="02040503050406030204" pitchFamily="18" charset="0"/>
                            </a:rPr>
                            <m:t>𝐼</m:t>
                          </m:r>
                        </m:e>
                      </m:d>
                    </m:oMath>
                  </m:oMathPara>
                </a14:m>
                <a:endParaRPr lang="en-US" dirty="0"/>
              </a:p>
            </p:txBody>
          </p:sp>
        </mc:Choice>
        <mc:Fallback xmlns="">
          <p:sp>
            <p:nvSpPr>
              <p:cNvPr id="9" name="Rectangle 8">
                <a:extLst>
                  <a:ext uri="{FF2B5EF4-FFF2-40B4-BE49-F238E27FC236}">
                    <a16:creationId xmlns:a16="http://schemas.microsoft.com/office/drawing/2014/main" id="{751CA86F-59E9-674A-9231-8F9CC2F02312}"/>
                  </a:ext>
                </a:extLst>
              </p:cNvPr>
              <p:cNvSpPr>
                <a:spLocks noRot="1" noChangeAspect="1" noMove="1" noResize="1" noEditPoints="1" noAdjustHandles="1" noChangeArrowheads="1" noChangeShapeType="1" noTextEdit="1"/>
              </p:cNvSpPr>
              <p:nvPr/>
            </p:nvSpPr>
            <p:spPr>
              <a:xfrm>
                <a:off x="2637071" y="2756654"/>
                <a:ext cx="1310808" cy="369332"/>
              </a:xfrm>
              <a:prstGeom prst="rect">
                <a:avLst/>
              </a:prstGeom>
              <a:blipFill>
                <a:blip r:embed="rId4"/>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76F7F0D-D716-F44D-B0FC-E18A9AF155D0}"/>
                  </a:ext>
                </a:extLst>
              </p:cNvPr>
              <p:cNvSpPr/>
              <p:nvPr/>
            </p:nvSpPr>
            <p:spPr>
              <a:xfrm>
                <a:off x="8467641" y="2756654"/>
                <a:ext cx="131080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𝑃</m:t>
                          </m:r>
                        </m:e>
                        <m:sub>
                          <m:r>
                            <a:rPr lang="en-CA" b="0" i="1" dirty="0" smtClean="0">
                              <a:latin typeface="Cambria Math" panose="02040503050406030204" pitchFamily="18" charset="0"/>
                            </a:rPr>
                            <m:t>2</m:t>
                          </m:r>
                        </m:sub>
                      </m:sSub>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i="1" dirty="0">
                                  <a:latin typeface="Cambria Math" panose="02040503050406030204" pitchFamily="18" charset="0"/>
                                </a:rPr>
                                <m:t>𝑖</m:t>
                              </m:r>
                            </m:sub>
                          </m:sSub>
                          <m:r>
                            <a:rPr lang="en-CA" i="1" dirty="0">
                              <a:latin typeface="Cambria Math" panose="02040503050406030204" pitchFamily="18" charset="0"/>
                            </a:rPr>
                            <m:t>,</m:t>
                          </m:r>
                          <m:sSub>
                            <m:sSubPr>
                              <m:ctrlPr>
                                <a:rPr lang="en-CA" i="1" dirty="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rPr>
                                <m:t>𝑖</m:t>
                              </m:r>
                            </m:sub>
                          </m:sSub>
                          <m:r>
                            <a:rPr lang="en-CA" i="1" dirty="0">
                              <a:latin typeface="Cambria Math" panose="02040503050406030204" pitchFamily="18" charset="0"/>
                            </a:rPr>
                            <m:t>|</m:t>
                          </m:r>
                          <m:r>
                            <a:rPr lang="en-CA" i="1" dirty="0">
                              <a:latin typeface="Cambria Math" panose="02040503050406030204" pitchFamily="18" charset="0"/>
                            </a:rPr>
                            <m:t>𝐼</m:t>
                          </m:r>
                        </m:e>
                      </m:d>
                    </m:oMath>
                  </m:oMathPara>
                </a14:m>
                <a:endParaRPr lang="en-US" dirty="0"/>
              </a:p>
            </p:txBody>
          </p:sp>
        </mc:Choice>
        <mc:Fallback xmlns="">
          <p:sp>
            <p:nvSpPr>
              <p:cNvPr id="10" name="Rectangle 9">
                <a:extLst>
                  <a:ext uri="{FF2B5EF4-FFF2-40B4-BE49-F238E27FC236}">
                    <a16:creationId xmlns:a16="http://schemas.microsoft.com/office/drawing/2014/main" id="{B76F7F0D-D716-F44D-B0FC-E18A9AF155D0}"/>
                  </a:ext>
                </a:extLst>
              </p:cNvPr>
              <p:cNvSpPr>
                <a:spLocks noRot="1" noChangeAspect="1" noMove="1" noResize="1" noEditPoints="1" noAdjustHandles="1" noChangeArrowheads="1" noChangeShapeType="1" noTextEdit="1"/>
              </p:cNvSpPr>
              <p:nvPr/>
            </p:nvSpPr>
            <p:spPr>
              <a:xfrm>
                <a:off x="8467641" y="2756654"/>
                <a:ext cx="1310808" cy="369332"/>
              </a:xfrm>
              <a:prstGeom prst="rect">
                <a:avLst/>
              </a:prstGeom>
              <a:blipFill>
                <a:blip r:embed="rId5"/>
                <a:stretch>
                  <a:fillRect b="-13333"/>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12D4B132-00A1-0743-9B14-171E0878CC29}"/>
              </a:ext>
            </a:extLst>
          </p:cNvPr>
          <p:cNvSpPr/>
          <p:nvPr/>
        </p:nvSpPr>
        <p:spPr>
          <a:xfrm>
            <a:off x="9958696" y="0"/>
            <a:ext cx="2233304" cy="369332"/>
          </a:xfrm>
          <a:prstGeom prst="rect">
            <a:avLst/>
          </a:prstGeom>
        </p:spPr>
        <p:txBody>
          <a:bodyPr wrap="none">
            <a:spAutoFit/>
          </a:bodyPr>
          <a:lstStyle/>
          <a:p>
            <a:r>
              <a:rPr lang="en-US" dirty="0">
                <a:latin typeface="Dagny OT" panose="020B0504020201020104" pitchFamily="34" charset="77"/>
              </a:rPr>
              <a:t>*</a:t>
            </a:r>
            <a:r>
              <a:rPr lang="en-US" b="1" dirty="0">
                <a:solidFill>
                  <a:srgbClr val="00B050"/>
                </a:solidFill>
                <a:latin typeface="Dagny OT" panose="020B0504020201020104" pitchFamily="34" charset="77"/>
              </a:rPr>
              <a:t>green</a:t>
            </a:r>
            <a:r>
              <a:rPr lang="en-US" dirty="0">
                <a:latin typeface="Dagny OT" panose="020B0504020201020104" pitchFamily="34" charset="77"/>
              </a:rPr>
              <a:t>: high, </a:t>
            </a:r>
            <a:r>
              <a:rPr lang="en-US" b="1" dirty="0">
                <a:solidFill>
                  <a:srgbClr val="FF0000"/>
                </a:solidFill>
                <a:latin typeface="Dagny OT" panose="020B0504020201020104" pitchFamily="34" charset="77"/>
              </a:rPr>
              <a:t>red</a:t>
            </a:r>
            <a:r>
              <a:rPr lang="en-US" dirty="0">
                <a:latin typeface="Dagny OT" panose="020B0504020201020104" pitchFamily="34" charset="77"/>
              </a:rPr>
              <a:t>: low</a:t>
            </a:r>
            <a:endParaRPr lang="en-US" dirty="0"/>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FF9DB717-E40C-EE40-98D6-1A73BBE39719}"/>
                  </a:ext>
                </a:extLst>
              </p:cNvPr>
              <p:cNvSpPr/>
              <p:nvPr/>
            </p:nvSpPr>
            <p:spPr>
              <a:xfrm>
                <a:off x="141760" y="3059668"/>
                <a:ext cx="45006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i="1" dirty="0">
                              <a:latin typeface="Cambria Math" panose="02040503050406030204" pitchFamily="18" charset="0"/>
                            </a:rPr>
                            <m:t>𝑖</m:t>
                          </m:r>
                        </m:sub>
                      </m:sSub>
                    </m:oMath>
                  </m:oMathPara>
                </a14:m>
                <a:endParaRPr lang="en-US" dirty="0"/>
              </a:p>
            </p:txBody>
          </p:sp>
        </mc:Choice>
        <mc:Fallback xmlns="">
          <p:sp>
            <p:nvSpPr>
              <p:cNvPr id="12" name="Rectangle 11">
                <a:extLst>
                  <a:ext uri="{FF2B5EF4-FFF2-40B4-BE49-F238E27FC236}">
                    <a16:creationId xmlns:a16="http://schemas.microsoft.com/office/drawing/2014/main" id="{FF9DB717-E40C-EE40-98D6-1A73BBE39719}"/>
                  </a:ext>
                </a:extLst>
              </p:cNvPr>
              <p:cNvSpPr>
                <a:spLocks noRot="1" noChangeAspect="1" noMove="1" noResize="1" noEditPoints="1" noAdjustHandles="1" noChangeArrowheads="1" noChangeShapeType="1" noTextEdit="1"/>
              </p:cNvSpPr>
              <p:nvPr/>
            </p:nvSpPr>
            <p:spPr>
              <a:xfrm>
                <a:off x="141760" y="3059668"/>
                <a:ext cx="450060" cy="369332"/>
              </a:xfrm>
              <a:prstGeom prst="rect">
                <a:avLst/>
              </a:prstGeom>
              <a:blipFill>
                <a:blip r:embed="rId6"/>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B837FED-4BAD-294B-BE42-E916A29D4860}"/>
                  </a:ext>
                </a:extLst>
              </p:cNvPr>
              <p:cNvSpPr/>
              <p:nvPr/>
            </p:nvSpPr>
            <p:spPr>
              <a:xfrm>
                <a:off x="6013210" y="3054588"/>
                <a:ext cx="45006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i="1" dirty="0">
                              <a:latin typeface="Cambria Math" panose="02040503050406030204" pitchFamily="18" charset="0"/>
                            </a:rPr>
                            <m:t>𝑖</m:t>
                          </m:r>
                        </m:sub>
                      </m:sSub>
                    </m:oMath>
                  </m:oMathPara>
                </a14:m>
                <a:endParaRPr lang="en-US" dirty="0"/>
              </a:p>
            </p:txBody>
          </p:sp>
        </mc:Choice>
        <mc:Fallback xmlns="">
          <p:sp>
            <p:nvSpPr>
              <p:cNvPr id="13" name="Rectangle 12">
                <a:extLst>
                  <a:ext uri="{FF2B5EF4-FFF2-40B4-BE49-F238E27FC236}">
                    <a16:creationId xmlns:a16="http://schemas.microsoft.com/office/drawing/2014/main" id="{4B837FED-4BAD-294B-BE42-E916A29D4860}"/>
                  </a:ext>
                </a:extLst>
              </p:cNvPr>
              <p:cNvSpPr>
                <a:spLocks noRot="1" noChangeAspect="1" noMove="1" noResize="1" noEditPoints="1" noAdjustHandles="1" noChangeArrowheads="1" noChangeShapeType="1" noTextEdit="1"/>
              </p:cNvSpPr>
              <p:nvPr/>
            </p:nvSpPr>
            <p:spPr>
              <a:xfrm>
                <a:off x="6013210" y="3054588"/>
                <a:ext cx="450060" cy="369332"/>
              </a:xfrm>
              <a:prstGeom prst="rect">
                <a:avLst/>
              </a:prstGeom>
              <a:blipFill>
                <a:blip r:embed="rId7"/>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F733FC75-D057-2D47-A515-D2822EA40598}"/>
                  </a:ext>
                </a:extLst>
              </p:cNvPr>
              <p:cNvSpPr/>
              <p:nvPr/>
            </p:nvSpPr>
            <p:spPr>
              <a:xfrm>
                <a:off x="5723944" y="5155291"/>
                <a:ext cx="44230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A" i="1" dirty="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rPr>
                            <m:t>𝑖</m:t>
                          </m:r>
                        </m:sub>
                      </m:sSub>
                    </m:oMath>
                  </m:oMathPara>
                </a14:m>
                <a:endParaRPr lang="en-US" dirty="0"/>
              </a:p>
            </p:txBody>
          </p:sp>
        </mc:Choice>
        <mc:Fallback xmlns="">
          <p:sp>
            <p:nvSpPr>
              <p:cNvPr id="14" name="Rectangle 13">
                <a:extLst>
                  <a:ext uri="{FF2B5EF4-FFF2-40B4-BE49-F238E27FC236}">
                    <a16:creationId xmlns:a16="http://schemas.microsoft.com/office/drawing/2014/main" id="{F733FC75-D057-2D47-A515-D2822EA40598}"/>
                  </a:ext>
                </a:extLst>
              </p:cNvPr>
              <p:cNvSpPr>
                <a:spLocks noRot="1" noChangeAspect="1" noMove="1" noResize="1" noEditPoints="1" noAdjustHandles="1" noChangeArrowheads="1" noChangeShapeType="1" noTextEdit="1"/>
              </p:cNvSpPr>
              <p:nvPr/>
            </p:nvSpPr>
            <p:spPr>
              <a:xfrm>
                <a:off x="5723944" y="5155291"/>
                <a:ext cx="442301"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9BADD3C7-2A06-5E41-A627-18FE61C46826}"/>
                  </a:ext>
                </a:extLst>
              </p:cNvPr>
              <p:cNvSpPr/>
              <p:nvPr/>
            </p:nvSpPr>
            <p:spPr>
              <a:xfrm>
                <a:off x="11493554" y="5155291"/>
                <a:ext cx="44230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A" i="1" dirty="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rPr>
                            <m:t>𝑖</m:t>
                          </m:r>
                        </m:sub>
                      </m:sSub>
                    </m:oMath>
                  </m:oMathPara>
                </a14:m>
                <a:endParaRPr lang="en-US" dirty="0"/>
              </a:p>
            </p:txBody>
          </p:sp>
        </mc:Choice>
        <mc:Fallback xmlns="">
          <p:sp>
            <p:nvSpPr>
              <p:cNvPr id="15" name="Rectangle 14">
                <a:extLst>
                  <a:ext uri="{FF2B5EF4-FFF2-40B4-BE49-F238E27FC236}">
                    <a16:creationId xmlns:a16="http://schemas.microsoft.com/office/drawing/2014/main" id="{9BADD3C7-2A06-5E41-A627-18FE61C46826}"/>
                  </a:ext>
                </a:extLst>
              </p:cNvPr>
              <p:cNvSpPr>
                <a:spLocks noRot="1" noChangeAspect="1" noMove="1" noResize="1" noEditPoints="1" noAdjustHandles="1" noChangeArrowheads="1" noChangeShapeType="1" noTextEdit="1"/>
              </p:cNvSpPr>
              <p:nvPr/>
            </p:nvSpPr>
            <p:spPr>
              <a:xfrm>
                <a:off x="11493554" y="5155291"/>
                <a:ext cx="442301" cy="369332"/>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4880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DEDUCTIVE VS. PLAUSIBLE REASONING</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lstStyle/>
              <a:p>
                <a:pPr marL="0" indent="0">
                  <a:buNone/>
                </a:pPr>
                <a:r>
                  <a:rPr lang="en-US" b="1" dirty="0"/>
                  <a:t>Deductive (ideal) reasoning: </a:t>
                </a:r>
              </a:p>
              <a:p>
                <a:pPr marL="0" indent="0">
                  <a:buNone/>
                </a:pPr>
                <a:r>
                  <a:rPr lang="en-US" sz="2000" dirty="0"/>
                  <a:t>If</a:t>
                </a:r>
                <a14:m>
                  <m:oMath xmlns:m="http://schemas.openxmlformats.org/officeDocument/2006/math">
                    <m:r>
                      <a:rPr lang="en-US" sz="2000" i="1" dirty="0" smtClean="0">
                        <a:latin typeface="Cambria Math" panose="02040503050406030204" pitchFamily="18" charset="0"/>
                      </a:rPr>
                      <m:t> </m:t>
                    </m:r>
                    <m:r>
                      <a:rPr lang="en-US" sz="2000" i="1" dirty="0" smtClean="0">
                        <a:latin typeface="Cambria Math" panose="02040503050406030204" pitchFamily="18" charset="0"/>
                      </a:rPr>
                      <m:t>𝐴</m:t>
                    </m:r>
                    <m:r>
                      <a:rPr lang="en-US" sz="2000" i="1" dirty="0">
                        <a:latin typeface="Cambria Math" panose="02040503050406030204" pitchFamily="18" charset="0"/>
                      </a:rPr>
                      <m:t> </m:t>
                    </m:r>
                  </m:oMath>
                </a14:m>
                <a:r>
                  <a:rPr lang="en-US" sz="2000" dirty="0"/>
                  <a:t>is true, then </a:t>
                </a:r>
                <a14:m>
                  <m:oMath xmlns:m="http://schemas.openxmlformats.org/officeDocument/2006/math">
                    <m:r>
                      <a:rPr lang="en-US" sz="2000" i="1" dirty="0" smtClean="0">
                        <a:latin typeface="Cambria Math" panose="02040503050406030204" pitchFamily="18" charset="0"/>
                      </a:rPr>
                      <m:t>𝐵</m:t>
                    </m:r>
                  </m:oMath>
                </a14:m>
                <a:r>
                  <a:rPr lang="en-US" sz="2000" dirty="0"/>
                  <a:t> is true</a:t>
                </a:r>
                <a:br>
                  <a:rPr lang="en-US" sz="2000" dirty="0"/>
                </a:br>
                <a14:m>
                  <m:oMath xmlns:m="http://schemas.openxmlformats.org/officeDocument/2006/math">
                    <m:r>
                      <a:rPr lang="en-US" sz="2000" i="1" dirty="0" smtClean="0">
                        <a:latin typeface="Cambria Math" panose="02040503050406030204" pitchFamily="18" charset="0"/>
                      </a:rPr>
                      <m:t>𝐴</m:t>
                    </m:r>
                  </m:oMath>
                </a14:m>
                <a:r>
                  <a:rPr lang="en-US" sz="2000" dirty="0"/>
                  <a:t> is true</a:t>
                </a:r>
              </a:p>
              <a:p>
                <a:pPr marL="0" indent="0">
                  <a:buNone/>
                </a:pPr>
                <a:r>
                  <a:rPr lang="en-US" sz="300" b="1" dirty="0"/>
                  <a:t>________________________________________________________________________________________________________________________________________</a:t>
                </a:r>
              </a:p>
              <a:p>
                <a:pPr marL="0" indent="0">
                  <a:buNone/>
                </a:pPr>
                <a:r>
                  <a:rPr lang="en-US" sz="2000" dirty="0"/>
                  <a:t>???</a:t>
                </a:r>
                <a:br>
                  <a:rPr lang="en-US" sz="2000" dirty="0"/>
                </a:br>
                <a:endParaRPr lang="en-US" sz="2000" dirty="0"/>
              </a:p>
              <a:p>
                <a:pPr marL="0" indent="0">
                  <a:buNone/>
                </a:pPr>
                <a:r>
                  <a:rPr lang="en-US" sz="2000" dirty="0"/>
                  <a:t>If </a:t>
                </a:r>
                <a14:m>
                  <m:oMath xmlns:m="http://schemas.openxmlformats.org/officeDocument/2006/math">
                    <m:r>
                      <a:rPr lang="en-US" sz="2000" i="1" dirty="0" smtClean="0">
                        <a:latin typeface="Cambria Math" panose="02040503050406030204" pitchFamily="18" charset="0"/>
                      </a:rPr>
                      <m:t>𝐴</m:t>
                    </m:r>
                  </m:oMath>
                </a14:m>
                <a:r>
                  <a:rPr lang="en-US" sz="2000" dirty="0"/>
                  <a:t> is true, then </a:t>
                </a:r>
                <a14:m>
                  <m:oMath xmlns:m="http://schemas.openxmlformats.org/officeDocument/2006/math">
                    <m:r>
                      <a:rPr lang="en-US" sz="2000" i="1" dirty="0" smtClean="0">
                        <a:latin typeface="Cambria Math" panose="02040503050406030204" pitchFamily="18" charset="0"/>
                      </a:rPr>
                      <m:t>𝐵</m:t>
                    </m:r>
                  </m:oMath>
                </a14:m>
                <a:r>
                  <a:rPr lang="en-US" sz="2000" dirty="0"/>
                  <a:t> is true</a:t>
                </a:r>
                <a:br>
                  <a:rPr lang="en-US" sz="2000" dirty="0"/>
                </a:br>
                <a14:m>
                  <m:oMath xmlns:m="http://schemas.openxmlformats.org/officeDocument/2006/math">
                    <m:r>
                      <a:rPr lang="en-US" sz="2000" i="1" dirty="0" smtClean="0">
                        <a:latin typeface="Cambria Math" panose="02040503050406030204" pitchFamily="18" charset="0"/>
                      </a:rPr>
                      <m:t>𝐵</m:t>
                    </m:r>
                  </m:oMath>
                </a14:m>
                <a:r>
                  <a:rPr lang="en-US" sz="2000" dirty="0"/>
                  <a:t> is false</a:t>
                </a:r>
              </a:p>
              <a:p>
                <a:pPr marL="0" indent="0">
                  <a:buNone/>
                </a:pPr>
                <a:r>
                  <a:rPr lang="en-US" sz="300" b="1" dirty="0"/>
                  <a:t>________________________________________________________________________________________________________________________________________</a:t>
                </a:r>
              </a:p>
              <a:p>
                <a:pPr marL="0" indent="0">
                  <a:buNone/>
                </a:pPr>
                <a:r>
                  <a:rPr lang="en-US" sz="2000" dirty="0"/>
                  <a:t>???</a:t>
                </a: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2"/>
                <a:stretch>
                  <a:fillRect l="-1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40BFE4DD-A51A-764C-97B4-8092848C30A6}"/>
                  </a:ext>
                </a:extLst>
              </p:cNvPr>
              <p:cNvSpPr>
                <a:spLocks noGrp="1"/>
              </p:cNvSpPr>
              <p:nvPr>
                <p:ph sz="half" idx="2"/>
              </p:nvPr>
            </p:nvSpPr>
            <p:spPr/>
            <p:txBody>
              <a:bodyPr/>
              <a:lstStyle/>
              <a:p>
                <a:pPr marL="0" indent="0">
                  <a:buNone/>
                </a:pPr>
                <a:r>
                  <a:rPr lang="en-US" b="1" dirty="0"/>
                  <a:t>Inductive (plausible) reasoning: </a:t>
                </a:r>
              </a:p>
              <a:p>
                <a:pPr marL="0" indent="0">
                  <a:buNone/>
                </a:pPr>
                <a:r>
                  <a:rPr lang="en-US" sz="2000" dirty="0"/>
                  <a:t>If</a:t>
                </a:r>
                <a14:m>
                  <m:oMath xmlns:m="http://schemas.openxmlformats.org/officeDocument/2006/math">
                    <m:r>
                      <a:rPr lang="en-US" sz="2000" i="1" dirty="0">
                        <a:latin typeface="Cambria Math" panose="02040503050406030204" pitchFamily="18" charset="0"/>
                      </a:rPr>
                      <m:t> </m:t>
                    </m:r>
                    <m:r>
                      <a:rPr lang="en-US" sz="2000" i="1" dirty="0">
                        <a:latin typeface="Cambria Math" panose="02040503050406030204" pitchFamily="18" charset="0"/>
                      </a:rPr>
                      <m:t>𝐴</m:t>
                    </m:r>
                    <m:r>
                      <a:rPr lang="en-US" sz="2000" i="1" dirty="0">
                        <a:latin typeface="Cambria Math" panose="02040503050406030204" pitchFamily="18" charset="0"/>
                      </a:rPr>
                      <m:t> </m:t>
                    </m:r>
                  </m:oMath>
                </a14:m>
                <a:r>
                  <a:rPr lang="en-US" sz="2000" dirty="0"/>
                  <a:t>is true, then </a:t>
                </a:r>
                <a14:m>
                  <m:oMath xmlns:m="http://schemas.openxmlformats.org/officeDocument/2006/math">
                    <m:r>
                      <a:rPr lang="en-US" sz="2000" i="1" dirty="0">
                        <a:latin typeface="Cambria Math" panose="02040503050406030204" pitchFamily="18" charset="0"/>
                      </a:rPr>
                      <m:t>𝐵</m:t>
                    </m:r>
                  </m:oMath>
                </a14:m>
                <a:r>
                  <a:rPr lang="en-US" sz="2000" dirty="0"/>
                  <a:t> is true</a:t>
                </a:r>
                <a:br>
                  <a:rPr lang="en-US" sz="2000" dirty="0"/>
                </a:br>
                <a14:m>
                  <m:oMath xmlns:m="http://schemas.openxmlformats.org/officeDocument/2006/math">
                    <m:r>
                      <a:rPr lang="en-CA" sz="2000" b="0" i="1" dirty="0" smtClean="0">
                        <a:latin typeface="Cambria Math" panose="02040503050406030204" pitchFamily="18" charset="0"/>
                      </a:rPr>
                      <m:t>𝐵</m:t>
                    </m:r>
                  </m:oMath>
                </a14:m>
                <a:r>
                  <a:rPr lang="en-US" sz="2000" dirty="0"/>
                  <a:t> is true</a:t>
                </a:r>
              </a:p>
              <a:p>
                <a:pPr marL="0" indent="0">
                  <a:buNone/>
                </a:pPr>
                <a:r>
                  <a:rPr lang="en-US" sz="300" b="1" dirty="0"/>
                  <a:t>________________________________________________________________________________________________________________________________________</a:t>
                </a:r>
              </a:p>
              <a:p>
                <a:pPr marL="0" indent="0">
                  <a:buNone/>
                </a:pPr>
                <a:r>
                  <a:rPr lang="en-US" sz="2000" dirty="0"/>
                  <a:t>???</a:t>
                </a:r>
                <a:br>
                  <a:rPr lang="en-US" sz="6600" dirty="0"/>
                </a:br>
                <a:endParaRPr lang="en-US" sz="2000" dirty="0"/>
              </a:p>
              <a:p>
                <a:pPr marL="0" indent="0">
                  <a:buNone/>
                </a:pPr>
                <a:r>
                  <a:rPr lang="en-US" sz="2000" dirty="0"/>
                  <a:t>If </a:t>
                </a:r>
                <a14:m>
                  <m:oMath xmlns:m="http://schemas.openxmlformats.org/officeDocument/2006/math">
                    <m:r>
                      <a:rPr lang="en-US" sz="2000" i="1" dirty="0">
                        <a:latin typeface="Cambria Math" panose="02040503050406030204" pitchFamily="18" charset="0"/>
                      </a:rPr>
                      <m:t>𝐴</m:t>
                    </m:r>
                  </m:oMath>
                </a14:m>
                <a:r>
                  <a:rPr lang="en-US" sz="2000" dirty="0"/>
                  <a:t> is true, then </a:t>
                </a:r>
                <a14:m>
                  <m:oMath xmlns:m="http://schemas.openxmlformats.org/officeDocument/2006/math">
                    <m:r>
                      <a:rPr lang="en-US" sz="2000" i="1" dirty="0">
                        <a:latin typeface="Cambria Math" panose="02040503050406030204" pitchFamily="18" charset="0"/>
                      </a:rPr>
                      <m:t>𝐵</m:t>
                    </m:r>
                  </m:oMath>
                </a14:m>
                <a:r>
                  <a:rPr lang="en-US" sz="2000" dirty="0"/>
                  <a:t> is true</a:t>
                </a:r>
                <a:br>
                  <a:rPr lang="en-US" sz="2000" dirty="0"/>
                </a:br>
                <a14:m>
                  <m:oMath xmlns:m="http://schemas.openxmlformats.org/officeDocument/2006/math">
                    <m:r>
                      <a:rPr lang="en-CA" sz="2000" b="0" i="1" dirty="0" smtClean="0">
                        <a:latin typeface="Cambria Math" panose="02040503050406030204" pitchFamily="18" charset="0"/>
                      </a:rPr>
                      <m:t>𝐴</m:t>
                    </m:r>
                  </m:oMath>
                </a14:m>
                <a:r>
                  <a:rPr lang="en-US" sz="2000" dirty="0"/>
                  <a:t> is false</a:t>
                </a:r>
              </a:p>
              <a:p>
                <a:pPr marL="0" indent="0">
                  <a:buNone/>
                </a:pPr>
                <a:r>
                  <a:rPr lang="en-US" sz="300" b="1" dirty="0"/>
                  <a:t>________________________________________________________________________________________________________________________________________</a:t>
                </a:r>
              </a:p>
              <a:p>
                <a:pPr marL="0" indent="0">
                  <a:buNone/>
                </a:pPr>
                <a:r>
                  <a:rPr lang="en-US" sz="2000" dirty="0"/>
                  <a:t>???</a:t>
                </a:r>
              </a:p>
            </p:txBody>
          </p:sp>
        </mc:Choice>
        <mc:Fallback xmlns="">
          <p:sp>
            <p:nvSpPr>
              <p:cNvPr id="4" name="Content Placeholder 3">
                <a:extLst>
                  <a:ext uri="{FF2B5EF4-FFF2-40B4-BE49-F238E27FC236}">
                    <a16:creationId xmlns:a16="http://schemas.microsoft.com/office/drawing/2014/main" id="{40BFE4DD-A51A-764C-97B4-8092848C30A6}"/>
                  </a:ext>
                </a:extLst>
              </p:cNvPr>
              <p:cNvSpPr>
                <a:spLocks noGrp="1" noRot="1" noChangeAspect="1" noMove="1" noResize="1" noEditPoints="1" noAdjustHandles="1" noChangeArrowheads="1" noChangeShapeType="1" noTextEdit="1"/>
              </p:cNvSpPr>
              <p:nvPr>
                <p:ph sz="half" idx="2"/>
              </p:nvPr>
            </p:nvSpPr>
            <p:spPr>
              <a:blipFill>
                <a:blip r:embed="rId3"/>
                <a:stretch>
                  <a:fillRect l="-1636"/>
                </a:stretch>
              </a:blipFill>
            </p:spPr>
            <p:txBody>
              <a:bodyPr/>
              <a:lstStyle/>
              <a:p>
                <a:r>
                  <a:rPr lang="en-US">
                    <a:noFill/>
                  </a:rPr>
                  <a:t> </a:t>
                </a:r>
              </a:p>
            </p:txBody>
          </p:sp>
        </mc:Fallback>
      </mc:AlternateContent>
    </p:spTree>
    <p:extLst>
      <p:ext uri="{BB962C8B-B14F-4D97-AF65-F5344CB8AC3E}">
        <p14:creationId xmlns:p14="http://schemas.microsoft.com/office/powerpoint/2010/main" val="359749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SALARY QUESTION – LIKELIHOOD</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CA" dirty="0"/>
                  <a:t>Let’s denote the number of observations in group </a:t>
                </a:r>
                <a14:m>
                  <m:oMath xmlns:m="http://schemas.openxmlformats.org/officeDocument/2006/math">
                    <m:r>
                      <a:rPr lang="en-CA" i="1" dirty="0" smtClean="0">
                        <a:latin typeface="Cambria Math" panose="02040503050406030204" pitchFamily="18" charset="0"/>
                      </a:rPr>
                      <m:t>𝑖</m:t>
                    </m:r>
                  </m:oMath>
                </a14:m>
                <a:r>
                  <a:rPr lang="en-CA" dirty="0"/>
                  <a:t> by </a:t>
                </a:r>
                <a14:m>
                  <m:oMath xmlns:m="http://schemas.openxmlformats.org/officeDocument/2006/math">
                    <m:sSub>
                      <m:sSubPr>
                        <m:ctrlPr>
                          <a:rPr lang="en-CA" i="1" smtClean="0">
                            <a:latin typeface="Cambria Math" panose="02040503050406030204" pitchFamily="18" charset="0"/>
                          </a:rPr>
                        </m:ctrlPr>
                      </m:sSubPr>
                      <m:e>
                        <m:r>
                          <a:rPr lang="en-CA" b="0" i="1" smtClean="0">
                            <a:latin typeface="Cambria Math" panose="02040503050406030204" pitchFamily="18" charset="0"/>
                          </a:rPr>
                          <m:t>𝑁</m:t>
                        </m:r>
                      </m:e>
                      <m:sub>
                        <m:r>
                          <a:rPr lang="en-CA" b="0" i="1" smtClean="0">
                            <a:latin typeface="Cambria Math" panose="02040503050406030204" pitchFamily="18" charset="0"/>
                          </a:rPr>
                          <m:t>𝑖</m:t>
                        </m:r>
                      </m:sub>
                    </m:sSub>
                  </m:oMath>
                </a14:m>
                <a:r>
                  <a:rPr lang="en-CA" dirty="0"/>
                  <a:t>. The </a:t>
                </a:r>
                <a:r>
                  <a:rPr lang="en-CA" b="1" dirty="0"/>
                  <a:t>likelihood</a:t>
                </a:r>
                <a:r>
                  <a:rPr lang="en-CA" dirty="0"/>
                  <a:t> is the probability </a:t>
                </a:r>
              </a:p>
              <a:p>
                <a:pPr algn="just"/>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𝑃</m:t>
                      </m:r>
                      <m:d>
                        <m:dPr>
                          <m:ctrlPr>
                            <a:rPr lang="en-US" i="1" dirty="0">
                              <a:latin typeface="Cambria Math" panose="02040503050406030204" pitchFamily="18" charset="0"/>
                            </a:rPr>
                          </m:ctrlPr>
                        </m:dPr>
                        <m:e>
                          <m:r>
                            <m:rPr>
                              <m:nor/>
                            </m:rPr>
                            <a:rPr lang="en-CA" dirty="0">
                              <a:latin typeface="Cambria Math" panose="02040503050406030204" pitchFamily="18" charset="0"/>
                            </a:rPr>
                            <m:t>reported</m:t>
                          </m:r>
                          <m:r>
                            <m:rPr>
                              <m:nor/>
                            </m:rPr>
                            <a:rPr lang="en-CA" dirty="0">
                              <a:latin typeface="Cambria Math" panose="02040503050406030204" pitchFamily="18" charset="0"/>
                            </a:rPr>
                            <m:t> </m:t>
                          </m:r>
                          <m:r>
                            <m:rPr>
                              <m:nor/>
                            </m:rPr>
                            <a:rPr lang="en-CA" dirty="0">
                              <a:latin typeface="Cambria Math" panose="02040503050406030204" pitchFamily="18" charset="0"/>
                            </a:rPr>
                            <m:t>incomes</m:t>
                          </m:r>
                          <m:r>
                            <m:rPr>
                              <m:nor/>
                            </m:rPr>
                            <a:rPr lang="en-CA" dirty="0">
                              <a:latin typeface="Cambria Math" panose="02040503050406030204" pitchFamily="18" charset="0"/>
                            </a:rPr>
                            <m:t> </m:t>
                          </m:r>
                          <m:d>
                            <m:dPr>
                              <m:begChr m:val="{"/>
                              <m:endChr m:val="}"/>
                              <m:ctrlPr>
                                <a:rPr lang="en-CA" i="1" dirty="0" smtClean="0">
                                  <a:latin typeface="Cambria Math" panose="02040503050406030204" pitchFamily="18" charset="0"/>
                                </a:rPr>
                              </m:ctrlPr>
                            </m:dPr>
                            <m:e>
                              <m:sSub>
                                <m:sSubPr>
                                  <m:ctrlPr>
                                    <a:rPr lang="en-CA" i="1" dirty="0" smtClean="0">
                                      <a:latin typeface="Cambria Math" panose="02040503050406030204" pitchFamily="18" charset="0"/>
                                    </a:rPr>
                                  </m:ctrlPr>
                                </m:sSubPr>
                                <m:e>
                                  <m:r>
                                    <a:rPr lang="en-CA" b="0" i="1" dirty="0" smtClean="0">
                                      <a:latin typeface="Cambria Math" panose="02040503050406030204" pitchFamily="18" charset="0"/>
                                    </a:rPr>
                                    <m:t>𝑥</m:t>
                                  </m:r>
                                </m:e>
                                <m:sub>
                                  <m:r>
                                    <a:rPr lang="en-CA" b="0" i="1" dirty="0" smtClean="0">
                                      <a:latin typeface="Cambria Math" panose="02040503050406030204" pitchFamily="18" charset="0"/>
                                    </a:rPr>
                                    <m:t>𝑘</m:t>
                                  </m:r>
                                  <m:r>
                                    <a:rPr lang="en-CA" b="0" i="1" dirty="0" smtClean="0">
                                      <a:latin typeface="Cambria Math" panose="02040503050406030204" pitchFamily="18" charset="0"/>
                                    </a:rPr>
                                    <m:t>,</m:t>
                                  </m:r>
                                  <m:r>
                                    <a:rPr lang="en-CA" b="0" i="1" dirty="0" smtClean="0">
                                      <a:latin typeface="Cambria Math" panose="02040503050406030204" pitchFamily="18" charset="0"/>
                                    </a:rPr>
                                    <m:t>𝑖</m:t>
                                  </m:r>
                                </m:sub>
                              </m:sSub>
                            </m:e>
                          </m:d>
                          <m:r>
                            <a:rPr lang="en-CA" b="0" i="1" dirty="0" smtClean="0">
                              <a:latin typeface="Cambria Math" panose="02040503050406030204" pitchFamily="18" charset="0"/>
                            </a:rPr>
                            <m:t> </m:t>
                          </m:r>
                          <m:r>
                            <m:rPr>
                              <m:nor/>
                            </m:rPr>
                            <a:rPr lang="en-CA" dirty="0">
                              <a:latin typeface="Cambria Math" panose="02040503050406030204" pitchFamily="18" charset="0"/>
                            </a:rPr>
                            <m:t>in</m:t>
                          </m:r>
                          <m:r>
                            <m:rPr>
                              <m:nor/>
                            </m:rPr>
                            <a:rPr lang="en-CA" dirty="0">
                              <a:latin typeface="Cambria Math" panose="02040503050406030204" pitchFamily="18" charset="0"/>
                            </a:rPr>
                            <m:t> </m:t>
                          </m:r>
                          <m:r>
                            <m:rPr>
                              <m:nor/>
                            </m:rPr>
                            <a:rPr lang="en-CA" dirty="0">
                              <a:latin typeface="Cambria Math" panose="02040503050406030204" pitchFamily="18" charset="0"/>
                            </a:rPr>
                            <m:t>group</m:t>
                          </m:r>
                          <m:r>
                            <a:rPr lang="en-CA" i="1" dirty="0">
                              <a:latin typeface="Cambria Math" panose="02040503050406030204" pitchFamily="18" charset="0"/>
                            </a:rPr>
                            <m:t> </m:t>
                          </m:r>
                          <m:r>
                            <a:rPr lang="en-CA" i="1" dirty="0">
                              <a:latin typeface="Cambria Math" panose="02040503050406030204" pitchFamily="18" charset="0"/>
                            </a:rPr>
                            <m:t>𝑖</m:t>
                          </m:r>
                          <m:r>
                            <a:rPr lang="en-CA" b="0" i="1" dirty="0" smtClean="0">
                              <a:latin typeface="Cambria Math" panose="02040503050406030204" pitchFamily="18" charset="0"/>
                            </a:rPr>
                            <m:t> </m:t>
                          </m:r>
                          <m:r>
                            <a:rPr lang="en-CA" i="1" dirty="0">
                              <a:latin typeface="Cambria Math" panose="02040503050406030204" pitchFamily="18" charset="0"/>
                            </a:rPr>
                            <m:t>|</m:t>
                          </m:r>
                          <m:r>
                            <a:rPr lang="en-CA" b="0" i="1" dirty="0" smtClean="0">
                              <a:latin typeface="Cambria Math" panose="02040503050406030204" pitchFamily="18" charset="0"/>
                            </a:rPr>
                            <m:t> </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i="1" dirty="0">
                                  <a:latin typeface="Cambria Math" panose="02040503050406030204" pitchFamily="18" charset="0"/>
                                </a:rPr>
                                <m:t>𝑖</m:t>
                              </m:r>
                            </m:sub>
                          </m:sSub>
                          <m:r>
                            <a:rPr lang="en-CA" i="1" dirty="0">
                              <a:latin typeface="Cambria Math" panose="02040503050406030204" pitchFamily="18" charset="0"/>
                            </a:rPr>
                            <m:t>,</m:t>
                          </m:r>
                          <m:sSub>
                            <m:sSubPr>
                              <m:ctrlPr>
                                <a:rPr lang="en-CA" i="1" dirty="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rPr>
                                <m:t>𝑖</m:t>
                              </m:r>
                            </m:sub>
                          </m:sSub>
                          <m:r>
                            <a:rPr lang="en-CA" i="1" dirty="0">
                              <a:latin typeface="Cambria Math" panose="02040503050406030204" pitchFamily="18" charset="0"/>
                            </a:rPr>
                            <m:t>,</m:t>
                          </m:r>
                          <m:r>
                            <a:rPr lang="en-CA" i="1" dirty="0">
                              <a:latin typeface="Cambria Math" panose="02040503050406030204" pitchFamily="18" charset="0"/>
                            </a:rPr>
                            <m:t>𝐼</m:t>
                          </m:r>
                        </m:e>
                      </m:d>
                      <m:r>
                        <a:rPr lang="en-CA" i="1" dirty="0">
                          <a:latin typeface="Cambria Math" panose="02040503050406030204" pitchFamily="18" charset="0"/>
                        </a:rPr>
                        <m:t>, </m:t>
                      </m:r>
                      <m:r>
                        <a:rPr lang="en-CA" i="1" dirty="0">
                          <a:latin typeface="Cambria Math" panose="02040503050406030204" pitchFamily="18" charset="0"/>
                        </a:rPr>
                        <m:t>𝑖</m:t>
                      </m:r>
                      <m:r>
                        <a:rPr lang="en-CA" i="1" dirty="0">
                          <a:latin typeface="Cambria Math" panose="02040503050406030204" pitchFamily="18" charset="0"/>
                        </a:rPr>
                        <m:t>=1,…,12.</m:t>
                      </m:r>
                    </m:oMath>
                  </m:oMathPara>
                </a14:m>
                <a:endParaRPr lang="en-CA" dirty="0"/>
              </a:p>
              <a:p>
                <a:pPr algn="just"/>
                <a:endParaRPr lang="en-CA" sz="500" dirty="0"/>
              </a:p>
              <a:p>
                <a:pPr algn="just"/>
                <a:r>
                  <a:rPr lang="en-CA" dirty="0"/>
                  <a:t>We’ve assumed normality for any given observation. If we assume further that all observations are independent, then </a:t>
                </a:r>
              </a:p>
              <a:p>
                <a:pPr algn="just"/>
                <a14:m>
                  <m:oMathPara xmlns:m="http://schemas.openxmlformats.org/officeDocument/2006/math">
                    <m:oMathParaPr>
                      <m:jc m:val="centerGroup"/>
                    </m:oMathParaPr>
                    <m:oMath xmlns:m="http://schemas.openxmlformats.org/officeDocument/2006/math">
                      <m:r>
                        <a:rPr lang="en-US" i="1" dirty="0">
                          <a:latin typeface="Cambria Math" panose="02040503050406030204" pitchFamily="18" charset="0"/>
                        </a:rPr>
                        <m:t>𝑃</m:t>
                      </m:r>
                      <m:d>
                        <m:dPr>
                          <m:ctrlPr>
                            <a:rPr lang="en-US" i="1" dirty="0">
                              <a:latin typeface="Cambria Math" panose="02040503050406030204" pitchFamily="18" charset="0"/>
                            </a:rPr>
                          </m:ctrlPr>
                        </m:dPr>
                        <m:e>
                          <m:d>
                            <m:dPr>
                              <m:begChr m:val="{"/>
                              <m:endChr m:val="}"/>
                              <m:ctrlPr>
                                <a:rPr lang="en-CA" i="1" dirty="0">
                                  <a:latin typeface="Cambria Math" panose="02040503050406030204" pitchFamily="18" charset="0"/>
                                </a:rPr>
                              </m:ctrlPr>
                            </m:dPr>
                            <m:e>
                              <m:sSub>
                                <m:sSubPr>
                                  <m:ctrlPr>
                                    <a:rPr lang="en-CA" i="1" dirty="0">
                                      <a:latin typeface="Cambria Math" panose="02040503050406030204" pitchFamily="18" charset="0"/>
                                    </a:rPr>
                                  </m:ctrlPr>
                                </m:sSubPr>
                                <m:e>
                                  <m:r>
                                    <a:rPr lang="en-CA" i="1" dirty="0">
                                      <a:latin typeface="Cambria Math" panose="02040503050406030204" pitchFamily="18" charset="0"/>
                                    </a:rPr>
                                    <m:t>𝑥</m:t>
                                  </m:r>
                                </m:e>
                                <m:sub>
                                  <m:r>
                                    <a:rPr lang="en-CA" i="1" dirty="0">
                                      <a:latin typeface="Cambria Math" panose="02040503050406030204" pitchFamily="18" charset="0"/>
                                    </a:rPr>
                                    <m:t>𝑘</m:t>
                                  </m:r>
                                  <m:r>
                                    <a:rPr lang="en-CA" b="0" i="1" dirty="0" smtClean="0">
                                      <a:latin typeface="Cambria Math" panose="02040503050406030204" pitchFamily="18" charset="0"/>
                                    </a:rPr>
                                    <m:t>,</m:t>
                                  </m:r>
                                  <m:r>
                                    <a:rPr lang="en-CA" b="0" i="1" dirty="0" smtClean="0">
                                      <a:latin typeface="Cambria Math" panose="02040503050406030204" pitchFamily="18" charset="0"/>
                                    </a:rPr>
                                    <m:t>𝑖</m:t>
                                  </m:r>
                                </m:sub>
                              </m:sSub>
                            </m:e>
                          </m:d>
                          <m:r>
                            <a:rPr lang="en-CA" i="1" dirty="0" smtClean="0">
                              <a:latin typeface="Cambria Math" panose="02040503050406030204" pitchFamily="18" charset="0"/>
                            </a:rPr>
                            <m:t> </m:t>
                          </m:r>
                          <m:r>
                            <a:rPr lang="en-CA" i="1" dirty="0">
                              <a:latin typeface="Cambria Math" panose="02040503050406030204" pitchFamily="18" charset="0"/>
                            </a:rPr>
                            <m:t>| </m:t>
                          </m:r>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i="1" dirty="0">
                                  <a:latin typeface="Cambria Math" panose="02040503050406030204" pitchFamily="18" charset="0"/>
                                </a:rPr>
                                <m:t>𝑖</m:t>
                              </m:r>
                            </m:sub>
                          </m:sSub>
                          <m:r>
                            <a:rPr lang="en-CA" i="1" dirty="0">
                              <a:latin typeface="Cambria Math" panose="02040503050406030204" pitchFamily="18" charset="0"/>
                            </a:rPr>
                            <m:t>,</m:t>
                          </m:r>
                          <m:sSub>
                            <m:sSubPr>
                              <m:ctrlPr>
                                <a:rPr lang="en-CA" i="1" dirty="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rPr>
                                <m:t>𝑖</m:t>
                              </m:r>
                            </m:sub>
                          </m:sSub>
                          <m:r>
                            <a:rPr lang="en-CA" i="1" dirty="0">
                              <a:latin typeface="Cambria Math" panose="02040503050406030204" pitchFamily="18" charset="0"/>
                            </a:rPr>
                            <m:t>,</m:t>
                          </m:r>
                          <m:r>
                            <a:rPr lang="en-CA" i="1" dirty="0">
                              <a:latin typeface="Cambria Math" panose="02040503050406030204" pitchFamily="18" charset="0"/>
                            </a:rPr>
                            <m:t>𝐼</m:t>
                          </m:r>
                        </m:e>
                      </m:d>
                      <m:r>
                        <a:rPr lang="en-CA" i="1" dirty="0" smtClean="0">
                          <a:latin typeface="Cambria Math" panose="02040503050406030204" pitchFamily="18" charset="0"/>
                          <a:ea typeface="Cambria Math" panose="02040503050406030204" pitchFamily="18" charset="0"/>
                        </a:rPr>
                        <m:t>∝</m:t>
                      </m:r>
                      <m:nary>
                        <m:naryPr>
                          <m:chr m:val="∏"/>
                          <m:ctrlPr>
                            <a:rPr lang="en-CA" i="1" dirty="0" smtClean="0">
                              <a:latin typeface="Cambria Math" panose="02040503050406030204" pitchFamily="18" charset="0"/>
                              <a:ea typeface="Cambria Math" panose="02040503050406030204" pitchFamily="18" charset="0"/>
                            </a:rPr>
                          </m:ctrlPr>
                        </m:naryPr>
                        <m:sub>
                          <m:r>
                            <m:rPr>
                              <m:brk m:alnAt="23"/>
                            </m:rPr>
                            <a:rPr lang="en-CA" b="0" i="1" dirty="0" smtClean="0">
                              <a:latin typeface="Cambria Math" panose="02040503050406030204" pitchFamily="18" charset="0"/>
                              <a:ea typeface="Cambria Math" panose="02040503050406030204" pitchFamily="18" charset="0"/>
                            </a:rPr>
                            <m:t>𝑘</m:t>
                          </m:r>
                          <m:r>
                            <a:rPr lang="en-CA" b="0" i="1" dirty="0" smtClean="0">
                              <a:latin typeface="Cambria Math" panose="02040503050406030204" pitchFamily="18" charset="0"/>
                              <a:ea typeface="Cambria Math" panose="02040503050406030204" pitchFamily="18" charset="0"/>
                            </a:rPr>
                            <m:t>=1</m:t>
                          </m:r>
                        </m:sub>
                        <m:sup>
                          <m:sSub>
                            <m:sSubPr>
                              <m:ctrlPr>
                                <a:rPr lang="en-CA" i="1">
                                  <a:latin typeface="Cambria Math" panose="02040503050406030204" pitchFamily="18" charset="0"/>
                                </a:rPr>
                              </m:ctrlPr>
                            </m:sSubPr>
                            <m:e>
                              <m:r>
                                <a:rPr lang="en-CA" i="1">
                                  <a:latin typeface="Cambria Math" panose="02040503050406030204" pitchFamily="18" charset="0"/>
                                </a:rPr>
                                <m:t>𝑁</m:t>
                              </m:r>
                            </m:e>
                            <m:sub>
                              <m:r>
                                <a:rPr lang="en-CA" i="1">
                                  <a:latin typeface="Cambria Math" panose="02040503050406030204" pitchFamily="18" charset="0"/>
                                </a:rPr>
                                <m:t>𝑖</m:t>
                              </m:r>
                            </m:sub>
                          </m:sSub>
                        </m:sup>
                        <m:e>
                          <m:sSubSup>
                            <m:sSubSupPr>
                              <m:ctrlPr>
                                <a:rPr lang="en-CA" i="1" dirty="0" smtClean="0">
                                  <a:latin typeface="Cambria Math" panose="02040503050406030204" pitchFamily="18" charset="0"/>
                                  <a:ea typeface="Cambria Math" panose="02040503050406030204" pitchFamily="18" charset="0"/>
                                </a:rPr>
                              </m:ctrlPr>
                            </m:sSubSupPr>
                            <m:e>
                              <m:r>
                                <a:rPr lang="en-CA" i="1" dirty="0" smtClean="0">
                                  <a:latin typeface="Cambria Math" panose="02040503050406030204" pitchFamily="18" charset="0"/>
                                  <a:ea typeface="Cambria Math" panose="02040503050406030204" pitchFamily="18" charset="0"/>
                                </a:rPr>
                                <m:t>𝜎</m:t>
                              </m:r>
                            </m:e>
                            <m:sub>
                              <m:r>
                                <a:rPr lang="en-CA" b="0" i="1" dirty="0" smtClean="0">
                                  <a:latin typeface="Cambria Math" panose="02040503050406030204" pitchFamily="18" charset="0"/>
                                  <a:ea typeface="Cambria Math" panose="02040503050406030204" pitchFamily="18" charset="0"/>
                                </a:rPr>
                                <m:t>𝑖</m:t>
                              </m:r>
                            </m:sub>
                            <m:sup>
                              <m:r>
                                <a:rPr lang="en-CA" b="0" i="1" dirty="0" smtClean="0">
                                  <a:latin typeface="Cambria Math" panose="02040503050406030204" pitchFamily="18" charset="0"/>
                                  <a:ea typeface="Cambria Math" panose="02040503050406030204" pitchFamily="18" charset="0"/>
                                </a:rPr>
                                <m:t>−1</m:t>
                              </m:r>
                            </m:sup>
                          </m:sSubSup>
                          <m:func>
                            <m:funcPr>
                              <m:ctrlPr>
                                <a:rPr lang="en-CA" b="0" i="1" dirty="0" smtClean="0">
                                  <a:latin typeface="Cambria Math" panose="02040503050406030204" pitchFamily="18" charset="0"/>
                                  <a:ea typeface="Cambria Math" panose="02040503050406030204" pitchFamily="18" charset="0"/>
                                </a:rPr>
                              </m:ctrlPr>
                            </m:funcPr>
                            <m:fName>
                              <m:r>
                                <m:rPr>
                                  <m:sty m:val="p"/>
                                </m:rPr>
                                <a:rPr lang="en-CA" b="0" i="0" dirty="0" smtClean="0">
                                  <a:latin typeface="Cambria Math" panose="02040503050406030204" pitchFamily="18" charset="0"/>
                                  <a:ea typeface="Cambria Math" panose="02040503050406030204" pitchFamily="18" charset="0"/>
                                </a:rPr>
                                <m:t>exp</m:t>
                              </m:r>
                            </m:fName>
                            <m:e>
                              <m:d>
                                <m:dPr>
                                  <m:ctrlPr>
                                    <a:rPr lang="en-CA" b="0" i="1" dirty="0" smtClean="0">
                                      <a:latin typeface="Cambria Math" panose="02040503050406030204" pitchFamily="18" charset="0"/>
                                      <a:ea typeface="Cambria Math" panose="02040503050406030204" pitchFamily="18" charset="0"/>
                                    </a:rPr>
                                  </m:ctrlPr>
                                </m:dPr>
                                <m:e>
                                  <m:f>
                                    <m:fPr>
                                      <m:ctrlPr>
                                        <a:rPr lang="en-CA" b="0" i="1" dirty="0" smtClean="0">
                                          <a:latin typeface="Cambria Math" panose="02040503050406030204" pitchFamily="18" charset="0"/>
                                          <a:ea typeface="Cambria Math" panose="02040503050406030204" pitchFamily="18" charset="0"/>
                                        </a:rPr>
                                      </m:ctrlPr>
                                    </m:fPr>
                                    <m:num>
                                      <m:r>
                                        <a:rPr lang="en-CA" b="0" i="1" dirty="0" smtClean="0">
                                          <a:latin typeface="Cambria Math" panose="02040503050406030204" pitchFamily="18" charset="0"/>
                                          <a:ea typeface="Cambria Math" panose="02040503050406030204" pitchFamily="18" charset="0"/>
                                        </a:rPr>
                                        <m:t>−</m:t>
                                      </m:r>
                                      <m:sSup>
                                        <m:sSupPr>
                                          <m:ctrlPr>
                                            <a:rPr lang="en-CA" b="0" i="1" dirty="0" smtClean="0">
                                              <a:latin typeface="Cambria Math" panose="02040503050406030204" pitchFamily="18" charset="0"/>
                                              <a:ea typeface="Cambria Math" panose="02040503050406030204" pitchFamily="18" charset="0"/>
                                            </a:rPr>
                                          </m:ctrlPr>
                                        </m:sSupPr>
                                        <m:e>
                                          <m:d>
                                            <m:dPr>
                                              <m:ctrlPr>
                                                <a:rPr lang="en-CA" b="0" i="1" dirty="0" smtClean="0">
                                                  <a:latin typeface="Cambria Math" panose="02040503050406030204" pitchFamily="18" charset="0"/>
                                                  <a:ea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i="1" dirty="0">
                                                      <a:latin typeface="Cambria Math" panose="02040503050406030204" pitchFamily="18" charset="0"/>
                                                    </a:rPr>
                                                    <m:t>𝑖</m:t>
                                                  </m:r>
                                                </m:sub>
                                              </m:sSub>
                                              <m:r>
                                                <a:rPr lang="en-CA" b="0" i="1" dirty="0" smtClean="0">
                                                  <a:latin typeface="Cambria Math" panose="02040503050406030204" pitchFamily="18" charset="0"/>
                                                </a:rPr>
                                                <m:t>−</m:t>
                                              </m:r>
                                              <m:sSub>
                                                <m:sSubPr>
                                                  <m:ctrlPr>
                                                    <a:rPr lang="en-CA" i="1" dirty="0">
                                                      <a:latin typeface="Cambria Math" panose="02040503050406030204" pitchFamily="18" charset="0"/>
                                                    </a:rPr>
                                                  </m:ctrlPr>
                                                </m:sSubPr>
                                                <m:e>
                                                  <m:r>
                                                    <a:rPr lang="en-CA" i="1" dirty="0">
                                                      <a:latin typeface="Cambria Math" panose="02040503050406030204" pitchFamily="18" charset="0"/>
                                                    </a:rPr>
                                                    <m:t>𝑥</m:t>
                                                  </m:r>
                                                </m:e>
                                                <m:sub>
                                                  <m:r>
                                                    <a:rPr lang="en-CA" i="1" dirty="0">
                                                      <a:latin typeface="Cambria Math" panose="02040503050406030204" pitchFamily="18" charset="0"/>
                                                    </a:rPr>
                                                    <m:t>𝑘</m:t>
                                                  </m:r>
                                                  <m:r>
                                                    <a:rPr lang="en-CA" i="1" dirty="0">
                                                      <a:latin typeface="Cambria Math" panose="02040503050406030204" pitchFamily="18" charset="0"/>
                                                    </a:rPr>
                                                    <m:t>,</m:t>
                                                  </m:r>
                                                  <m:r>
                                                    <a:rPr lang="en-CA" i="1" dirty="0">
                                                      <a:latin typeface="Cambria Math" panose="02040503050406030204" pitchFamily="18" charset="0"/>
                                                    </a:rPr>
                                                    <m:t>𝑖</m:t>
                                                  </m:r>
                                                </m:sub>
                                              </m:sSub>
                                            </m:e>
                                          </m:d>
                                        </m:e>
                                        <m:sup>
                                          <m:r>
                                            <a:rPr lang="en-CA" b="0" i="1" dirty="0" smtClean="0">
                                              <a:latin typeface="Cambria Math" panose="02040503050406030204" pitchFamily="18" charset="0"/>
                                              <a:ea typeface="Cambria Math" panose="02040503050406030204" pitchFamily="18" charset="0"/>
                                            </a:rPr>
                                            <m:t>2</m:t>
                                          </m:r>
                                        </m:sup>
                                      </m:sSup>
                                    </m:num>
                                    <m:den>
                                      <m:r>
                                        <a:rPr lang="en-CA" b="0" i="1" dirty="0" smtClean="0">
                                          <a:latin typeface="Cambria Math" panose="02040503050406030204" pitchFamily="18" charset="0"/>
                                          <a:ea typeface="Cambria Math" panose="02040503050406030204" pitchFamily="18" charset="0"/>
                                        </a:rPr>
                                        <m:t>2</m:t>
                                      </m:r>
                                      <m:sSubSup>
                                        <m:sSubSupPr>
                                          <m:ctrlPr>
                                            <a:rPr lang="en-CA" i="1" dirty="0">
                                              <a:latin typeface="Cambria Math" panose="02040503050406030204" pitchFamily="18" charset="0"/>
                                              <a:ea typeface="Cambria Math" panose="02040503050406030204" pitchFamily="18" charset="0"/>
                                            </a:rPr>
                                          </m:ctrlPr>
                                        </m:sSubSup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ea typeface="Cambria Math" panose="02040503050406030204" pitchFamily="18" charset="0"/>
                                            </a:rPr>
                                            <m:t>𝑖</m:t>
                                          </m:r>
                                        </m:sub>
                                        <m:sup>
                                          <m:r>
                                            <a:rPr lang="en-CA" b="0" i="1" dirty="0" smtClean="0">
                                              <a:latin typeface="Cambria Math" panose="02040503050406030204" pitchFamily="18" charset="0"/>
                                              <a:ea typeface="Cambria Math" panose="02040503050406030204" pitchFamily="18" charset="0"/>
                                            </a:rPr>
                                            <m:t>2</m:t>
                                          </m:r>
                                        </m:sup>
                                      </m:sSubSup>
                                    </m:den>
                                  </m:f>
                                </m:e>
                              </m:d>
                            </m:e>
                          </m:func>
                        </m:e>
                      </m:nary>
                      <m:r>
                        <a:rPr lang="en-CA" b="0" i="1" dirty="0" smtClean="0">
                          <a:latin typeface="Cambria Math" panose="02040503050406030204" pitchFamily="18" charset="0"/>
                          <a:ea typeface="Cambria Math" panose="02040503050406030204" pitchFamily="18" charset="0"/>
                        </a:rPr>
                        <m:t>,</m:t>
                      </m:r>
                      <m:r>
                        <a:rPr lang="en-CA" i="1" dirty="0">
                          <a:latin typeface="Cambria Math" panose="02040503050406030204" pitchFamily="18" charset="0"/>
                        </a:rPr>
                        <m:t> </m:t>
                      </m:r>
                      <m:r>
                        <a:rPr lang="en-CA" i="1" dirty="0">
                          <a:latin typeface="Cambria Math" panose="02040503050406030204" pitchFamily="18" charset="0"/>
                        </a:rPr>
                        <m:t>𝑖</m:t>
                      </m:r>
                      <m:r>
                        <a:rPr lang="en-CA" i="1" dirty="0">
                          <a:latin typeface="Cambria Math" panose="02040503050406030204" pitchFamily="18" charset="0"/>
                        </a:rPr>
                        <m:t>=1,…,12.</m:t>
                      </m:r>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06" r="-806" b="-34557"/>
                </a:stretch>
              </a:blipFill>
            </p:spPr>
            <p:txBody>
              <a:bodyPr/>
              <a:lstStyle/>
              <a:p>
                <a:r>
                  <a:rPr lang="en-US">
                    <a:noFill/>
                  </a:rPr>
                  <a:t> </a:t>
                </a:r>
              </a:p>
            </p:txBody>
          </p:sp>
        </mc:Fallback>
      </mc:AlternateContent>
    </p:spTree>
    <p:extLst>
      <p:ext uri="{BB962C8B-B14F-4D97-AF65-F5344CB8AC3E}">
        <p14:creationId xmlns:p14="http://schemas.microsoft.com/office/powerpoint/2010/main" val="276604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5E0876-12D9-8844-B437-6DA327CA6704}"/>
              </a:ext>
            </a:extLst>
          </p:cNvPr>
          <p:cNvSpPr/>
          <p:nvPr/>
        </p:nvSpPr>
        <p:spPr>
          <a:xfrm>
            <a:off x="8950271" y="6321263"/>
            <a:ext cx="2944678" cy="4844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THE SALARY QUESTION – POSTERIOR(S)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pPr algn="just"/>
                <a:r>
                  <a:rPr lang="en-US" dirty="0">
                    <a:solidFill>
                      <a:srgbClr val="323232"/>
                    </a:solidFill>
                    <a:latin typeface="Dagny OT" panose="020B0504020201020104" pitchFamily="34" charset="0"/>
                  </a:rPr>
                  <a:t>Combining both of these together, we get </a:t>
                </a:r>
              </a:p>
              <a:p>
                <a:pPr algn="just">
                  <a:lnSpc>
                    <a:spcPct val="100000"/>
                  </a:lnSpc>
                </a:pPr>
                <a:endParaRPr lang="en-US" sz="100" dirty="0">
                  <a:solidFill>
                    <a:srgbClr val="323232"/>
                  </a:solidFill>
                  <a:latin typeface="Dagny OT" panose="020B0504020201020104" pitchFamily="34" charset="0"/>
                </a:endParaRPr>
              </a:p>
              <a:p>
                <a:pPr algn="just"/>
                <a14:m>
                  <m:oMathPara xmlns:m="http://schemas.openxmlformats.org/officeDocument/2006/math">
                    <m:oMathParaPr>
                      <m:jc m:val="centerGroup"/>
                    </m:oMathParaPr>
                    <m:oMath xmlns:m="http://schemas.openxmlformats.org/officeDocument/2006/math">
                      <m:sSub>
                        <m:sSubPr>
                          <m:ctrlPr>
                            <a:rPr lang="en-US" i="1" dirty="0">
                              <a:solidFill>
                                <a:srgbClr val="323232"/>
                              </a:solidFill>
                              <a:latin typeface="Cambria Math" panose="02040503050406030204" pitchFamily="18" charset="0"/>
                              <a:ea typeface="Cambria Math" panose="02040503050406030204" pitchFamily="18" charset="0"/>
                            </a:rPr>
                          </m:ctrlPr>
                        </m:sSubPr>
                        <m:e>
                          <m:r>
                            <a:rPr lang="en-CA" i="1" dirty="0">
                              <a:solidFill>
                                <a:srgbClr val="323232"/>
                              </a:solidFill>
                              <a:latin typeface="Cambria Math" panose="02040503050406030204" pitchFamily="18" charset="0"/>
                              <a:ea typeface="Cambria Math" panose="02040503050406030204" pitchFamily="18" charset="0"/>
                            </a:rPr>
                            <m:t>𝑃</m:t>
                          </m:r>
                        </m:e>
                        <m:sub>
                          <m:r>
                            <a:rPr lang="en-CA" b="0" i="1" dirty="0" smtClean="0">
                              <a:solidFill>
                                <a:srgbClr val="323232"/>
                              </a:solidFill>
                              <a:latin typeface="Cambria Math" panose="02040503050406030204" pitchFamily="18" charset="0"/>
                              <a:ea typeface="Cambria Math" panose="02040503050406030204" pitchFamily="18" charset="0"/>
                            </a:rPr>
                            <m:t>1</m:t>
                          </m:r>
                        </m:sub>
                      </m:sSub>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i="1" dirty="0">
                                  <a:latin typeface="Cambria Math" panose="02040503050406030204" pitchFamily="18" charset="0"/>
                                </a:rPr>
                                <m:t>𝑖</m:t>
                              </m:r>
                            </m:sub>
                          </m:sSub>
                          <m:r>
                            <a:rPr lang="en-CA" i="1" dirty="0">
                              <a:latin typeface="Cambria Math" panose="02040503050406030204" pitchFamily="18" charset="0"/>
                            </a:rPr>
                            <m:t>,</m:t>
                          </m:r>
                          <m:sSub>
                            <m:sSubPr>
                              <m:ctrlPr>
                                <a:rPr lang="en-CA" i="1" dirty="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rPr>
                                <m:t>𝑖</m:t>
                              </m:r>
                            </m:sub>
                          </m:sSub>
                          <m:r>
                            <a:rPr lang="en-CA" i="1" dirty="0">
                              <a:latin typeface="Cambria Math" panose="02040503050406030204" pitchFamily="18" charset="0"/>
                            </a:rPr>
                            <m:t>|</m:t>
                          </m:r>
                          <m:d>
                            <m:dPr>
                              <m:begChr m:val="{"/>
                              <m:endChr m:val="}"/>
                              <m:ctrlPr>
                                <a:rPr lang="en-CA" i="1" dirty="0">
                                  <a:latin typeface="Cambria Math" panose="02040503050406030204" pitchFamily="18" charset="0"/>
                                </a:rPr>
                              </m:ctrlPr>
                            </m:dPr>
                            <m:e>
                              <m:sSub>
                                <m:sSubPr>
                                  <m:ctrlPr>
                                    <a:rPr lang="en-CA" i="1" dirty="0">
                                      <a:latin typeface="Cambria Math" panose="02040503050406030204" pitchFamily="18" charset="0"/>
                                    </a:rPr>
                                  </m:ctrlPr>
                                </m:sSubPr>
                                <m:e>
                                  <m:r>
                                    <a:rPr lang="en-CA" i="1" dirty="0">
                                      <a:latin typeface="Cambria Math" panose="02040503050406030204" pitchFamily="18" charset="0"/>
                                    </a:rPr>
                                    <m:t>𝑥</m:t>
                                  </m:r>
                                </m:e>
                                <m:sub>
                                  <m:r>
                                    <a:rPr lang="en-CA" i="1" dirty="0">
                                      <a:latin typeface="Cambria Math" panose="02040503050406030204" pitchFamily="18" charset="0"/>
                                    </a:rPr>
                                    <m:t>𝑘</m:t>
                                  </m:r>
                                  <m:r>
                                    <a:rPr lang="en-CA" i="1" dirty="0">
                                      <a:latin typeface="Cambria Math" panose="02040503050406030204" pitchFamily="18" charset="0"/>
                                    </a:rPr>
                                    <m:t>,</m:t>
                                  </m:r>
                                  <m:r>
                                    <a:rPr lang="en-CA" i="1" dirty="0">
                                      <a:latin typeface="Cambria Math" panose="02040503050406030204" pitchFamily="18" charset="0"/>
                                    </a:rPr>
                                    <m:t>𝑖</m:t>
                                  </m:r>
                                </m:sub>
                              </m:sSub>
                            </m:e>
                          </m:d>
                          <m:r>
                            <a:rPr lang="en-CA" i="1" dirty="0">
                              <a:latin typeface="Cambria Math" panose="02040503050406030204" pitchFamily="18" charset="0"/>
                            </a:rPr>
                            <m:t>,</m:t>
                          </m:r>
                          <m:r>
                            <a:rPr lang="en-CA" i="1" dirty="0">
                              <a:latin typeface="Cambria Math" panose="02040503050406030204" pitchFamily="18" charset="0"/>
                            </a:rPr>
                            <m:t>𝐼</m:t>
                          </m:r>
                        </m:e>
                      </m:d>
                      <m:r>
                        <a:rPr lang="en-US" i="1" dirty="0">
                          <a:solidFill>
                            <a:srgbClr val="323232"/>
                          </a:solidFill>
                          <a:latin typeface="Cambria Math" panose="02040503050406030204" pitchFamily="18" charset="0"/>
                          <a:ea typeface="Cambria Math" panose="02040503050406030204" pitchFamily="18" charset="0"/>
                        </a:rPr>
                        <m:t>∝</m:t>
                      </m:r>
                      <m:sSubSup>
                        <m:sSubSupPr>
                          <m:ctrlPr>
                            <a:rPr lang="en-CA" i="1" dirty="0">
                              <a:latin typeface="Cambria Math" panose="02040503050406030204" pitchFamily="18" charset="0"/>
                              <a:ea typeface="Cambria Math" panose="02040503050406030204" pitchFamily="18" charset="0"/>
                            </a:rPr>
                          </m:ctrlPr>
                        </m:sSubSup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ea typeface="Cambria Math" panose="02040503050406030204" pitchFamily="18" charset="0"/>
                            </a:rPr>
                            <m:t>𝑖</m:t>
                          </m:r>
                        </m:sub>
                        <m:sup>
                          <m:r>
                            <a:rPr lang="en-CA" i="1" dirty="0">
                              <a:latin typeface="Cambria Math" panose="02040503050406030204" pitchFamily="18" charset="0"/>
                              <a:ea typeface="Cambria Math" panose="02040503050406030204" pitchFamily="18" charset="0"/>
                            </a:rPr>
                            <m:t>−</m:t>
                          </m:r>
                          <m:sSub>
                            <m:sSubPr>
                              <m:ctrlPr>
                                <a:rPr lang="en-CA" i="1">
                                  <a:latin typeface="Cambria Math" panose="02040503050406030204" pitchFamily="18" charset="0"/>
                                </a:rPr>
                              </m:ctrlPr>
                            </m:sSubPr>
                            <m:e>
                              <m:r>
                                <a:rPr lang="en-CA" b="0" i="1" smtClean="0">
                                  <a:latin typeface="Cambria Math" panose="02040503050406030204" pitchFamily="18" charset="0"/>
                                </a:rPr>
                                <m:t>(</m:t>
                              </m:r>
                              <m:r>
                                <a:rPr lang="en-CA" i="1">
                                  <a:latin typeface="Cambria Math" panose="02040503050406030204" pitchFamily="18" charset="0"/>
                                </a:rPr>
                                <m:t>𝑁</m:t>
                              </m:r>
                            </m:e>
                            <m:sub>
                              <m:r>
                                <a:rPr lang="en-CA" i="1">
                                  <a:latin typeface="Cambria Math" panose="02040503050406030204" pitchFamily="18" charset="0"/>
                                </a:rPr>
                                <m:t>𝑖</m:t>
                              </m:r>
                            </m:sub>
                          </m:sSub>
                          <m:r>
                            <a:rPr lang="en-CA" b="0" i="1" smtClean="0">
                              <a:latin typeface="Cambria Math" panose="02040503050406030204" pitchFamily="18" charset="0"/>
                            </a:rPr>
                            <m:t>+1)</m:t>
                          </m:r>
                        </m:sup>
                      </m:sSubSup>
                      <m:nary>
                        <m:naryPr>
                          <m:chr m:val="∏"/>
                          <m:ctrlPr>
                            <a:rPr lang="en-CA" i="1" dirty="0">
                              <a:latin typeface="Cambria Math" panose="02040503050406030204" pitchFamily="18" charset="0"/>
                              <a:ea typeface="Cambria Math" panose="02040503050406030204" pitchFamily="18" charset="0"/>
                            </a:rPr>
                          </m:ctrlPr>
                        </m:naryPr>
                        <m:sub>
                          <m:r>
                            <m:rPr>
                              <m:brk m:alnAt="23"/>
                            </m:rPr>
                            <a:rPr lang="en-CA" i="1" dirty="0">
                              <a:latin typeface="Cambria Math" panose="02040503050406030204" pitchFamily="18" charset="0"/>
                              <a:ea typeface="Cambria Math" panose="02040503050406030204" pitchFamily="18" charset="0"/>
                            </a:rPr>
                            <m:t>𝑘</m:t>
                          </m:r>
                          <m:r>
                            <a:rPr lang="en-CA" i="1" dirty="0">
                              <a:latin typeface="Cambria Math" panose="02040503050406030204" pitchFamily="18" charset="0"/>
                              <a:ea typeface="Cambria Math" panose="02040503050406030204" pitchFamily="18" charset="0"/>
                            </a:rPr>
                            <m:t>=1</m:t>
                          </m:r>
                        </m:sub>
                        <m:sup>
                          <m:sSub>
                            <m:sSubPr>
                              <m:ctrlPr>
                                <a:rPr lang="en-CA" i="1">
                                  <a:latin typeface="Cambria Math" panose="02040503050406030204" pitchFamily="18" charset="0"/>
                                </a:rPr>
                              </m:ctrlPr>
                            </m:sSubPr>
                            <m:e>
                              <m:r>
                                <a:rPr lang="en-CA" i="1">
                                  <a:latin typeface="Cambria Math" panose="02040503050406030204" pitchFamily="18" charset="0"/>
                                </a:rPr>
                                <m:t>𝑁</m:t>
                              </m:r>
                            </m:e>
                            <m:sub>
                              <m:r>
                                <a:rPr lang="en-CA" i="1">
                                  <a:latin typeface="Cambria Math" panose="02040503050406030204" pitchFamily="18" charset="0"/>
                                </a:rPr>
                                <m:t>𝑖</m:t>
                              </m:r>
                            </m:sub>
                          </m:sSub>
                        </m:sup>
                        <m:e>
                          <m:func>
                            <m:funcPr>
                              <m:ctrlPr>
                                <a:rPr lang="en-CA" i="1" dirty="0">
                                  <a:latin typeface="Cambria Math" panose="02040503050406030204" pitchFamily="18" charset="0"/>
                                  <a:ea typeface="Cambria Math" panose="02040503050406030204" pitchFamily="18" charset="0"/>
                                </a:rPr>
                              </m:ctrlPr>
                            </m:funcPr>
                            <m:fName>
                              <m:r>
                                <m:rPr>
                                  <m:sty m:val="p"/>
                                </m:rPr>
                                <a:rPr lang="en-CA" dirty="0">
                                  <a:latin typeface="Cambria Math" panose="02040503050406030204" pitchFamily="18" charset="0"/>
                                  <a:ea typeface="Cambria Math" panose="02040503050406030204" pitchFamily="18" charset="0"/>
                                </a:rPr>
                                <m:t>exp</m:t>
                              </m:r>
                            </m:fName>
                            <m:e>
                              <m:d>
                                <m:dPr>
                                  <m:ctrlPr>
                                    <a:rPr lang="en-CA" i="1" dirty="0">
                                      <a:latin typeface="Cambria Math" panose="02040503050406030204" pitchFamily="18" charset="0"/>
                                      <a:ea typeface="Cambria Math" panose="02040503050406030204" pitchFamily="18" charset="0"/>
                                    </a:rPr>
                                  </m:ctrlPr>
                                </m:dPr>
                                <m:e>
                                  <m:f>
                                    <m:fPr>
                                      <m:ctrlPr>
                                        <a:rPr lang="en-CA" i="1" dirty="0">
                                          <a:latin typeface="Cambria Math" panose="02040503050406030204" pitchFamily="18" charset="0"/>
                                          <a:ea typeface="Cambria Math" panose="02040503050406030204" pitchFamily="18" charset="0"/>
                                        </a:rPr>
                                      </m:ctrlPr>
                                    </m:fPr>
                                    <m:num>
                                      <m:r>
                                        <a:rPr lang="en-CA" i="1" dirty="0">
                                          <a:latin typeface="Cambria Math" panose="02040503050406030204" pitchFamily="18" charset="0"/>
                                          <a:ea typeface="Cambria Math" panose="02040503050406030204" pitchFamily="18" charset="0"/>
                                        </a:rPr>
                                        <m:t>−</m:t>
                                      </m:r>
                                      <m:sSup>
                                        <m:sSupPr>
                                          <m:ctrlPr>
                                            <a:rPr lang="en-CA" i="1" dirty="0">
                                              <a:latin typeface="Cambria Math" panose="02040503050406030204" pitchFamily="18" charset="0"/>
                                              <a:ea typeface="Cambria Math" panose="02040503050406030204" pitchFamily="18" charset="0"/>
                                            </a:rPr>
                                          </m:ctrlPr>
                                        </m:sSupPr>
                                        <m:e>
                                          <m:d>
                                            <m:dPr>
                                              <m:ctrlPr>
                                                <a:rPr lang="en-CA" i="1" dirty="0">
                                                  <a:latin typeface="Cambria Math" panose="02040503050406030204" pitchFamily="18" charset="0"/>
                                                  <a:ea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i="1" dirty="0">
                                                      <a:latin typeface="Cambria Math" panose="02040503050406030204" pitchFamily="18" charset="0"/>
                                                    </a:rPr>
                                                    <m:t>𝑖</m:t>
                                                  </m:r>
                                                </m:sub>
                                              </m:sSub>
                                              <m:r>
                                                <a:rPr lang="en-CA" i="1" dirty="0">
                                                  <a:latin typeface="Cambria Math" panose="02040503050406030204" pitchFamily="18" charset="0"/>
                                                </a:rPr>
                                                <m:t>−</m:t>
                                              </m:r>
                                              <m:sSub>
                                                <m:sSubPr>
                                                  <m:ctrlPr>
                                                    <a:rPr lang="en-CA" i="1" dirty="0">
                                                      <a:latin typeface="Cambria Math" panose="02040503050406030204" pitchFamily="18" charset="0"/>
                                                    </a:rPr>
                                                  </m:ctrlPr>
                                                </m:sSubPr>
                                                <m:e>
                                                  <m:r>
                                                    <a:rPr lang="en-CA" i="1" dirty="0">
                                                      <a:latin typeface="Cambria Math" panose="02040503050406030204" pitchFamily="18" charset="0"/>
                                                    </a:rPr>
                                                    <m:t>𝑥</m:t>
                                                  </m:r>
                                                </m:e>
                                                <m:sub>
                                                  <m:r>
                                                    <a:rPr lang="en-CA" i="1" dirty="0">
                                                      <a:latin typeface="Cambria Math" panose="02040503050406030204" pitchFamily="18" charset="0"/>
                                                    </a:rPr>
                                                    <m:t>𝑘</m:t>
                                                  </m:r>
                                                  <m:r>
                                                    <a:rPr lang="en-CA" i="1" dirty="0">
                                                      <a:latin typeface="Cambria Math" panose="02040503050406030204" pitchFamily="18" charset="0"/>
                                                    </a:rPr>
                                                    <m:t>,</m:t>
                                                  </m:r>
                                                  <m:r>
                                                    <a:rPr lang="en-CA" i="1" dirty="0">
                                                      <a:latin typeface="Cambria Math" panose="02040503050406030204" pitchFamily="18" charset="0"/>
                                                    </a:rPr>
                                                    <m:t>𝑖</m:t>
                                                  </m:r>
                                                </m:sub>
                                              </m:sSub>
                                            </m:e>
                                          </m:d>
                                        </m:e>
                                        <m:sup>
                                          <m:r>
                                            <a:rPr lang="en-CA" i="1" dirty="0">
                                              <a:latin typeface="Cambria Math" panose="02040503050406030204" pitchFamily="18" charset="0"/>
                                              <a:ea typeface="Cambria Math" panose="02040503050406030204" pitchFamily="18" charset="0"/>
                                            </a:rPr>
                                            <m:t>2</m:t>
                                          </m:r>
                                        </m:sup>
                                      </m:sSup>
                                    </m:num>
                                    <m:den>
                                      <m:r>
                                        <a:rPr lang="en-CA" i="1" dirty="0">
                                          <a:latin typeface="Cambria Math" panose="02040503050406030204" pitchFamily="18" charset="0"/>
                                          <a:ea typeface="Cambria Math" panose="02040503050406030204" pitchFamily="18" charset="0"/>
                                        </a:rPr>
                                        <m:t>2</m:t>
                                      </m:r>
                                      <m:sSubSup>
                                        <m:sSubSupPr>
                                          <m:ctrlPr>
                                            <a:rPr lang="en-CA" i="1" dirty="0">
                                              <a:latin typeface="Cambria Math" panose="02040503050406030204" pitchFamily="18" charset="0"/>
                                              <a:ea typeface="Cambria Math" panose="02040503050406030204" pitchFamily="18" charset="0"/>
                                            </a:rPr>
                                          </m:ctrlPr>
                                        </m:sSubSup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ea typeface="Cambria Math" panose="02040503050406030204" pitchFamily="18" charset="0"/>
                                            </a:rPr>
                                            <m:t>𝑖</m:t>
                                          </m:r>
                                        </m:sub>
                                        <m:sup>
                                          <m:r>
                                            <a:rPr lang="en-CA" i="1" dirty="0">
                                              <a:latin typeface="Cambria Math" panose="02040503050406030204" pitchFamily="18" charset="0"/>
                                              <a:ea typeface="Cambria Math" panose="02040503050406030204" pitchFamily="18" charset="0"/>
                                            </a:rPr>
                                            <m:t>2</m:t>
                                          </m:r>
                                        </m:sup>
                                      </m:sSubSup>
                                    </m:den>
                                  </m:f>
                                </m:e>
                              </m:d>
                            </m:e>
                          </m:func>
                        </m:e>
                      </m:nary>
                      <m:r>
                        <a:rPr lang="en-CA" b="0" i="1" dirty="0" smtClean="0">
                          <a:solidFill>
                            <a:srgbClr val="323232"/>
                          </a:solidFill>
                          <a:latin typeface="Cambria Math" panose="02040503050406030204" pitchFamily="18" charset="0"/>
                        </a:rPr>
                        <m:t>,</m:t>
                      </m:r>
                    </m:oMath>
                  </m:oMathPara>
                </a14:m>
                <a:endParaRPr lang="en-CA" dirty="0">
                  <a:solidFill>
                    <a:srgbClr val="323232"/>
                  </a:solidFill>
                  <a:latin typeface="Dagny OT" panose="020B0504020201020104" pitchFamily="34" charset="0"/>
                </a:endParaRPr>
              </a:p>
              <a:p>
                <a:pPr algn="just"/>
                <a:r>
                  <a:rPr lang="en-CA" dirty="0">
                    <a:solidFill>
                      <a:srgbClr val="323232"/>
                    </a:solidFill>
                    <a:latin typeface="Dagny OT" panose="020B0504020201020104" pitchFamily="34" charset="0"/>
                  </a:rPr>
                  <a:t>and </a:t>
                </a:r>
                <a:endParaRPr lang="en-CA" sz="500" dirty="0">
                  <a:solidFill>
                    <a:srgbClr val="323232"/>
                  </a:solidFill>
                  <a:latin typeface="Dagny OT" panose="020B0504020201020104" pitchFamily="34" charset="0"/>
                </a:endParaRPr>
              </a:p>
              <a:p>
                <a:pPr algn="just"/>
                <a14:m>
                  <m:oMathPara xmlns:m="http://schemas.openxmlformats.org/officeDocument/2006/math">
                    <m:oMathParaPr>
                      <m:jc m:val="centerGroup"/>
                    </m:oMathParaPr>
                    <m:oMath xmlns:m="http://schemas.openxmlformats.org/officeDocument/2006/math">
                      <m:sSub>
                        <m:sSubPr>
                          <m:ctrlPr>
                            <a:rPr lang="en-US" i="1" dirty="0">
                              <a:solidFill>
                                <a:srgbClr val="323232"/>
                              </a:solidFill>
                              <a:latin typeface="Cambria Math" panose="02040503050406030204" pitchFamily="18" charset="0"/>
                              <a:ea typeface="Cambria Math" panose="02040503050406030204" pitchFamily="18" charset="0"/>
                            </a:rPr>
                          </m:ctrlPr>
                        </m:sSubPr>
                        <m:e>
                          <m:r>
                            <a:rPr lang="en-CA" i="1" dirty="0">
                              <a:solidFill>
                                <a:srgbClr val="323232"/>
                              </a:solidFill>
                              <a:latin typeface="Cambria Math" panose="02040503050406030204" pitchFamily="18" charset="0"/>
                              <a:ea typeface="Cambria Math" panose="02040503050406030204" pitchFamily="18" charset="0"/>
                            </a:rPr>
                            <m:t>𝑃</m:t>
                          </m:r>
                        </m:e>
                        <m:sub>
                          <m:r>
                            <a:rPr lang="en-CA" b="0" i="1" dirty="0" smtClean="0">
                              <a:solidFill>
                                <a:srgbClr val="323232"/>
                              </a:solidFill>
                              <a:latin typeface="Cambria Math" panose="02040503050406030204" pitchFamily="18" charset="0"/>
                              <a:ea typeface="Cambria Math" panose="02040503050406030204" pitchFamily="18" charset="0"/>
                            </a:rPr>
                            <m:t>2</m:t>
                          </m:r>
                        </m:sub>
                      </m:sSub>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i="1" dirty="0">
                                  <a:latin typeface="Cambria Math" panose="02040503050406030204" pitchFamily="18" charset="0"/>
                                </a:rPr>
                                <m:t>𝑖</m:t>
                              </m:r>
                            </m:sub>
                          </m:sSub>
                          <m:r>
                            <a:rPr lang="en-CA" i="1" dirty="0">
                              <a:latin typeface="Cambria Math" panose="02040503050406030204" pitchFamily="18" charset="0"/>
                            </a:rPr>
                            <m:t>,</m:t>
                          </m:r>
                          <m:sSub>
                            <m:sSubPr>
                              <m:ctrlPr>
                                <a:rPr lang="en-CA" i="1" dirty="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rPr>
                                <m:t>𝑖</m:t>
                              </m:r>
                            </m:sub>
                          </m:sSub>
                          <m:r>
                            <a:rPr lang="en-CA" i="1" dirty="0">
                              <a:latin typeface="Cambria Math" panose="02040503050406030204" pitchFamily="18" charset="0"/>
                            </a:rPr>
                            <m:t>|</m:t>
                          </m:r>
                          <m:d>
                            <m:dPr>
                              <m:begChr m:val="{"/>
                              <m:endChr m:val="}"/>
                              <m:ctrlPr>
                                <a:rPr lang="en-CA" i="1" dirty="0">
                                  <a:latin typeface="Cambria Math" panose="02040503050406030204" pitchFamily="18" charset="0"/>
                                </a:rPr>
                              </m:ctrlPr>
                            </m:dPr>
                            <m:e>
                              <m:sSub>
                                <m:sSubPr>
                                  <m:ctrlPr>
                                    <a:rPr lang="en-CA" i="1" dirty="0">
                                      <a:latin typeface="Cambria Math" panose="02040503050406030204" pitchFamily="18" charset="0"/>
                                    </a:rPr>
                                  </m:ctrlPr>
                                </m:sSubPr>
                                <m:e>
                                  <m:r>
                                    <a:rPr lang="en-CA" i="1" dirty="0">
                                      <a:latin typeface="Cambria Math" panose="02040503050406030204" pitchFamily="18" charset="0"/>
                                    </a:rPr>
                                    <m:t>𝑥</m:t>
                                  </m:r>
                                </m:e>
                                <m:sub>
                                  <m:r>
                                    <a:rPr lang="en-CA" i="1" dirty="0">
                                      <a:latin typeface="Cambria Math" panose="02040503050406030204" pitchFamily="18" charset="0"/>
                                    </a:rPr>
                                    <m:t>𝑘</m:t>
                                  </m:r>
                                  <m:r>
                                    <a:rPr lang="en-CA" i="1" dirty="0">
                                      <a:latin typeface="Cambria Math" panose="02040503050406030204" pitchFamily="18" charset="0"/>
                                    </a:rPr>
                                    <m:t>,</m:t>
                                  </m:r>
                                  <m:r>
                                    <a:rPr lang="en-CA" i="1" dirty="0">
                                      <a:latin typeface="Cambria Math" panose="02040503050406030204" pitchFamily="18" charset="0"/>
                                    </a:rPr>
                                    <m:t>𝑖</m:t>
                                  </m:r>
                                </m:sub>
                              </m:sSub>
                            </m:e>
                          </m:d>
                          <m:r>
                            <a:rPr lang="en-CA" i="1" dirty="0">
                              <a:latin typeface="Cambria Math" panose="02040503050406030204" pitchFamily="18" charset="0"/>
                            </a:rPr>
                            <m:t>,</m:t>
                          </m:r>
                          <m:r>
                            <a:rPr lang="en-CA" i="1" dirty="0">
                              <a:latin typeface="Cambria Math" panose="02040503050406030204" pitchFamily="18" charset="0"/>
                            </a:rPr>
                            <m:t>𝐼</m:t>
                          </m:r>
                        </m:e>
                      </m:d>
                      <m:r>
                        <a:rPr lang="en-US" i="1" dirty="0">
                          <a:solidFill>
                            <a:srgbClr val="323232"/>
                          </a:solidFill>
                          <a:latin typeface="Cambria Math" panose="02040503050406030204" pitchFamily="18" charset="0"/>
                          <a:ea typeface="Cambria Math" panose="02040503050406030204" pitchFamily="18" charset="0"/>
                        </a:rPr>
                        <m:t>∝</m:t>
                      </m:r>
                      <m:sSubSup>
                        <m:sSubSupPr>
                          <m:ctrlPr>
                            <a:rPr lang="en-CA" i="1" dirty="0">
                              <a:latin typeface="Cambria Math" panose="02040503050406030204" pitchFamily="18" charset="0"/>
                              <a:ea typeface="Cambria Math" panose="02040503050406030204" pitchFamily="18" charset="0"/>
                            </a:rPr>
                          </m:ctrlPr>
                        </m:sSubSupPr>
                        <m:e>
                          <m:r>
                            <a:rPr lang="en-CA" i="1" dirty="0">
                              <a:latin typeface="Cambria Math" panose="02040503050406030204" pitchFamily="18" charset="0"/>
                              <a:ea typeface="Cambria Math" panose="02040503050406030204" pitchFamily="18" charset="0"/>
                            </a:rPr>
                            <m:t>𝜇</m:t>
                          </m:r>
                        </m:e>
                        <m:sub>
                          <m:r>
                            <a:rPr lang="en-CA" i="1">
                              <a:latin typeface="Cambria Math" panose="02040503050406030204" pitchFamily="18" charset="0"/>
                            </a:rPr>
                            <m:t>𝑖</m:t>
                          </m:r>
                        </m:sub>
                        <m:sup>
                          <m:r>
                            <a:rPr lang="en-CA" i="1">
                              <a:latin typeface="Cambria Math" panose="02040503050406030204" pitchFamily="18" charset="0"/>
                            </a:rPr>
                            <m:t>500</m:t>
                          </m:r>
                        </m:sup>
                      </m:sSubSup>
                      <m:sSubSup>
                        <m:sSubSupPr>
                          <m:ctrlPr>
                            <a:rPr lang="en-CA" i="1" dirty="0">
                              <a:latin typeface="Cambria Math" panose="02040503050406030204" pitchFamily="18" charset="0"/>
                              <a:ea typeface="Cambria Math" panose="02040503050406030204" pitchFamily="18" charset="0"/>
                            </a:rPr>
                          </m:ctrlPr>
                        </m:sSubSup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ea typeface="Cambria Math" panose="02040503050406030204" pitchFamily="18" charset="0"/>
                            </a:rPr>
                            <m:t>𝑖</m:t>
                          </m:r>
                        </m:sub>
                        <m:sup>
                          <m:r>
                            <a:rPr lang="en-CA" i="1" dirty="0">
                              <a:latin typeface="Cambria Math" panose="02040503050406030204" pitchFamily="18" charset="0"/>
                              <a:ea typeface="Cambria Math" panose="02040503050406030204" pitchFamily="18" charset="0"/>
                            </a:rPr>
                            <m:t>−</m:t>
                          </m:r>
                          <m:sSub>
                            <m:sSubPr>
                              <m:ctrlPr>
                                <a:rPr lang="en-CA" i="1">
                                  <a:latin typeface="Cambria Math" panose="02040503050406030204" pitchFamily="18" charset="0"/>
                                </a:rPr>
                              </m:ctrlPr>
                            </m:sSubPr>
                            <m:e>
                              <m:r>
                                <a:rPr lang="en-CA" i="1">
                                  <a:latin typeface="Cambria Math" panose="02040503050406030204" pitchFamily="18" charset="0"/>
                                </a:rPr>
                                <m:t>(</m:t>
                              </m:r>
                              <m:r>
                                <a:rPr lang="en-CA" i="1">
                                  <a:latin typeface="Cambria Math" panose="02040503050406030204" pitchFamily="18" charset="0"/>
                                </a:rPr>
                                <m:t>𝑁</m:t>
                              </m:r>
                            </m:e>
                            <m:sub>
                              <m:r>
                                <a:rPr lang="en-CA" i="1">
                                  <a:latin typeface="Cambria Math" panose="02040503050406030204" pitchFamily="18" charset="0"/>
                                </a:rPr>
                                <m:t>𝑖</m:t>
                              </m:r>
                            </m:sub>
                          </m:sSub>
                          <m:r>
                            <a:rPr lang="en-CA" i="1">
                              <a:latin typeface="Cambria Math" panose="02040503050406030204" pitchFamily="18" charset="0"/>
                            </a:rPr>
                            <m:t>+</m:t>
                          </m:r>
                          <m:r>
                            <a:rPr lang="en-CA" b="0" i="1" smtClean="0">
                              <a:latin typeface="Cambria Math" panose="02040503050406030204" pitchFamily="18" charset="0"/>
                            </a:rPr>
                            <m:t>4</m:t>
                          </m:r>
                          <m:r>
                            <a:rPr lang="en-CA" i="1">
                              <a:latin typeface="Cambria Math" panose="02040503050406030204" pitchFamily="18" charset="0"/>
                            </a:rPr>
                            <m:t>)</m:t>
                          </m:r>
                        </m:sup>
                      </m:sSubSup>
                      <m:nary>
                        <m:naryPr>
                          <m:chr m:val="∏"/>
                          <m:ctrlPr>
                            <a:rPr lang="en-CA" i="1" dirty="0">
                              <a:latin typeface="Cambria Math" panose="02040503050406030204" pitchFamily="18" charset="0"/>
                              <a:ea typeface="Cambria Math" panose="02040503050406030204" pitchFamily="18" charset="0"/>
                            </a:rPr>
                          </m:ctrlPr>
                        </m:naryPr>
                        <m:sub>
                          <m:r>
                            <m:rPr>
                              <m:brk m:alnAt="23"/>
                            </m:rPr>
                            <a:rPr lang="en-CA" i="1" dirty="0">
                              <a:latin typeface="Cambria Math" panose="02040503050406030204" pitchFamily="18" charset="0"/>
                              <a:ea typeface="Cambria Math" panose="02040503050406030204" pitchFamily="18" charset="0"/>
                            </a:rPr>
                            <m:t>𝑘</m:t>
                          </m:r>
                          <m:r>
                            <a:rPr lang="en-CA" i="1" dirty="0">
                              <a:latin typeface="Cambria Math" panose="02040503050406030204" pitchFamily="18" charset="0"/>
                              <a:ea typeface="Cambria Math" panose="02040503050406030204" pitchFamily="18" charset="0"/>
                            </a:rPr>
                            <m:t>=1</m:t>
                          </m:r>
                        </m:sub>
                        <m:sup>
                          <m:sSub>
                            <m:sSubPr>
                              <m:ctrlPr>
                                <a:rPr lang="en-CA" i="1">
                                  <a:latin typeface="Cambria Math" panose="02040503050406030204" pitchFamily="18" charset="0"/>
                                </a:rPr>
                              </m:ctrlPr>
                            </m:sSubPr>
                            <m:e>
                              <m:r>
                                <a:rPr lang="en-CA" i="1">
                                  <a:latin typeface="Cambria Math" panose="02040503050406030204" pitchFamily="18" charset="0"/>
                                </a:rPr>
                                <m:t>𝑁</m:t>
                              </m:r>
                            </m:e>
                            <m:sub>
                              <m:r>
                                <a:rPr lang="en-CA" i="1">
                                  <a:latin typeface="Cambria Math" panose="02040503050406030204" pitchFamily="18" charset="0"/>
                                </a:rPr>
                                <m:t>𝑖</m:t>
                              </m:r>
                            </m:sub>
                          </m:sSub>
                        </m:sup>
                        <m:e>
                          <m:func>
                            <m:funcPr>
                              <m:ctrlPr>
                                <a:rPr lang="en-CA" i="1" dirty="0">
                                  <a:latin typeface="Cambria Math" panose="02040503050406030204" pitchFamily="18" charset="0"/>
                                  <a:ea typeface="Cambria Math" panose="02040503050406030204" pitchFamily="18" charset="0"/>
                                </a:rPr>
                              </m:ctrlPr>
                            </m:funcPr>
                            <m:fName>
                              <m:r>
                                <m:rPr>
                                  <m:sty m:val="p"/>
                                </m:rPr>
                                <a:rPr lang="en-CA" dirty="0">
                                  <a:latin typeface="Cambria Math" panose="02040503050406030204" pitchFamily="18" charset="0"/>
                                  <a:ea typeface="Cambria Math" panose="02040503050406030204" pitchFamily="18" charset="0"/>
                                </a:rPr>
                                <m:t>exp</m:t>
                              </m:r>
                            </m:fName>
                            <m:e>
                              <m:d>
                                <m:dPr>
                                  <m:ctrlPr>
                                    <a:rPr lang="en-CA" i="1" dirty="0">
                                      <a:latin typeface="Cambria Math" panose="02040503050406030204" pitchFamily="18" charset="0"/>
                                      <a:ea typeface="Cambria Math" panose="02040503050406030204" pitchFamily="18" charset="0"/>
                                    </a:rPr>
                                  </m:ctrlPr>
                                </m:dPr>
                                <m:e>
                                  <m:f>
                                    <m:fPr>
                                      <m:ctrlPr>
                                        <a:rPr lang="en-CA" i="1" dirty="0">
                                          <a:latin typeface="Cambria Math" panose="02040503050406030204" pitchFamily="18" charset="0"/>
                                          <a:ea typeface="Cambria Math" panose="02040503050406030204" pitchFamily="18" charset="0"/>
                                        </a:rPr>
                                      </m:ctrlPr>
                                    </m:fPr>
                                    <m:num>
                                      <m:r>
                                        <a:rPr lang="en-CA" i="1" dirty="0">
                                          <a:latin typeface="Cambria Math" panose="02040503050406030204" pitchFamily="18" charset="0"/>
                                          <a:ea typeface="Cambria Math" panose="02040503050406030204" pitchFamily="18" charset="0"/>
                                        </a:rPr>
                                        <m:t>−</m:t>
                                      </m:r>
                                      <m:sSup>
                                        <m:sSupPr>
                                          <m:ctrlPr>
                                            <a:rPr lang="en-CA" i="1" dirty="0">
                                              <a:latin typeface="Cambria Math" panose="02040503050406030204" pitchFamily="18" charset="0"/>
                                              <a:ea typeface="Cambria Math" panose="02040503050406030204" pitchFamily="18" charset="0"/>
                                            </a:rPr>
                                          </m:ctrlPr>
                                        </m:sSupPr>
                                        <m:e>
                                          <m:d>
                                            <m:dPr>
                                              <m:ctrlPr>
                                                <a:rPr lang="en-CA" i="1" dirty="0">
                                                  <a:latin typeface="Cambria Math" panose="02040503050406030204" pitchFamily="18" charset="0"/>
                                                  <a:ea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i="1" dirty="0">
                                                      <a:latin typeface="Cambria Math" panose="02040503050406030204" pitchFamily="18" charset="0"/>
                                                    </a:rPr>
                                                    <m:t>𝑖</m:t>
                                                  </m:r>
                                                </m:sub>
                                              </m:sSub>
                                              <m:r>
                                                <a:rPr lang="en-CA" i="1" dirty="0">
                                                  <a:latin typeface="Cambria Math" panose="02040503050406030204" pitchFamily="18" charset="0"/>
                                                </a:rPr>
                                                <m:t>−</m:t>
                                              </m:r>
                                              <m:sSub>
                                                <m:sSubPr>
                                                  <m:ctrlPr>
                                                    <a:rPr lang="en-CA" i="1" dirty="0">
                                                      <a:latin typeface="Cambria Math" panose="02040503050406030204" pitchFamily="18" charset="0"/>
                                                    </a:rPr>
                                                  </m:ctrlPr>
                                                </m:sSubPr>
                                                <m:e>
                                                  <m:r>
                                                    <a:rPr lang="en-CA" i="1" dirty="0">
                                                      <a:latin typeface="Cambria Math" panose="02040503050406030204" pitchFamily="18" charset="0"/>
                                                    </a:rPr>
                                                    <m:t>𝑥</m:t>
                                                  </m:r>
                                                </m:e>
                                                <m:sub>
                                                  <m:r>
                                                    <a:rPr lang="en-CA" i="1" dirty="0">
                                                      <a:latin typeface="Cambria Math" panose="02040503050406030204" pitchFamily="18" charset="0"/>
                                                    </a:rPr>
                                                    <m:t>𝑘</m:t>
                                                  </m:r>
                                                  <m:r>
                                                    <a:rPr lang="en-CA" i="1" dirty="0">
                                                      <a:latin typeface="Cambria Math" panose="02040503050406030204" pitchFamily="18" charset="0"/>
                                                    </a:rPr>
                                                    <m:t>,</m:t>
                                                  </m:r>
                                                  <m:r>
                                                    <a:rPr lang="en-CA" i="1" dirty="0">
                                                      <a:latin typeface="Cambria Math" panose="02040503050406030204" pitchFamily="18" charset="0"/>
                                                    </a:rPr>
                                                    <m:t>𝑖</m:t>
                                                  </m:r>
                                                </m:sub>
                                              </m:sSub>
                                            </m:e>
                                          </m:d>
                                        </m:e>
                                        <m:sup>
                                          <m:r>
                                            <a:rPr lang="en-CA" i="1" dirty="0">
                                              <a:latin typeface="Cambria Math" panose="02040503050406030204" pitchFamily="18" charset="0"/>
                                              <a:ea typeface="Cambria Math" panose="02040503050406030204" pitchFamily="18" charset="0"/>
                                            </a:rPr>
                                            <m:t>2</m:t>
                                          </m:r>
                                        </m:sup>
                                      </m:sSup>
                                    </m:num>
                                    <m:den>
                                      <m:r>
                                        <a:rPr lang="en-CA" i="1" dirty="0">
                                          <a:latin typeface="Cambria Math" panose="02040503050406030204" pitchFamily="18" charset="0"/>
                                          <a:ea typeface="Cambria Math" panose="02040503050406030204" pitchFamily="18" charset="0"/>
                                        </a:rPr>
                                        <m:t>2</m:t>
                                      </m:r>
                                      <m:sSubSup>
                                        <m:sSubSupPr>
                                          <m:ctrlPr>
                                            <a:rPr lang="en-CA" i="1" dirty="0">
                                              <a:latin typeface="Cambria Math" panose="02040503050406030204" pitchFamily="18" charset="0"/>
                                              <a:ea typeface="Cambria Math" panose="02040503050406030204" pitchFamily="18" charset="0"/>
                                            </a:rPr>
                                          </m:ctrlPr>
                                        </m:sSubSup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ea typeface="Cambria Math" panose="02040503050406030204" pitchFamily="18" charset="0"/>
                                            </a:rPr>
                                            <m:t>𝑖</m:t>
                                          </m:r>
                                        </m:sub>
                                        <m:sup>
                                          <m:r>
                                            <a:rPr lang="en-CA" i="1" dirty="0">
                                              <a:latin typeface="Cambria Math" panose="02040503050406030204" pitchFamily="18" charset="0"/>
                                              <a:ea typeface="Cambria Math" panose="02040503050406030204" pitchFamily="18" charset="0"/>
                                            </a:rPr>
                                            <m:t>2</m:t>
                                          </m:r>
                                        </m:sup>
                                      </m:sSubSup>
                                    </m:den>
                                  </m:f>
                                </m:e>
                              </m:d>
                            </m:e>
                          </m:func>
                          <m:r>
                            <a:rPr lang="en-CA" b="0" i="1" dirty="0" smtClean="0">
                              <a:latin typeface="Cambria Math" panose="02040503050406030204" pitchFamily="18" charset="0"/>
                              <a:ea typeface="Cambria Math" panose="02040503050406030204" pitchFamily="18" charset="0"/>
                            </a:rPr>
                            <m:t>,</m:t>
                          </m:r>
                        </m:e>
                      </m:nary>
                    </m:oMath>
                  </m:oMathPara>
                </a14:m>
                <a:endParaRPr lang="en-CA" dirty="0">
                  <a:solidFill>
                    <a:srgbClr val="323232"/>
                  </a:solidFill>
                  <a:latin typeface="Dagny OT" panose="020B0504020201020104" pitchFamily="34" charset="0"/>
                </a:endParaRPr>
              </a:p>
              <a:p>
                <a:pPr algn="just"/>
                <a:r>
                  <a:rPr lang="en-CA" dirty="0">
                    <a:solidFill>
                      <a:srgbClr val="323232"/>
                    </a:solidFill>
                    <a:latin typeface="Dagny OT" panose="020B0504020201020104" pitchFamily="34" charset="0"/>
                  </a:rPr>
                  <a:t>for </a:t>
                </a:r>
                <a14:m>
                  <m:oMath xmlns:m="http://schemas.openxmlformats.org/officeDocument/2006/math">
                    <m:r>
                      <a:rPr lang="en-CA" i="1" dirty="0" smtClean="0">
                        <a:solidFill>
                          <a:srgbClr val="323232"/>
                        </a:solidFill>
                        <a:latin typeface="Cambria Math" panose="02040503050406030204" pitchFamily="18" charset="0"/>
                      </a:rPr>
                      <m:t>𝑖</m:t>
                    </m:r>
                    <m:r>
                      <a:rPr lang="en-CA" i="1" dirty="0" smtClean="0">
                        <a:solidFill>
                          <a:srgbClr val="323232"/>
                        </a:solidFill>
                        <a:latin typeface="Cambria Math" panose="02040503050406030204" pitchFamily="18" charset="0"/>
                      </a:rPr>
                      <m:t>=1,…,12 </m:t>
                    </m:r>
                  </m:oMath>
                </a14:m>
                <a:r>
                  <a:rPr lang="en-CA" dirty="0">
                    <a:solidFill>
                      <a:srgbClr val="323232"/>
                    </a:solidFill>
                    <a:latin typeface="Dagny OT" panose="020B0504020201020104" pitchFamily="34" charset="0"/>
                  </a:rPr>
                  <a:t>over some suitable sub-region in parameter space.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06" t="-11009" b="-26911"/>
                </a:stretch>
              </a:blipFill>
            </p:spPr>
            <p:txBody>
              <a:bodyPr/>
              <a:lstStyle/>
              <a:p>
                <a:r>
                  <a:rPr lang="en-US">
                    <a:noFill/>
                  </a:rPr>
                  <a:t> </a:t>
                </a:r>
              </a:p>
            </p:txBody>
          </p:sp>
        </mc:Fallback>
      </mc:AlternateContent>
    </p:spTree>
    <p:extLst>
      <p:ext uri="{BB962C8B-B14F-4D97-AF65-F5344CB8AC3E}">
        <p14:creationId xmlns:p14="http://schemas.microsoft.com/office/powerpoint/2010/main" val="2864010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C316E-CB9D-1A4E-9A46-9D33AC4BCB19}"/>
              </a:ext>
            </a:extLst>
          </p:cNvPr>
          <p:cNvSpPr>
            <a:spLocks noGrp="1"/>
          </p:cNvSpPr>
          <p:nvPr>
            <p:ph type="title"/>
          </p:nvPr>
        </p:nvSpPr>
        <p:spPr/>
        <p:txBody>
          <a:bodyPr/>
          <a:lstStyle/>
          <a:p>
            <a:r>
              <a:rPr lang="en-US" dirty="0"/>
              <a:t>The SALARY QUESTION – POSTERIORS – GROUP 1</a:t>
            </a:r>
          </a:p>
        </p:txBody>
      </p:sp>
      <p:pic>
        <p:nvPicPr>
          <p:cNvPr id="6" name="Content Placeholder 5">
            <a:extLst>
              <a:ext uri="{FF2B5EF4-FFF2-40B4-BE49-F238E27FC236}">
                <a16:creationId xmlns:a16="http://schemas.microsoft.com/office/drawing/2014/main" id="{08BE4807-F6E4-7C4D-9ADD-3BFC5E850ED1}"/>
              </a:ext>
            </a:extLst>
          </p:cNvPr>
          <p:cNvPicPr>
            <a:picLocks noGrp="1" noChangeAspect="1"/>
          </p:cNvPicPr>
          <p:nvPr>
            <p:ph sz="half" idx="1"/>
          </p:nvPr>
        </p:nvPicPr>
        <p:blipFill>
          <a:blip r:embed="rId2"/>
          <a:stretch>
            <a:fillRect/>
          </a:stretch>
        </p:blipFill>
        <p:spPr>
          <a:xfrm>
            <a:off x="581026" y="3274095"/>
            <a:ext cx="5422897" cy="2000497"/>
          </a:xfrm>
        </p:spPr>
      </p:pic>
      <p:pic>
        <p:nvPicPr>
          <p:cNvPr id="8" name="Content Placeholder 7">
            <a:extLst>
              <a:ext uri="{FF2B5EF4-FFF2-40B4-BE49-F238E27FC236}">
                <a16:creationId xmlns:a16="http://schemas.microsoft.com/office/drawing/2014/main" id="{C81D343C-E130-2A4F-B25F-082977B84E4D}"/>
              </a:ext>
            </a:extLst>
          </p:cNvPr>
          <p:cNvPicPr>
            <a:picLocks noGrp="1" noChangeAspect="1"/>
          </p:cNvPicPr>
          <p:nvPr>
            <p:ph sz="half" idx="2"/>
          </p:nvPr>
        </p:nvPicPr>
        <p:blipFill>
          <a:blip r:embed="rId3"/>
          <a:stretch>
            <a:fillRect/>
          </a:stretch>
        </p:blipFill>
        <p:spPr>
          <a:xfrm>
            <a:off x="6411596" y="3274095"/>
            <a:ext cx="5422897" cy="2000497"/>
          </a:xfr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751CA86F-59E9-674A-9231-8F9CC2F02312}"/>
                  </a:ext>
                </a:extLst>
              </p:cNvPr>
              <p:cNvSpPr/>
              <p:nvPr/>
            </p:nvSpPr>
            <p:spPr>
              <a:xfrm>
                <a:off x="2057300" y="2756654"/>
                <a:ext cx="2017988" cy="4049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𝑃</m:t>
                          </m:r>
                        </m:e>
                        <m:sub>
                          <m:r>
                            <a:rPr lang="en-CA" i="1" dirty="0">
                              <a:latin typeface="Cambria Math" panose="02040503050406030204" pitchFamily="18" charset="0"/>
                            </a:rPr>
                            <m:t>1</m:t>
                          </m:r>
                        </m:sub>
                      </m:sSub>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b="0" i="1" dirty="0" smtClean="0">
                                  <a:latin typeface="Cambria Math" panose="02040503050406030204" pitchFamily="18" charset="0"/>
                                </a:rPr>
                                <m:t>1</m:t>
                              </m:r>
                            </m:sub>
                          </m:sSub>
                          <m:r>
                            <a:rPr lang="en-CA" i="1" dirty="0">
                              <a:latin typeface="Cambria Math" panose="02040503050406030204" pitchFamily="18" charset="0"/>
                            </a:rPr>
                            <m:t>,</m:t>
                          </m:r>
                          <m:sSub>
                            <m:sSubPr>
                              <m:ctrlPr>
                                <a:rPr lang="en-CA" i="1" dirty="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b="0" i="1" dirty="0" smtClean="0">
                                  <a:latin typeface="Cambria Math" panose="02040503050406030204" pitchFamily="18" charset="0"/>
                                </a:rPr>
                                <m:t>1</m:t>
                              </m:r>
                            </m:sub>
                          </m:sSub>
                          <m:r>
                            <a:rPr lang="en-CA" i="1" dirty="0">
                              <a:latin typeface="Cambria Math" panose="02040503050406030204" pitchFamily="18" charset="0"/>
                            </a:rPr>
                            <m:t>|</m:t>
                          </m:r>
                          <m:d>
                            <m:dPr>
                              <m:begChr m:val="{"/>
                              <m:endChr m:val="}"/>
                              <m:ctrlPr>
                                <a:rPr lang="en-CA" i="1" dirty="0">
                                  <a:latin typeface="Cambria Math" panose="02040503050406030204" pitchFamily="18" charset="0"/>
                                </a:rPr>
                              </m:ctrlPr>
                            </m:dPr>
                            <m:e>
                              <m:sSub>
                                <m:sSubPr>
                                  <m:ctrlPr>
                                    <a:rPr lang="en-CA" i="1" dirty="0">
                                      <a:latin typeface="Cambria Math" panose="02040503050406030204" pitchFamily="18" charset="0"/>
                                    </a:rPr>
                                  </m:ctrlPr>
                                </m:sSubPr>
                                <m:e>
                                  <m:r>
                                    <a:rPr lang="en-CA" i="1" dirty="0">
                                      <a:latin typeface="Cambria Math" panose="02040503050406030204" pitchFamily="18" charset="0"/>
                                    </a:rPr>
                                    <m:t>𝑥</m:t>
                                  </m:r>
                                </m:e>
                                <m:sub>
                                  <m:r>
                                    <a:rPr lang="en-CA" i="1" dirty="0">
                                      <a:latin typeface="Cambria Math" panose="02040503050406030204" pitchFamily="18" charset="0"/>
                                    </a:rPr>
                                    <m:t>𝑘</m:t>
                                  </m:r>
                                  <m:r>
                                    <a:rPr lang="en-CA" i="1" dirty="0">
                                      <a:latin typeface="Cambria Math" panose="02040503050406030204" pitchFamily="18" charset="0"/>
                                    </a:rPr>
                                    <m:t>,1</m:t>
                                  </m:r>
                                </m:sub>
                              </m:sSub>
                            </m:e>
                          </m:d>
                          <m:r>
                            <a:rPr lang="en-CA" b="0" i="1" dirty="0" smtClean="0">
                              <a:latin typeface="Cambria Math" panose="02040503050406030204" pitchFamily="18" charset="0"/>
                            </a:rPr>
                            <m:t>,</m:t>
                          </m:r>
                          <m:r>
                            <a:rPr lang="en-CA" i="1" dirty="0">
                              <a:latin typeface="Cambria Math" panose="02040503050406030204" pitchFamily="18" charset="0"/>
                            </a:rPr>
                            <m:t>𝐼</m:t>
                          </m:r>
                        </m:e>
                      </m:d>
                    </m:oMath>
                  </m:oMathPara>
                </a14:m>
                <a:endParaRPr lang="en-US" dirty="0"/>
              </a:p>
            </p:txBody>
          </p:sp>
        </mc:Choice>
        <mc:Fallback xmlns="">
          <p:sp>
            <p:nvSpPr>
              <p:cNvPr id="9" name="Rectangle 8">
                <a:extLst>
                  <a:ext uri="{FF2B5EF4-FFF2-40B4-BE49-F238E27FC236}">
                    <a16:creationId xmlns:a16="http://schemas.microsoft.com/office/drawing/2014/main" id="{751CA86F-59E9-674A-9231-8F9CC2F02312}"/>
                  </a:ext>
                </a:extLst>
              </p:cNvPr>
              <p:cNvSpPr>
                <a:spLocks noRot="1" noChangeAspect="1" noMove="1" noResize="1" noEditPoints="1" noAdjustHandles="1" noChangeArrowheads="1" noChangeShapeType="1" noTextEdit="1"/>
              </p:cNvSpPr>
              <p:nvPr/>
            </p:nvSpPr>
            <p:spPr>
              <a:xfrm>
                <a:off x="2057300" y="2756654"/>
                <a:ext cx="2017988" cy="404983"/>
              </a:xfrm>
              <a:prstGeom prst="rect">
                <a:avLst/>
              </a:prstGeom>
              <a:blipFill>
                <a:blip r:embed="rId4"/>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76F7F0D-D716-F44D-B0FC-E18A9AF155D0}"/>
                  </a:ext>
                </a:extLst>
              </p:cNvPr>
              <p:cNvSpPr/>
              <p:nvPr/>
            </p:nvSpPr>
            <p:spPr>
              <a:xfrm>
                <a:off x="8111389" y="2756654"/>
                <a:ext cx="2023311" cy="4049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𝑃</m:t>
                          </m:r>
                        </m:e>
                        <m:sub>
                          <m:r>
                            <a:rPr lang="en-CA" b="0" i="1" dirty="0" smtClean="0">
                              <a:latin typeface="Cambria Math" panose="02040503050406030204" pitchFamily="18" charset="0"/>
                            </a:rPr>
                            <m:t>2</m:t>
                          </m:r>
                        </m:sub>
                      </m:sSub>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i="1" dirty="0">
                                  <a:latin typeface="Cambria Math" panose="02040503050406030204" pitchFamily="18" charset="0"/>
                                </a:rPr>
                                <m:t>1</m:t>
                              </m:r>
                            </m:sub>
                          </m:sSub>
                          <m:r>
                            <a:rPr lang="en-CA" i="1" dirty="0">
                              <a:latin typeface="Cambria Math" panose="02040503050406030204" pitchFamily="18" charset="0"/>
                            </a:rPr>
                            <m:t>,</m:t>
                          </m:r>
                          <m:sSub>
                            <m:sSubPr>
                              <m:ctrlPr>
                                <a:rPr lang="en-CA" i="1" dirty="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rPr>
                                <m:t>1</m:t>
                              </m:r>
                            </m:sub>
                          </m:sSub>
                          <m:r>
                            <a:rPr lang="en-CA" i="1" dirty="0">
                              <a:latin typeface="Cambria Math" panose="02040503050406030204" pitchFamily="18" charset="0"/>
                            </a:rPr>
                            <m:t>|</m:t>
                          </m:r>
                          <m:d>
                            <m:dPr>
                              <m:begChr m:val="{"/>
                              <m:endChr m:val="}"/>
                              <m:ctrlPr>
                                <a:rPr lang="en-CA" i="1" dirty="0">
                                  <a:latin typeface="Cambria Math" panose="02040503050406030204" pitchFamily="18" charset="0"/>
                                </a:rPr>
                              </m:ctrlPr>
                            </m:dPr>
                            <m:e>
                              <m:sSub>
                                <m:sSubPr>
                                  <m:ctrlPr>
                                    <a:rPr lang="en-CA" i="1" dirty="0">
                                      <a:latin typeface="Cambria Math" panose="02040503050406030204" pitchFamily="18" charset="0"/>
                                    </a:rPr>
                                  </m:ctrlPr>
                                </m:sSubPr>
                                <m:e>
                                  <m:r>
                                    <a:rPr lang="en-CA" i="1" dirty="0">
                                      <a:latin typeface="Cambria Math" panose="02040503050406030204" pitchFamily="18" charset="0"/>
                                    </a:rPr>
                                    <m:t>𝑥</m:t>
                                  </m:r>
                                </m:e>
                                <m:sub>
                                  <m:r>
                                    <a:rPr lang="en-CA" i="1" dirty="0">
                                      <a:latin typeface="Cambria Math" panose="02040503050406030204" pitchFamily="18" charset="0"/>
                                    </a:rPr>
                                    <m:t>𝑘</m:t>
                                  </m:r>
                                  <m:r>
                                    <a:rPr lang="en-CA" i="1" dirty="0">
                                      <a:latin typeface="Cambria Math" panose="02040503050406030204" pitchFamily="18" charset="0"/>
                                    </a:rPr>
                                    <m:t>,1</m:t>
                                  </m:r>
                                </m:sub>
                              </m:sSub>
                            </m:e>
                          </m:d>
                          <m:r>
                            <a:rPr lang="en-CA" i="1" dirty="0">
                              <a:latin typeface="Cambria Math" panose="02040503050406030204" pitchFamily="18" charset="0"/>
                            </a:rPr>
                            <m:t>,</m:t>
                          </m:r>
                          <m:r>
                            <a:rPr lang="en-CA" i="1" dirty="0">
                              <a:latin typeface="Cambria Math" panose="02040503050406030204" pitchFamily="18" charset="0"/>
                            </a:rPr>
                            <m:t>𝐼</m:t>
                          </m:r>
                        </m:e>
                      </m:d>
                    </m:oMath>
                  </m:oMathPara>
                </a14:m>
                <a:endParaRPr lang="en-US" dirty="0"/>
              </a:p>
            </p:txBody>
          </p:sp>
        </mc:Choice>
        <mc:Fallback xmlns="">
          <p:sp>
            <p:nvSpPr>
              <p:cNvPr id="10" name="Rectangle 9">
                <a:extLst>
                  <a:ext uri="{FF2B5EF4-FFF2-40B4-BE49-F238E27FC236}">
                    <a16:creationId xmlns:a16="http://schemas.microsoft.com/office/drawing/2014/main" id="{B76F7F0D-D716-F44D-B0FC-E18A9AF155D0}"/>
                  </a:ext>
                </a:extLst>
              </p:cNvPr>
              <p:cNvSpPr>
                <a:spLocks noRot="1" noChangeAspect="1" noMove="1" noResize="1" noEditPoints="1" noAdjustHandles="1" noChangeArrowheads="1" noChangeShapeType="1" noTextEdit="1"/>
              </p:cNvSpPr>
              <p:nvPr/>
            </p:nvSpPr>
            <p:spPr>
              <a:xfrm>
                <a:off x="8111389" y="2756654"/>
                <a:ext cx="2023311" cy="404983"/>
              </a:xfrm>
              <a:prstGeom prst="rect">
                <a:avLst/>
              </a:prstGeom>
              <a:blipFill>
                <a:blip r:embed="rId5"/>
                <a:stretch>
                  <a:fillRect b="-9091"/>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12D4B132-00A1-0743-9B14-171E0878CC29}"/>
              </a:ext>
            </a:extLst>
          </p:cNvPr>
          <p:cNvSpPr/>
          <p:nvPr/>
        </p:nvSpPr>
        <p:spPr>
          <a:xfrm>
            <a:off x="9958696" y="0"/>
            <a:ext cx="2233304" cy="369332"/>
          </a:xfrm>
          <a:prstGeom prst="rect">
            <a:avLst/>
          </a:prstGeom>
        </p:spPr>
        <p:txBody>
          <a:bodyPr wrap="none">
            <a:spAutoFit/>
          </a:bodyPr>
          <a:lstStyle/>
          <a:p>
            <a:r>
              <a:rPr lang="en-US" dirty="0">
                <a:latin typeface="Dagny OT" panose="020B0504020201020104" pitchFamily="34" charset="77"/>
              </a:rPr>
              <a:t>*</a:t>
            </a:r>
            <a:r>
              <a:rPr lang="en-US" b="1" dirty="0">
                <a:solidFill>
                  <a:srgbClr val="00B050"/>
                </a:solidFill>
                <a:latin typeface="Dagny OT" panose="020B0504020201020104" pitchFamily="34" charset="77"/>
              </a:rPr>
              <a:t>green</a:t>
            </a:r>
            <a:r>
              <a:rPr lang="en-US" dirty="0">
                <a:latin typeface="Dagny OT" panose="020B0504020201020104" pitchFamily="34" charset="77"/>
              </a:rPr>
              <a:t>: high, </a:t>
            </a:r>
            <a:r>
              <a:rPr lang="en-US" b="1" dirty="0">
                <a:solidFill>
                  <a:srgbClr val="FF0000"/>
                </a:solidFill>
                <a:latin typeface="Dagny OT" panose="020B0504020201020104" pitchFamily="34" charset="77"/>
              </a:rPr>
              <a:t>red</a:t>
            </a:r>
            <a:r>
              <a:rPr lang="en-US" dirty="0">
                <a:latin typeface="Dagny OT" panose="020B0504020201020104" pitchFamily="34" charset="77"/>
              </a:rPr>
              <a:t>: low</a:t>
            </a:r>
            <a:endParaRPr lang="en-US" dirty="0"/>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FF9DB717-E40C-EE40-98D6-1A73BBE39719}"/>
                  </a:ext>
                </a:extLst>
              </p:cNvPr>
              <p:cNvSpPr/>
              <p:nvPr/>
            </p:nvSpPr>
            <p:spPr>
              <a:xfrm>
                <a:off x="141760" y="3059668"/>
                <a:ext cx="4774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b="0" i="1" dirty="0" smtClean="0">
                              <a:latin typeface="Cambria Math" panose="02040503050406030204" pitchFamily="18" charset="0"/>
                            </a:rPr>
                            <m:t>1</m:t>
                          </m:r>
                        </m:sub>
                      </m:sSub>
                    </m:oMath>
                  </m:oMathPara>
                </a14:m>
                <a:endParaRPr lang="en-US" dirty="0"/>
              </a:p>
            </p:txBody>
          </p:sp>
        </mc:Choice>
        <mc:Fallback xmlns="">
          <p:sp>
            <p:nvSpPr>
              <p:cNvPr id="12" name="Rectangle 11">
                <a:extLst>
                  <a:ext uri="{FF2B5EF4-FFF2-40B4-BE49-F238E27FC236}">
                    <a16:creationId xmlns:a16="http://schemas.microsoft.com/office/drawing/2014/main" id="{FF9DB717-E40C-EE40-98D6-1A73BBE39719}"/>
                  </a:ext>
                </a:extLst>
              </p:cNvPr>
              <p:cNvSpPr>
                <a:spLocks noRot="1" noChangeAspect="1" noMove="1" noResize="1" noEditPoints="1" noAdjustHandles="1" noChangeArrowheads="1" noChangeShapeType="1" noTextEdit="1"/>
              </p:cNvSpPr>
              <p:nvPr/>
            </p:nvSpPr>
            <p:spPr>
              <a:xfrm>
                <a:off x="141760" y="3059668"/>
                <a:ext cx="477438" cy="369332"/>
              </a:xfrm>
              <a:prstGeom prst="rect">
                <a:avLst/>
              </a:prstGeom>
              <a:blipFill>
                <a:blip r:embed="rId6"/>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B837FED-4BAD-294B-BE42-E916A29D4860}"/>
                  </a:ext>
                </a:extLst>
              </p:cNvPr>
              <p:cNvSpPr/>
              <p:nvPr/>
            </p:nvSpPr>
            <p:spPr>
              <a:xfrm>
                <a:off x="6013210" y="3054588"/>
                <a:ext cx="4774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b="0" i="1" dirty="0" smtClean="0">
                              <a:latin typeface="Cambria Math" panose="02040503050406030204" pitchFamily="18" charset="0"/>
                            </a:rPr>
                            <m:t>1</m:t>
                          </m:r>
                        </m:sub>
                      </m:sSub>
                    </m:oMath>
                  </m:oMathPara>
                </a14:m>
                <a:endParaRPr lang="en-US" dirty="0"/>
              </a:p>
            </p:txBody>
          </p:sp>
        </mc:Choice>
        <mc:Fallback xmlns="">
          <p:sp>
            <p:nvSpPr>
              <p:cNvPr id="13" name="Rectangle 12">
                <a:extLst>
                  <a:ext uri="{FF2B5EF4-FFF2-40B4-BE49-F238E27FC236}">
                    <a16:creationId xmlns:a16="http://schemas.microsoft.com/office/drawing/2014/main" id="{4B837FED-4BAD-294B-BE42-E916A29D4860}"/>
                  </a:ext>
                </a:extLst>
              </p:cNvPr>
              <p:cNvSpPr>
                <a:spLocks noRot="1" noChangeAspect="1" noMove="1" noResize="1" noEditPoints="1" noAdjustHandles="1" noChangeArrowheads="1" noChangeShapeType="1" noTextEdit="1"/>
              </p:cNvSpPr>
              <p:nvPr/>
            </p:nvSpPr>
            <p:spPr>
              <a:xfrm>
                <a:off x="6013210" y="3054588"/>
                <a:ext cx="477438" cy="369332"/>
              </a:xfrm>
              <a:prstGeom prst="rect">
                <a:avLst/>
              </a:prstGeom>
              <a:blipFill>
                <a:blip r:embed="rId7"/>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F733FC75-D057-2D47-A515-D2822EA40598}"/>
                  </a:ext>
                </a:extLst>
              </p:cNvPr>
              <p:cNvSpPr/>
              <p:nvPr/>
            </p:nvSpPr>
            <p:spPr>
              <a:xfrm>
                <a:off x="5723944" y="5155291"/>
                <a:ext cx="4696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A" i="1" dirty="0" smtClean="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b="0" i="1" dirty="0" smtClean="0">
                              <a:latin typeface="Cambria Math" panose="02040503050406030204" pitchFamily="18" charset="0"/>
                            </a:rPr>
                            <m:t>1</m:t>
                          </m:r>
                        </m:sub>
                      </m:sSub>
                    </m:oMath>
                  </m:oMathPara>
                </a14:m>
                <a:endParaRPr lang="en-US" dirty="0"/>
              </a:p>
            </p:txBody>
          </p:sp>
        </mc:Choice>
        <mc:Fallback xmlns="">
          <p:sp>
            <p:nvSpPr>
              <p:cNvPr id="14" name="Rectangle 13">
                <a:extLst>
                  <a:ext uri="{FF2B5EF4-FFF2-40B4-BE49-F238E27FC236}">
                    <a16:creationId xmlns:a16="http://schemas.microsoft.com/office/drawing/2014/main" id="{F733FC75-D057-2D47-A515-D2822EA40598}"/>
                  </a:ext>
                </a:extLst>
              </p:cNvPr>
              <p:cNvSpPr>
                <a:spLocks noRot="1" noChangeAspect="1" noMove="1" noResize="1" noEditPoints="1" noAdjustHandles="1" noChangeArrowheads="1" noChangeShapeType="1" noTextEdit="1"/>
              </p:cNvSpPr>
              <p:nvPr/>
            </p:nvSpPr>
            <p:spPr>
              <a:xfrm>
                <a:off x="5723944" y="5155291"/>
                <a:ext cx="469679"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9BADD3C7-2A06-5E41-A627-18FE61C46826}"/>
                  </a:ext>
                </a:extLst>
              </p:cNvPr>
              <p:cNvSpPr/>
              <p:nvPr/>
            </p:nvSpPr>
            <p:spPr>
              <a:xfrm>
                <a:off x="11493554" y="5155291"/>
                <a:ext cx="4696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A" i="1" dirty="0" smtClean="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b="0" i="1" dirty="0" smtClean="0">
                              <a:latin typeface="Cambria Math" panose="02040503050406030204" pitchFamily="18" charset="0"/>
                            </a:rPr>
                            <m:t>1</m:t>
                          </m:r>
                        </m:sub>
                      </m:sSub>
                    </m:oMath>
                  </m:oMathPara>
                </a14:m>
                <a:endParaRPr lang="en-US" dirty="0"/>
              </a:p>
            </p:txBody>
          </p:sp>
        </mc:Choice>
        <mc:Fallback xmlns="">
          <p:sp>
            <p:nvSpPr>
              <p:cNvPr id="15" name="Rectangle 14">
                <a:extLst>
                  <a:ext uri="{FF2B5EF4-FFF2-40B4-BE49-F238E27FC236}">
                    <a16:creationId xmlns:a16="http://schemas.microsoft.com/office/drawing/2014/main" id="{9BADD3C7-2A06-5E41-A627-18FE61C46826}"/>
                  </a:ext>
                </a:extLst>
              </p:cNvPr>
              <p:cNvSpPr>
                <a:spLocks noRot="1" noChangeAspect="1" noMove="1" noResize="1" noEditPoints="1" noAdjustHandles="1" noChangeArrowheads="1" noChangeShapeType="1" noTextEdit="1"/>
              </p:cNvSpPr>
              <p:nvPr/>
            </p:nvSpPr>
            <p:spPr>
              <a:xfrm>
                <a:off x="11493554" y="5155291"/>
                <a:ext cx="469679" cy="369332"/>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24448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C316E-CB9D-1A4E-9A46-9D33AC4BCB19}"/>
              </a:ext>
            </a:extLst>
          </p:cNvPr>
          <p:cNvSpPr>
            <a:spLocks noGrp="1"/>
          </p:cNvSpPr>
          <p:nvPr>
            <p:ph type="title"/>
          </p:nvPr>
        </p:nvSpPr>
        <p:spPr/>
        <p:txBody>
          <a:bodyPr/>
          <a:lstStyle/>
          <a:p>
            <a:r>
              <a:rPr lang="en-US" dirty="0"/>
              <a:t>The SALARY QUESTION – POSTERIORS – GROUP 1</a:t>
            </a:r>
          </a:p>
        </p:txBody>
      </p:sp>
      <p:pic>
        <p:nvPicPr>
          <p:cNvPr id="6" name="Content Placeholder 5">
            <a:extLst>
              <a:ext uri="{FF2B5EF4-FFF2-40B4-BE49-F238E27FC236}">
                <a16:creationId xmlns:a16="http://schemas.microsoft.com/office/drawing/2014/main" id="{08BE4807-F6E4-7C4D-9ADD-3BFC5E850ED1}"/>
              </a:ext>
            </a:extLst>
          </p:cNvPr>
          <p:cNvPicPr>
            <a:picLocks noGrp="1" noChangeAspect="1"/>
          </p:cNvPicPr>
          <p:nvPr>
            <p:ph sz="half" idx="1"/>
          </p:nvPr>
        </p:nvPicPr>
        <p:blipFill>
          <a:blip r:embed="rId2"/>
          <a:stretch>
            <a:fillRect/>
          </a:stretch>
        </p:blipFill>
        <p:spPr>
          <a:xfrm>
            <a:off x="542609" y="2496861"/>
            <a:ext cx="5386244" cy="3631481"/>
          </a:xfrm>
        </p:spPr>
      </p:pic>
      <p:pic>
        <p:nvPicPr>
          <p:cNvPr id="8" name="Content Placeholder 7">
            <a:extLst>
              <a:ext uri="{FF2B5EF4-FFF2-40B4-BE49-F238E27FC236}">
                <a16:creationId xmlns:a16="http://schemas.microsoft.com/office/drawing/2014/main" id="{C81D343C-E130-2A4F-B25F-082977B84E4D}"/>
              </a:ext>
            </a:extLst>
          </p:cNvPr>
          <p:cNvPicPr>
            <a:picLocks noGrp="1" noChangeAspect="1"/>
          </p:cNvPicPr>
          <p:nvPr>
            <p:ph sz="half" idx="2"/>
          </p:nvPr>
        </p:nvPicPr>
        <p:blipFill>
          <a:blip r:embed="rId3"/>
          <a:stretch>
            <a:fillRect/>
          </a:stretch>
        </p:blipFill>
        <p:spPr>
          <a:xfrm>
            <a:off x="6469625" y="2510933"/>
            <a:ext cx="5464319" cy="3631481"/>
          </a:xfrm>
        </p:spPr>
      </p:pic>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751CA86F-59E9-674A-9231-8F9CC2F02312}"/>
                  </a:ext>
                </a:extLst>
              </p:cNvPr>
              <p:cNvSpPr/>
              <p:nvPr/>
            </p:nvSpPr>
            <p:spPr>
              <a:xfrm>
                <a:off x="4207610" y="2868162"/>
                <a:ext cx="1710532" cy="404983"/>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𝑃</m:t>
                          </m:r>
                        </m:e>
                        <m:sub>
                          <m:r>
                            <a:rPr lang="en-CA" i="1" dirty="0">
                              <a:latin typeface="Cambria Math" panose="02040503050406030204" pitchFamily="18" charset="0"/>
                            </a:rPr>
                            <m:t>1</m:t>
                          </m:r>
                        </m:sub>
                      </m:sSub>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b="0" i="1" dirty="0" smtClean="0">
                                  <a:latin typeface="Cambria Math" panose="02040503050406030204" pitchFamily="18" charset="0"/>
                                </a:rPr>
                                <m:t>1</m:t>
                              </m:r>
                            </m:sub>
                          </m:sSub>
                          <m:r>
                            <a:rPr lang="en-CA" i="1" dirty="0">
                              <a:latin typeface="Cambria Math" panose="02040503050406030204" pitchFamily="18" charset="0"/>
                            </a:rPr>
                            <m:t>|</m:t>
                          </m:r>
                          <m:d>
                            <m:dPr>
                              <m:begChr m:val="{"/>
                              <m:endChr m:val="}"/>
                              <m:ctrlPr>
                                <a:rPr lang="en-CA" i="1" dirty="0">
                                  <a:latin typeface="Cambria Math" panose="02040503050406030204" pitchFamily="18" charset="0"/>
                                </a:rPr>
                              </m:ctrlPr>
                            </m:dPr>
                            <m:e>
                              <m:sSub>
                                <m:sSubPr>
                                  <m:ctrlPr>
                                    <a:rPr lang="en-CA" i="1" dirty="0">
                                      <a:latin typeface="Cambria Math" panose="02040503050406030204" pitchFamily="18" charset="0"/>
                                    </a:rPr>
                                  </m:ctrlPr>
                                </m:sSubPr>
                                <m:e>
                                  <m:r>
                                    <a:rPr lang="en-CA" i="1" dirty="0">
                                      <a:latin typeface="Cambria Math" panose="02040503050406030204" pitchFamily="18" charset="0"/>
                                    </a:rPr>
                                    <m:t>𝑥</m:t>
                                  </m:r>
                                </m:e>
                                <m:sub>
                                  <m:r>
                                    <a:rPr lang="en-CA" i="1" dirty="0">
                                      <a:latin typeface="Cambria Math" panose="02040503050406030204" pitchFamily="18" charset="0"/>
                                    </a:rPr>
                                    <m:t>𝑘</m:t>
                                  </m:r>
                                  <m:r>
                                    <a:rPr lang="en-CA" i="1" dirty="0">
                                      <a:latin typeface="Cambria Math" panose="02040503050406030204" pitchFamily="18" charset="0"/>
                                    </a:rPr>
                                    <m:t>,1</m:t>
                                  </m:r>
                                </m:sub>
                              </m:sSub>
                            </m:e>
                          </m:d>
                          <m:r>
                            <a:rPr lang="en-CA" b="0" i="1" dirty="0" smtClean="0">
                              <a:latin typeface="Cambria Math" panose="02040503050406030204" pitchFamily="18" charset="0"/>
                            </a:rPr>
                            <m:t>,</m:t>
                          </m:r>
                          <m:r>
                            <a:rPr lang="en-CA" i="1" dirty="0">
                              <a:latin typeface="Cambria Math" panose="02040503050406030204" pitchFamily="18" charset="0"/>
                            </a:rPr>
                            <m:t>𝐼</m:t>
                          </m:r>
                        </m:e>
                      </m:d>
                    </m:oMath>
                  </m:oMathPara>
                </a14:m>
                <a:endParaRPr lang="en-US" dirty="0"/>
              </a:p>
            </p:txBody>
          </p:sp>
        </mc:Choice>
        <mc:Fallback xmlns="">
          <p:sp>
            <p:nvSpPr>
              <p:cNvPr id="9" name="Rectangle 8">
                <a:extLst>
                  <a:ext uri="{FF2B5EF4-FFF2-40B4-BE49-F238E27FC236}">
                    <a16:creationId xmlns:a16="http://schemas.microsoft.com/office/drawing/2014/main" id="{751CA86F-59E9-674A-9231-8F9CC2F02312}"/>
                  </a:ext>
                </a:extLst>
              </p:cNvPr>
              <p:cNvSpPr>
                <a:spLocks noRot="1" noChangeAspect="1" noMove="1" noResize="1" noEditPoints="1" noAdjustHandles="1" noChangeArrowheads="1" noChangeShapeType="1" noTextEdit="1"/>
              </p:cNvSpPr>
              <p:nvPr/>
            </p:nvSpPr>
            <p:spPr>
              <a:xfrm>
                <a:off x="4207610" y="2868162"/>
                <a:ext cx="1710532" cy="404983"/>
              </a:xfrm>
              <a:prstGeom prst="rect">
                <a:avLst/>
              </a:prstGeom>
              <a:blipFill>
                <a:blip r:embed="rId4"/>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a:extLst>
                  <a:ext uri="{FF2B5EF4-FFF2-40B4-BE49-F238E27FC236}">
                    <a16:creationId xmlns:a16="http://schemas.microsoft.com/office/drawing/2014/main" id="{B76F7F0D-D716-F44D-B0FC-E18A9AF155D0}"/>
                  </a:ext>
                </a:extLst>
              </p:cNvPr>
              <p:cNvSpPr/>
              <p:nvPr/>
            </p:nvSpPr>
            <p:spPr>
              <a:xfrm>
                <a:off x="10166649" y="4753495"/>
                <a:ext cx="1708096" cy="404983"/>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𝑃</m:t>
                          </m:r>
                        </m:e>
                        <m:sub>
                          <m:r>
                            <a:rPr lang="en-CA" b="0" i="1" dirty="0" smtClean="0">
                              <a:latin typeface="Cambria Math" panose="02040503050406030204" pitchFamily="18" charset="0"/>
                            </a:rPr>
                            <m:t>2</m:t>
                          </m:r>
                        </m:sub>
                      </m:sSub>
                      <m:d>
                        <m:dPr>
                          <m:ctrlPr>
                            <a:rPr lang="en-US" i="1" dirty="0">
                              <a:latin typeface="Cambria Math" panose="02040503050406030204" pitchFamily="18" charset="0"/>
                            </a:rPr>
                          </m:ctrlPr>
                        </m:dPr>
                        <m:e>
                          <m:sSub>
                            <m:sSubPr>
                              <m:ctrlPr>
                                <a:rPr lang="en-CA" i="1" dirty="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rPr>
                                <m:t>1</m:t>
                              </m:r>
                            </m:sub>
                          </m:sSub>
                          <m:r>
                            <a:rPr lang="en-CA" i="1" dirty="0">
                              <a:latin typeface="Cambria Math" panose="02040503050406030204" pitchFamily="18" charset="0"/>
                            </a:rPr>
                            <m:t>|</m:t>
                          </m:r>
                          <m:d>
                            <m:dPr>
                              <m:begChr m:val="{"/>
                              <m:endChr m:val="}"/>
                              <m:ctrlPr>
                                <a:rPr lang="en-CA" i="1" dirty="0">
                                  <a:latin typeface="Cambria Math" panose="02040503050406030204" pitchFamily="18" charset="0"/>
                                </a:rPr>
                              </m:ctrlPr>
                            </m:dPr>
                            <m:e>
                              <m:sSub>
                                <m:sSubPr>
                                  <m:ctrlPr>
                                    <a:rPr lang="en-CA" i="1" dirty="0">
                                      <a:latin typeface="Cambria Math" panose="02040503050406030204" pitchFamily="18" charset="0"/>
                                    </a:rPr>
                                  </m:ctrlPr>
                                </m:sSubPr>
                                <m:e>
                                  <m:r>
                                    <a:rPr lang="en-CA" i="1" dirty="0">
                                      <a:latin typeface="Cambria Math" panose="02040503050406030204" pitchFamily="18" charset="0"/>
                                    </a:rPr>
                                    <m:t>𝑥</m:t>
                                  </m:r>
                                </m:e>
                                <m:sub>
                                  <m:r>
                                    <a:rPr lang="en-CA" i="1" dirty="0">
                                      <a:latin typeface="Cambria Math" panose="02040503050406030204" pitchFamily="18" charset="0"/>
                                    </a:rPr>
                                    <m:t>𝑘</m:t>
                                  </m:r>
                                  <m:r>
                                    <a:rPr lang="en-CA" i="1" dirty="0">
                                      <a:latin typeface="Cambria Math" panose="02040503050406030204" pitchFamily="18" charset="0"/>
                                    </a:rPr>
                                    <m:t>,1</m:t>
                                  </m:r>
                                </m:sub>
                              </m:sSub>
                            </m:e>
                          </m:d>
                          <m:r>
                            <a:rPr lang="en-CA" i="1" dirty="0">
                              <a:latin typeface="Cambria Math" panose="02040503050406030204" pitchFamily="18" charset="0"/>
                            </a:rPr>
                            <m:t>,</m:t>
                          </m:r>
                          <m:r>
                            <a:rPr lang="en-CA" i="1" dirty="0">
                              <a:latin typeface="Cambria Math" panose="02040503050406030204" pitchFamily="18" charset="0"/>
                            </a:rPr>
                            <m:t>𝐼</m:t>
                          </m:r>
                        </m:e>
                      </m:d>
                    </m:oMath>
                  </m:oMathPara>
                </a14:m>
                <a:endParaRPr lang="en-US" dirty="0"/>
              </a:p>
            </p:txBody>
          </p:sp>
        </mc:Choice>
        <mc:Fallback xmlns="">
          <p:sp>
            <p:nvSpPr>
              <p:cNvPr id="10" name="Rectangle 9">
                <a:extLst>
                  <a:ext uri="{FF2B5EF4-FFF2-40B4-BE49-F238E27FC236}">
                    <a16:creationId xmlns:a16="http://schemas.microsoft.com/office/drawing/2014/main" id="{B76F7F0D-D716-F44D-B0FC-E18A9AF155D0}"/>
                  </a:ext>
                </a:extLst>
              </p:cNvPr>
              <p:cNvSpPr>
                <a:spLocks noRot="1" noChangeAspect="1" noMove="1" noResize="1" noEditPoints="1" noAdjustHandles="1" noChangeArrowheads="1" noChangeShapeType="1" noTextEdit="1"/>
              </p:cNvSpPr>
              <p:nvPr/>
            </p:nvSpPr>
            <p:spPr>
              <a:xfrm>
                <a:off x="10166649" y="4753495"/>
                <a:ext cx="1708096" cy="404983"/>
              </a:xfrm>
              <a:prstGeom prst="rect">
                <a:avLst/>
              </a:prstGeom>
              <a:blipFill>
                <a:blip r:embed="rId5"/>
                <a:stretch>
                  <a:fillRect b="-9091"/>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12D4B132-00A1-0743-9B14-171E0878CC29}"/>
              </a:ext>
            </a:extLst>
          </p:cNvPr>
          <p:cNvSpPr/>
          <p:nvPr/>
        </p:nvSpPr>
        <p:spPr>
          <a:xfrm>
            <a:off x="9958696" y="0"/>
            <a:ext cx="2233304" cy="369332"/>
          </a:xfrm>
          <a:prstGeom prst="rect">
            <a:avLst/>
          </a:prstGeom>
        </p:spPr>
        <p:txBody>
          <a:bodyPr wrap="none">
            <a:spAutoFit/>
          </a:bodyPr>
          <a:lstStyle/>
          <a:p>
            <a:r>
              <a:rPr lang="en-US" dirty="0">
                <a:latin typeface="Dagny OT" panose="020B0504020201020104" pitchFamily="34" charset="77"/>
              </a:rPr>
              <a:t>*</a:t>
            </a:r>
            <a:r>
              <a:rPr lang="en-US" b="1" dirty="0">
                <a:solidFill>
                  <a:srgbClr val="00B050"/>
                </a:solidFill>
                <a:latin typeface="Dagny OT" panose="020B0504020201020104" pitchFamily="34" charset="77"/>
              </a:rPr>
              <a:t>green</a:t>
            </a:r>
            <a:r>
              <a:rPr lang="en-US" dirty="0">
                <a:latin typeface="Dagny OT" panose="020B0504020201020104" pitchFamily="34" charset="77"/>
              </a:rPr>
              <a:t>: high, </a:t>
            </a:r>
            <a:r>
              <a:rPr lang="en-US" b="1" dirty="0">
                <a:solidFill>
                  <a:srgbClr val="FF0000"/>
                </a:solidFill>
                <a:latin typeface="Dagny OT" panose="020B0504020201020104" pitchFamily="34" charset="77"/>
              </a:rPr>
              <a:t>red</a:t>
            </a:r>
            <a:r>
              <a:rPr lang="en-US" dirty="0">
                <a:latin typeface="Dagny OT" panose="020B0504020201020104" pitchFamily="34" charset="77"/>
              </a:rPr>
              <a:t>: low</a:t>
            </a:r>
            <a:endParaRPr lang="en-US" dirty="0"/>
          </a:p>
        </p:txBody>
      </p:sp>
      <mc:AlternateContent xmlns:mc="http://schemas.openxmlformats.org/markup-compatibility/2006" xmlns:a14="http://schemas.microsoft.com/office/drawing/2010/main">
        <mc:Choice Requires="a14">
          <p:sp>
            <p:nvSpPr>
              <p:cNvPr id="12" name="Rectangle 11">
                <a:extLst>
                  <a:ext uri="{FF2B5EF4-FFF2-40B4-BE49-F238E27FC236}">
                    <a16:creationId xmlns:a16="http://schemas.microsoft.com/office/drawing/2014/main" id="{FF9DB717-E40C-EE40-98D6-1A73BBE39719}"/>
                  </a:ext>
                </a:extLst>
              </p:cNvPr>
              <p:cNvSpPr/>
              <p:nvPr/>
            </p:nvSpPr>
            <p:spPr>
              <a:xfrm>
                <a:off x="5690134" y="4050349"/>
                <a:ext cx="4774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b="0" i="1" dirty="0" smtClean="0">
                              <a:latin typeface="Cambria Math" panose="02040503050406030204" pitchFamily="18" charset="0"/>
                            </a:rPr>
                            <m:t>1</m:t>
                          </m:r>
                        </m:sub>
                      </m:sSub>
                    </m:oMath>
                  </m:oMathPara>
                </a14:m>
                <a:endParaRPr lang="en-US" dirty="0"/>
              </a:p>
            </p:txBody>
          </p:sp>
        </mc:Choice>
        <mc:Fallback xmlns="">
          <p:sp>
            <p:nvSpPr>
              <p:cNvPr id="12" name="Rectangle 11">
                <a:extLst>
                  <a:ext uri="{FF2B5EF4-FFF2-40B4-BE49-F238E27FC236}">
                    <a16:creationId xmlns:a16="http://schemas.microsoft.com/office/drawing/2014/main" id="{FF9DB717-E40C-EE40-98D6-1A73BBE39719}"/>
                  </a:ext>
                </a:extLst>
              </p:cNvPr>
              <p:cNvSpPr>
                <a:spLocks noRot="1" noChangeAspect="1" noMove="1" noResize="1" noEditPoints="1" noAdjustHandles="1" noChangeArrowheads="1" noChangeShapeType="1" noTextEdit="1"/>
              </p:cNvSpPr>
              <p:nvPr/>
            </p:nvSpPr>
            <p:spPr>
              <a:xfrm>
                <a:off x="5690134" y="4050349"/>
                <a:ext cx="477438" cy="369332"/>
              </a:xfrm>
              <a:prstGeom prst="rect">
                <a:avLst/>
              </a:prstGeom>
              <a:blipFill>
                <a:blip r:embed="rId6"/>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a:extLst>
                  <a:ext uri="{FF2B5EF4-FFF2-40B4-BE49-F238E27FC236}">
                    <a16:creationId xmlns:a16="http://schemas.microsoft.com/office/drawing/2014/main" id="{4B837FED-4BAD-294B-BE42-E916A29D4860}"/>
                  </a:ext>
                </a:extLst>
              </p:cNvPr>
              <p:cNvSpPr/>
              <p:nvPr/>
            </p:nvSpPr>
            <p:spPr>
              <a:xfrm>
                <a:off x="11649391" y="4050349"/>
                <a:ext cx="47743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b="0" i="1" dirty="0" smtClean="0">
                              <a:latin typeface="Cambria Math" panose="02040503050406030204" pitchFamily="18" charset="0"/>
                            </a:rPr>
                            <m:t>1</m:t>
                          </m:r>
                        </m:sub>
                      </m:sSub>
                    </m:oMath>
                  </m:oMathPara>
                </a14:m>
                <a:endParaRPr lang="en-US" dirty="0"/>
              </a:p>
            </p:txBody>
          </p:sp>
        </mc:Choice>
        <mc:Fallback xmlns="">
          <p:sp>
            <p:nvSpPr>
              <p:cNvPr id="13" name="Rectangle 12">
                <a:extLst>
                  <a:ext uri="{FF2B5EF4-FFF2-40B4-BE49-F238E27FC236}">
                    <a16:creationId xmlns:a16="http://schemas.microsoft.com/office/drawing/2014/main" id="{4B837FED-4BAD-294B-BE42-E916A29D4860}"/>
                  </a:ext>
                </a:extLst>
              </p:cNvPr>
              <p:cNvSpPr>
                <a:spLocks noRot="1" noChangeAspect="1" noMove="1" noResize="1" noEditPoints="1" noAdjustHandles="1" noChangeArrowheads="1" noChangeShapeType="1" noTextEdit="1"/>
              </p:cNvSpPr>
              <p:nvPr/>
            </p:nvSpPr>
            <p:spPr>
              <a:xfrm>
                <a:off x="11649391" y="4050349"/>
                <a:ext cx="477438" cy="369332"/>
              </a:xfrm>
              <a:prstGeom prst="rect">
                <a:avLst/>
              </a:prstGeom>
              <a:blipFill>
                <a:blip r:embed="rId7"/>
                <a:stretch>
                  <a:fillRect b="-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F733FC75-D057-2D47-A515-D2822EA40598}"/>
                  </a:ext>
                </a:extLst>
              </p:cNvPr>
              <p:cNvSpPr/>
              <p:nvPr/>
            </p:nvSpPr>
            <p:spPr>
              <a:xfrm>
                <a:off x="5697893" y="6024753"/>
                <a:ext cx="4696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A" i="1" dirty="0" smtClean="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b="0" i="1" dirty="0" smtClean="0">
                              <a:latin typeface="Cambria Math" panose="02040503050406030204" pitchFamily="18" charset="0"/>
                            </a:rPr>
                            <m:t>1</m:t>
                          </m:r>
                        </m:sub>
                      </m:sSub>
                    </m:oMath>
                  </m:oMathPara>
                </a14:m>
                <a:endParaRPr lang="en-US" dirty="0"/>
              </a:p>
            </p:txBody>
          </p:sp>
        </mc:Choice>
        <mc:Fallback xmlns="">
          <p:sp>
            <p:nvSpPr>
              <p:cNvPr id="14" name="Rectangle 13">
                <a:extLst>
                  <a:ext uri="{FF2B5EF4-FFF2-40B4-BE49-F238E27FC236}">
                    <a16:creationId xmlns:a16="http://schemas.microsoft.com/office/drawing/2014/main" id="{F733FC75-D057-2D47-A515-D2822EA40598}"/>
                  </a:ext>
                </a:extLst>
              </p:cNvPr>
              <p:cNvSpPr>
                <a:spLocks noRot="1" noChangeAspect="1" noMove="1" noResize="1" noEditPoints="1" noAdjustHandles="1" noChangeArrowheads="1" noChangeShapeType="1" noTextEdit="1"/>
              </p:cNvSpPr>
              <p:nvPr/>
            </p:nvSpPr>
            <p:spPr>
              <a:xfrm>
                <a:off x="5697893" y="6024753"/>
                <a:ext cx="469679"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9BADD3C7-2A06-5E41-A627-18FE61C46826}"/>
                  </a:ext>
                </a:extLst>
              </p:cNvPr>
              <p:cNvSpPr/>
              <p:nvPr/>
            </p:nvSpPr>
            <p:spPr>
              <a:xfrm>
                <a:off x="11699104" y="6082393"/>
                <a:ext cx="469679"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CA" i="1" dirty="0" smtClean="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b="0" i="1" dirty="0" smtClean="0">
                              <a:latin typeface="Cambria Math" panose="02040503050406030204" pitchFamily="18" charset="0"/>
                            </a:rPr>
                            <m:t>1</m:t>
                          </m:r>
                        </m:sub>
                      </m:sSub>
                    </m:oMath>
                  </m:oMathPara>
                </a14:m>
                <a:endParaRPr lang="en-US" dirty="0"/>
              </a:p>
            </p:txBody>
          </p:sp>
        </mc:Choice>
        <mc:Fallback xmlns="">
          <p:sp>
            <p:nvSpPr>
              <p:cNvPr id="15" name="Rectangle 14">
                <a:extLst>
                  <a:ext uri="{FF2B5EF4-FFF2-40B4-BE49-F238E27FC236}">
                    <a16:creationId xmlns:a16="http://schemas.microsoft.com/office/drawing/2014/main" id="{9BADD3C7-2A06-5E41-A627-18FE61C46826}"/>
                  </a:ext>
                </a:extLst>
              </p:cNvPr>
              <p:cNvSpPr>
                <a:spLocks noRot="1" noChangeAspect="1" noMove="1" noResize="1" noEditPoints="1" noAdjustHandles="1" noChangeArrowheads="1" noChangeShapeType="1" noTextEdit="1"/>
              </p:cNvSpPr>
              <p:nvPr/>
            </p:nvSpPr>
            <p:spPr>
              <a:xfrm>
                <a:off x="11699104" y="6082393"/>
                <a:ext cx="469679"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3BA6C63B-55CB-1E4E-95AF-3CD8BE214DE1}"/>
                  </a:ext>
                </a:extLst>
              </p:cNvPr>
              <p:cNvSpPr/>
              <p:nvPr/>
            </p:nvSpPr>
            <p:spPr>
              <a:xfrm>
                <a:off x="4207610" y="4753496"/>
                <a:ext cx="1702774" cy="404983"/>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𝑃</m:t>
                          </m:r>
                        </m:e>
                        <m:sub>
                          <m:r>
                            <a:rPr lang="en-CA" i="1" dirty="0">
                              <a:latin typeface="Cambria Math" panose="02040503050406030204" pitchFamily="18" charset="0"/>
                            </a:rPr>
                            <m:t>1</m:t>
                          </m:r>
                        </m:sub>
                      </m:sSub>
                      <m:d>
                        <m:dPr>
                          <m:ctrlPr>
                            <a:rPr lang="en-US" i="1" dirty="0">
                              <a:latin typeface="Cambria Math" panose="02040503050406030204" pitchFamily="18" charset="0"/>
                            </a:rPr>
                          </m:ctrlPr>
                        </m:dPr>
                        <m:e>
                          <m:sSub>
                            <m:sSubPr>
                              <m:ctrlPr>
                                <a:rPr lang="en-CA" i="1" dirty="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b="0" i="1" dirty="0" smtClean="0">
                                  <a:latin typeface="Cambria Math" panose="02040503050406030204" pitchFamily="18" charset="0"/>
                                </a:rPr>
                                <m:t>1</m:t>
                              </m:r>
                            </m:sub>
                          </m:sSub>
                          <m:r>
                            <a:rPr lang="en-CA" i="1" dirty="0">
                              <a:latin typeface="Cambria Math" panose="02040503050406030204" pitchFamily="18" charset="0"/>
                            </a:rPr>
                            <m:t>|</m:t>
                          </m:r>
                          <m:d>
                            <m:dPr>
                              <m:begChr m:val="{"/>
                              <m:endChr m:val="}"/>
                              <m:ctrlPr>
                                <a:rPr lang="en-CA" i="1" dirty="0">
                                  <a:latin typeface="Cambria Math" panose="02040503050406030204" pitchFamily="18" charset="0"/>
                                </a:rPr>
                              </m:ctrlPr>
                            </m:dPr>
                            <m:e>
                              <m:sSub>
                                <m:sSubPr>
                                  <m:ctrlPr>
                                    <a:rPr lang="en-CA" i="1" dirty="0">
                                      <a:latin typeface="Cambria Math" panose="02040503050406030204" pitchFamily="18" charset="0"/>
                                    </a:rPr>
                                  </m:ctrlPr>
                                </m:sSubPr>
                                <m:e>
                                  <m:r>
                                    <a:rPr lang="en-CA" i="1" dirty="0">
                                      <a:latin typeface="Cambria Math" panose="02040503050406030204" pitchFamily="18" charset="0"/>
                                    </a:rPr>
                                    <m:t>𝑥</m:t>
                                  </m:r>
                                </m:e>
                                <m:sub>
                                  <m:r>
                                    <a:rPr lang="en-CA" i="1" dirty="0">
                                      <a:latin typeface="Cambria Math" panose="02040503050406030204" pitchFamily="18" charset="0"/>
                                    </a:rPr>
                                    <m:t>𝑘</m:t>
                                  </m:r>
                                  <m:r>
                                    <a:rPr lang="en-CA" i="1" dirty="0">
                                      <a:latin typeface="Cambria Math" panose="02040503050406030204" pitchFamily="18" charset="0"/>
                                    </a:rPr>
                                    <m:t>,1</m:t>
                                  </m:r>
                                </m:sub>
                              </m:sSub>
                            </m:e>
                          </m:d>
                          <m:r>
                            <a:rPr lang="en-CA" b="0" i="1" dirty="0" smtClean="0">
                              <a:latin typeface="Cambria Math" panose="02040503050406030204" pitchFamily="18" charset="0"/>
                            </a:rPr>
                            <m:t>,</m:t>
                          </m:r>
                          <m:r>
                            <a:rPr lang="en-CA" i="1" dirty="0">
                              <a:latin typeface="Cambria Math" panose="02040503050406030204" pitchFamily="18" charset="0"/>
                            </a:rPr>
                            <m:t>𝐼</m:t>
                          </m:r>
                        </m:e>
                      </m:d>
                    </m:oMath>
                  </m:oMathPara>
                </a14:m>
                <a:endParaRPr lang="en-US" dirty="0"/>
              </a:p>
            </p:txBody>
          </p:sp>
        </mc:Choice>
        <mc:Fallback xmlns="">
          <p:sp>
            <p:nvSpPr>
              <p:cNvPr id="16" name="Rectangle 15">
                <a:extLst>
                  <a:ext uri="{FF2B5EF4-FFF2-40B4-BE49-F238E27FC236}">
                    <a16:creationId xmlns:a16="http://schemas.microsoft.com/office/drawing/2014/main" id="{3BA6C63B-55CB-1E4E-95AF-3CD8BE214DE1}"/>
                  </a:ext>
                </a:extLst>
              </p:cNvPr>
              <p:cNvSpPr>
                <a:spLocks noRot="1" noChangeAspect="1" noMove="1" noResize="1" noEditPoints="1" noAdjustHandles="1" noChangeArrowheads="1" noChangeShapeType="1" noTextEdit="1"/>
              </p:cNvSpPr>
              <p:nvPr/>
            </p:nvSpPr>
            <p:spPr>
              <a:xfrm>
                <a:off x="4207610" y="4753496"/>
                <a:ext cx="1702774" cy="404983"/>
              </a:xfrm>
              <a:prstGeom prst="rect">
                <a:avLst/>
              </a:prstGeom>
              <a:blipFill>
                <a:blip r:embed="rId10"/>
                <a:stretch>
                  <a:fillRect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754D3990-DFF8-674A-B01F-BCDEF7D6ED7F}"/>
                  </a:ext>
                </a:extLst>
              </p:cNvPr>
              <p:cNvSpPr/>
              <p:nvPr/>
            </p:nvSpPr>
            <p:spPr>
              <a:xfrm>
                <a:off x="10166649" y="2867592"/>
                <a:ext cx="1715854" cy="404983"/>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dirty="0" smtClean="0">
                              <a:latin typeface="Cambria Math" panose="02040503050406030204" pitchFamily="18" charset="0"/>
                            </a:rPr>
                          </m:ctrlPr>
                        </m:sSubPr>
                        <m:e>
                          <m:r>
                            <a:rPr lang="en-US" i="1" dirty="0">
                              <a:latin typeface="Cambria Math" panose="02040503050406030204" pitchFamily="18" charset="0"/>
                            </a:rPr>
                            <m:t>𝑃</m:t>
                          </m:r>
                        </m:e>
                        <m:sub>
                          <m:r>
                            <a:rPr lang="en-CA" b="0" i="1" dirty="0" smtClean="0">
                              <a:latin typeface="Cambria Math" panose="02040503050406030204" pitchFamily="18" charset="0"/>
                            </a:rPr>
                            <m:t>2</m:t>
                          </m:r>
                        </m:sub>
                      </m:sSub>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i="1" dirty="0">
                                  <a:latin typeface="Cambria Math" panose="02040503050406030204" pitchFamily="18" charset="0"/>
                                </a:rPr>
                                <m:t>1</m:t>
                              </m:r>
                            </m:sub>
                          </m:sSub>
                          <m:r>
                            <a:rPr lang="en-CA" i="1" dirty="0">
                              <a:latin typeface="Cambria Math" panose="02040503050406030204" pitchFamily="18" charset="0"/>
                            </a:rPr>
                            <m:t>|</m:t>
                          </m:r>
                          <m:d>
                            <m:dPr>
                              <m:begChr m:val="{"/>
                              <m:endChr m:val="}"/>
                              <m:ctrlPr>
                                <a:rPr lang="en-CA" i="1" dirty="0">
                                  <a:latin typeface="Cambria Math" panose="02040503050406030204" pitchFamily="18" charset="0"/>
                                </a:rPr>
                              </m:ctrlPr>
                            </m:dPr>
                            <m:e>
                              <m:sSub>
                                <m:sSubPr>
                                  <m:ctrlPr>
                                    <a:rPr lang="en-CA" i="1" dirty="0">
                                      <a:latin typeface="Cambria Math" panose="02040503050406030204" pitchFamily="18" charset="0"/>
                                    </a:rPr>
                                  </m:ctrlPr>
                                </m:sSubPr>
                                <m:e>
                                  <m:r>
                                    <a:rPr lang="en-CA" i="1" dirty="0">
                                      <a:latin typeface="Cambria Math" panose="02040503050406030204" pitchFamily="18" charset="0"/>
                                    </a:rPr>
                                    <m:t>𝑥</m:t>
                                  </m:r>
                                </m:e>
                                <m:sub>
                                  <m:r>
                                    <a:rPr lang="en-CA" i="1" dirty="0">
                                      <a:latin typeface="Cambria Math" panose="02040503050406030204" pitchFamily="18" charset="0"/>
                                    </a:rPr>
                                    <m:t>𝑘</m:t>
                                  </m:r>
                                  <m:r>
                                    <a:rPr lang="en-CA" i="1" dirty="0">
                                      <a:latin typeface="Cambria Math" panose="02040503050406030204" pitchFamily="18" charset="0"/>
                                    </a:rPr>
                                    <m:t>,1</m:t>
                                  </m:r>
                                </m:sub>
                              </m:sSub>
                            </m:e>
                          </m:d>
                          <m:r>
                            <a:rPr lang="en-CA" i="1" dirty="0">
                              <a:latin typeface="Cambria Math" panose="02040503050406030204" pitchFamily="18" charset="0"/>
                            </a:rPr>
                            <m:t>,</m:t>
                          </m:r>
                          <m:r>
                            <a:rPr lang="en-CA" i="1" dirty="0">
                              <a:latin typeface="Cambria Math" panose="02040503050406030204" pitchFamily="18" charset="0"/>
                            </a:rPr>
                            <m:t>𝐼</m:t>
                          </m:r>
                        </m:e>
                      </m:d>
                    </m:oMath>
                  </m:oMathPara>
                </a14:m>
                <a:endParaRPr lang="en-US" dirty="0"/>
              </a:p>
            </p:txBody>
          </p:sp>
        </mc:Choice>
        <mc:Fallback xmlns="">
          <p:sp>
            <p:nvSpPr>
              <p:cNvPr id="17" name="Rectangle 16">
                <a:extLst>
                  <a:ext uri="{FF2B5EF4-FFF2-40B4-BE49-F238E27FC236}">
                    <a16:creationId xmlns:a16="http://schemas.microsoft.com/office/drawing/2014/main" id="{754D3990-DFF8-674A-B01F-BCDEF7D6ED7F}"/>
                  </a:ext>
                </a:extLst>
              </p:cNvPr>
              <p:cNvSpPr>
                <a:spLocks noRot="1" noChangeAspect="1" noMove="1" noResize="1" noEditPoints="1" noAdjustHandles="1" noChangeArrowheads="1" noChangeShapeType="1" noTextEdit="1"/>
              </p:cNvSpPr>
              <p:nvPr/>
            </p:nvSpPr>
            <p:spPr>
              <a:xfrm>
                <a:off x="10166649" y="2867592"/>
                <a:ext cx="1715854" cy="404983"/>
              </a:xfrm>
              <a:prstGeom prst="rect">
                <a:avLst/>
              </a:prstGeom>
              <a:blipFill>
                <a:blip r:embed="rId11"/>
                <a:stretch>
                  <a:fillRect b="-9091"/>
                </a:stretch>
              </a:blipFill>
            </p:spPr>
            <p:txBody>
              <a:bodyPr/>
              <a:lstStyle/>
              <a:p>
                <a:r>
                  <a:rPr lang="en-US">
                    <a:noFill/>
                  </a:rPr>
                  <a:t> </a:t>
                </a:r>
              </a:p>
            </p:txBody>
          </p:sp>
        </mc:Fallback>
      </mc:AlternateContent>
    </p:spTree>
    <p:extLst>
      <p:ext uri="{BB962C8B-B14F-4D97-AF65-F5344CB8AC3E}">
        <p14:creationId xmlns:p14="http://schemas.microsoft.com/office/powerpoint/2010/main" val="2803020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C316E-CB9D-1A4E-9A46-9D33AC4BCB19}"/>
              </a:ext>
            </a:extLst>
          </p:cNvPr>
          <p:cNvSpPr>
            <a:spLocks noGrp="1"/>
          </p:cNvSpPr>
          <p:nvPr>
            <p:ph type="title"/>
          </p:nvPr>
        </p:nvSpPr>
        <p:spPr/>
        <p:txBody>
          <a:bodyPr/>
          <a:lstStyle/>
          <a:p>
            <a:r>
              <a:rPr lang="en-US" dirty="0"/>
              <a:t>The SALARY QUESTION – EXERCISE</a:t>
            </a:r>
          </a:p>
        </p:txBody>
      </p:sp>
      <mc:AlternateContent xmlns:mc="http://schemas.openxmlformats.org/markup-compatibility/2006" xmlns:a14="http://schemas.microsoft.com/office/drawing/2010/main">
        <mc:Choice Requires="a14">
          <p:sp>
            <p:nvSpPr>
              <p:cNvPr id="18" name="Content Placeholder 17">
                <a:extLst>
                  <a:ext uri="{FF2B5EF4-FFF2-40B4-BE49-F238E27FC236}">
                    <a16:creationId xmlns:a16="http://schemas.microsoft.com/office/drawing/2014/main" id="{908B4482-C524-D14F-BA19-F5B07A54D140}"/>
                  </a:ext>
                </a:extLst>
              </p:cNvPr>
              <p:cNvSpPr>
                <a:spLocks noGrp="1"/>
              </p:cNvSpPr>
              <p:nvPr>
                <p:ph idx="1"/>
              </p:nvPr>
            </p:nvSpPr>
            <p:spPr/>
            <p:txBody>
              <a:bodyPr/>
              <a:lstStyle/>
              <a:p>
                <a:r>
                  <a:rPr lang="en-US" dirty="0"/>
                  <a:t>Using the Excel spreadsheet, estimate the parameters </a:t>
                </a:r>
                <a14:m>
                  <m:oMath xmlns:m="http://schemas.openxmlformats.org/officeDocument/2006/math">
                    <m:d>
                      <m:dPr>
                        <m:ctrlPr>
                          <a:rPr lang="en-US" i="1" dirty="0">
                            <a:latin typeface="Cambria Math" panose="02040503050406030204" pitchFamily="18" charset="0"/>
                          </a:rPr>
                        </m:ctrlPr>
                      </m:dPr>
                      <m:e>
                        <m:sSub>
                          <m:sSubPr>
                            <m:ctrlPr>
                              <a:rPr lang="en-US" i="1" dirty="0">
                                <a:latin typeface="Cambria Math" panose="02040503050406030204" pitchFamily="18" charset="0"/>
                              </a:rPr>
                            </m:ctrlPr>
                          </m:sSubPr>
                          <m:e>
                            <m:r>
                              <a:rPr lang="en-US" i="1" dirty="0">
                                <a:latin typeface="Cambria Math" panose="02040503050406030204" pitchFamily="18" charset="0"/>
                                <a:ea typeface="Cambria Math" panose="02040503050406030204" pitchFamily="18" charset="0"/>
                              </a:rPr>
                              <m:t>𝜇</m:t>
                            </m:r>
                          </m:e>
                          <m:sub>
                            <m:r>
                              <a:rPr lang="en-CA" i="1" dirty="0">
                                <a:latin typeface="Cambria Math" panose="02040503050406030204" pitchFamily="18" charset="0"/>
                              </a:rPr>
                              <m:t>𝑖</m:t>
                            </m:r>
                          </m:sub>
                        </m:sSub>
                        <m:r>
                          <a:rPr lang="en-CA" i="1" dirty="0">
                            <a:latin typeface="Cambria Math" panose="02040503050406030204" pitchFamily="18" charset="0"/>
                          </a:rPr>
                          <m:t>,</m:t>
                        </m:r>
                        <m:sSub>
                          <m:sSubPr>
                            <m:ctrlPr>
                              <a:rPr lang="en-CA" i="1" dirty="0">
                                <a:latin typeface="Cambria Math" panose="02040503050406030204" pitchFamily="18" charset="0"/>
                              </a:rPr>
                            </m:ctrlPr>
                          </m:sSubPr>
                          <m:e>
                            <m:r>
                              <a:rPr lang="en-CA" i="1" dirty="0">
                                <a:latin typeface="Cambria Math" panose="02040503050406030204" pitchFamily="18" charset="0"/>
                                <a:ea typeface="Cambria Math" panose="02040503050406030204" pitchFamily="18" charset="0"/>
                              </a:rPr>
                              <m:t>𝜎</m:t>
                            </m:r>
                          </m:e>
                          <m:sub>
                            <m:r>
                              <a:rPr lang="en-CA" i="1" dirty="0">
                                <a:latin typeface="Cambria Math" panose="02040503050406030204" pitchFamily="18" charset="0"/>
                              </a:rPr>
                              <m:t>𝑖</m:t>
                            </m:r>
                          </m:sub>
                        </m:sSub>
                      </m:e>
                    </m:d>
                    <m:r>
                      <a:rPr lang="en-CA" i="1" dirty="0">
                        <a:latin typeface="Cambria Math" panose="02040503050406030204" pitchFamily="18" charset="0"/>
                      </a:rPr>
                      <m:t>, </m:t>
                    </m:r>
                    <m:r>
                      <a:rPr lang="en-CA" i="1" dirty="0">
                        <a:latin typeface="Cambria Math" panose="02040503050406030204" pitchFamily="18" charset="0"/>
                      </a:rPr>
                      <m:t>𝑖</m:t>
                    </m:r>
                    <m:r>
                      <a:rPr lang="en-CA" i="1" dirty="0">
                        <a:latin typeface="Cambria Math" panose="02040503050406030204" pitchFamily="18" charset="0"/>
                      </a:rPr>
                      <m:t>=1,…,12</m:t>
                    </m:r>
                  </m:oMath>
                </a14:m>
                <a:r>
                  <a:rPr lang="en-US" dirty="0"/>
                  <a:t>. </a:t>
                </a:r>
              </a:p>
            </p:txBody>
          </p:sp>
        </mc:Choice>
        <mc:Fallback xmlns="">
          <p:sp>
            <p:nvSpPr>
              <p:cNvPr id="18" name="Content Placeholder 17">
                <a:extLst>
                  <a:ext uri="{FF2B5EF4-FFF2-40B4-BE49-F238E27FC236}">
                    <a16:creationId xmlns:a16="http://schemas.microsoft.com/office/drawing/2014/main" id="{908B4482-C524-D14F-BA19-F5B07A54D140}"/>
                  </a:ext>
                </a:extLst>
              </p:cNvPr>
              <p:cNvSpPr>
                <a:spLocks noGrp="1" noRot="1" noChangeAspect="1" noMove="1" noResize="1" noEditPoints="1" noAdjustHandles="1" noChangeArrowheads="1" noChangeShapeType="1" noTextEdit="1"/>
              </p:cNvSpPr>
              <p:nvPr>
                <p:ph idx="1"/>
              </p:nvPr>
            </p:nvSpPr>
            <p:spPr>
              <a:blipFill>
                <a:blip r:embed="rId2"/>
                <a:stretch>
                  <a:fillRect l="-806"/>
                </a:stretch>
              </a:blipFill>
            </p:spPr>
            <p:txBody>
              <a:bodyPr/>
              <a:lstStyle/>
              <a:p>
                <a:r>
                  <a:rPr lang="en-US">
                    <a:noFill/>
                  </a:rPr>
                  <a:t> </a:t>
                </a:r>
              </a:p>
            </p:txBody>
          </p:sp>
        </mc:Fallback>
      </mc:AlternateContent>
      <p:sp>
        <p:nvSpPr>
          <p:cNvPr id="11" name="Rectangle 10">
            <a:extLst>
              <a:ext uri="{FF2B5EF4-FFF2-40B4-BE49-F238E27FC236}">
                <a16:creationId xmlns:a16="http://schemas.microsoft.com/office/drawing/2014/main" id="{12D4B132-00A1-0743-9B14-171E0878CC29}"/>
              </a:ext>
            </a:extLst>
          </p:cNvPr>
          <p:cNvSpPr/>
          <p:nvPr/>
        </p:nvSpPr>
        <p:spPr>
          <a:xfrm>
            <a:off x="9958696" y="0"/>
            <a:ext cx="2233304" cy="369332"/>
          </a:xfrm>
          <a:prstGeom prst="rect">
            <a:avLst/>
          </a:prstGeom>
        </p:spPr>
        <p:txBody>
          <a:bodyPr wrap="none">
            <a:spAutoFit/>
          </a:bodyPr>
          <a:lstStyle/>
          <a:p>
            <a:r>
              <a:rPr lang="en-US" dirty="0">
                <a:latin typeface="Dagny OT" panose="020B0504020201020104" pitchFamily="34" charset="77"/>
              </a:rPr>
              <a:t>*</a:t>
            </a:r>
            <a:r>
              <a:rPr lang="en-US" b="1" dirty="0">
                <a:solidFill>
                  <a:srgbClr val="00B050"/>
                </a:solidFill>
                <a:latin typeface="Dagny OT" panose="020B0504020201020104" pitchFamily="34" charset="77"/>
              </a:rPr>
              <a:t>green</a:t>
            </a:r>
            <a:r>
              <a:rPr lang="en-US" dirty="0">
                <a:latin typeface="Dagny OT" panose="020B0504020201020104" pitchFamily="34" charset="77"/>
              </a:rPr>
              <a:t>: high, </a:t>
            </a:r>
            <a:r>
              <a:rPr lang="en-US" b="1" dirty="0">
                <a:solidFill>
                  <a:srgbClr val="FF0000"/>
                </a:solidFill>
                <a:latin typeface="Dagny OT" panose="020B0504020201020104" pitchFamily="34" charset="77"/>
              </a:rPr>
              <a:t>red</a:t>
            </a:r>
            <a:r>
              <a:rPr lang="en-US" dirty="0">
                <a:latin typeface="Dagny OT" panose="020B0504020201020104" pitchFamily="34" charset="77"/>
              </a:rPr>
              <a:t>: low</a:t>
            </a:r>
            <a:endParaRPr lang="en-US" dirty="0"/>
          </a:p>
        </p:txBody>
      </p:sp>
    </p:spTree>
    <p:extLst>
      <p:ext uri="{BB962C8B-B14F-4D97-AF65-F5344CB8AC3E}">
        <p14:creationId xmlns:p14="http://schemas.microsoft.com/office/powerpoint/2010/main" val="2241855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C196F-3F66-B040-8A69-FFCADD7580B8}"/>
              </a:ext>
            </a:extLst>
          </p:cNvPr>
          <p:cNvSpPr>
            <a:spLocks noGrp="1"/>
          </p:cNvSpPr>
          <p:nvPr>
            <p:ph type="title"/>
          </p:nvPr>
        </p:nvSpPr>
        <p:spPr/>
        <p:txBody>
          <a:bodyPr/>
          <a:lstStyle/>
          <a:p>
            <a:r>
              <a:rPr lang="en-US" dirty="0"/>
              <a:t>EXAMPLE: MONEY ($ BILL Y’ALL)</a:t>
            </a:r>
          </a:p>
        </p:txBody>
      </p:sp>
      <p:sp>
        <p:nvSpPr>
          <p:cNvPr id="3" name="Text Placeholder 2">
            <a:extLst>
              <a:ext uri="{FF2B5EF4-FFF2-40B4-BE49-F238E27FC236}">
                <a16:creationId xmlns:a16="http://schemas.microsoft.com/office/drawing/2014/main" id="{C8660F89-C064-904B-B42D-A1C6695D8EF0}"/>
              </a:ext>
            </a:extLst>
          </p:cNvPr>
          <p:cNvSpPr>
            <a:spLocks noGrp="1"/>
          </p:cNvSpPr>
          <p:nvPr>
            <p:ph type="body" idx="1"/>
          </p:nvPr>
        </p:nvSpPr>
        <p:spPr/>
        <p:txBody>
          <a:bodyPr/>
          <a:lstStyle/>
          <a:p>
            <a:r>
              <a:rPr lang="en-US" dirty="0"/>
              <a:t>A CURSORY GLANCE AT BAYESIAN DATA ANALYSIS</a:t>
            </a:r>
          </a:p>
        </p:txBody>
      </p:sp>
    </p:spTree>
    <p:extLst>
      <p:ext uri="{BB962C8B-B14F-4D97-AF65-F5344CB8AC3E}">
        <p14:creationId xmlns:p14="http://schemas.microsoft.com/office/powerpoint/2010/main" val="1530399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F5D26-C881-0949-8434-658061A4B8F2}"/>
              </a:ext>
            </a:extLst>
          </p:cNvPr>
          <p:cNvSpPr>
            <a:spLocks noGrp="1"/>
          </p:cNvSpPr>
          <p:nvPr>
            <p:ph type="title"/>
          </p:nvPr>
        </p:nvSpPr>
        <p:spPr/>
        <p:txBody>
          <a:bodyPr/>
          <a:lstStyle/>
          <a:p>
            <a:r>
              <a:rPr lang="en-US" dirty="0"/>
              <a:t>MONEY ($ BILL Y’ALL) – THE SET-UP</a:t>
            </a:r>
          </a:p>
        </p:txBody>
      </p:sp>
      <p:sp>
        <p:nvSpPr>
          <p:cNvPr id="3" name="Content Placeholder 2">
            <a:extLst>
              <a:ext uri="{FF2B5EF4-FFF2-40B4-BE49-F238E27FC236}">
                <a16:creationId xmlns:a16="http://schemas.microsoft.com/office/drawing/2014/main" id="{D65782DA-5F2B-D04F-9050-B69A7A8B191B}"/>
              </a:ext>
            </a:extLst>
          </p:cNvPr>
          <p:cNvSpPr>
            <a:spLocks noGrp="1"/>
          </p:cNvSpPr>
          <p:nvPr>
            <p:ph idx="1"/>
          </p:nvPr>
        </p:nvSpPr>
        <p:spPr/>
        <p:txBody>
          <a:bodyPr/>
          <a:lstStyle/>
          <a:p>
            <a:r>
              <a:rPr lang="en-US" dirty="0"/>
              <a:t>The </a:t>
            </a:r>
            <a:r>
              <a:rPr lang="en-US" b="1" dirty="0"/>
              <a:t>question</a:t>
            </a:r>
            <a:r>
              <a:rPr lang="en-US" dirty="0"/>
              <a:t>: how many 5$ dollar bills are there in circulation?</a:t>
            </a:r>
          </a:p>
          <a:p>
            <a:endParaRPr lang="en-US" sz="500" dirty="0"/>
          </a:p>
          <a:p>
            <a:r>
              <a:rPr lang="en-US" dirty="0"/>
              <a:t>The </a:t>
            </a:r>
            <a:r>
              <a:rPr lang="en-US" b="1" dirty="0"/>
              <a:t>problem</a:t>
            </a:r>
            <a:r>
              <a:rPr lang="en-US" dirty="0"/>
              <a:t>: we cannot count them all.</a:t>
            </a:r>
          </a:p>
        </p:txBody>
      </p:sp>
      <p:sp>
        <p:nvSpPr>
          <p:cNvPr id="4" name="Rectangle 3">
            <a:extLst>
              <a:ext uri="{FF2B5EF4-FFF2-40B4-BE49-F238E27FC236}">
                <a16:creationId xmlns:a16="http://schemas.microsoft.com/office/drawing/2014/main" id="{B2E7A10D-2957-4F4F-9339-7108CE2A308C}"/>
              </a:ext>
            </a:extLst>
          </p:cNvPr>
          <p:cNvSpPr/>
          <p:nvPr/>
        </p:nvSpPr>
        <p:spPr>
          <a:xfrm>
            <a:off x="7157885" y="0"/>
            <a:ext cx="5031030" cy="307777"/>
          </a:xfrm>
          <a:prstGeom prst="rect">
            <a:avLst/>
          </a:prstGeom>
        </p:spPr>
        <p:txBody>
          <a:bodyPr wrap="square">
            <a:spAutoFit/>
          </a:bodyPr>
          <a:lstStyle/>
          <a:p>
            <a:pPr algn="r"/>
            <a:r>
              <a:rPr lang="en-US" sz="1400" dirty="0">
                <a:latin typeface="Dagny OT" panose="020B0504020201020104" pitchFamily="34" charset="77"/>
              </a:rPr>
              <a:t>[based on </a:t>
            </a:r>
            <a:r>
              <a:rPr lang="en-CA" sz="1400" dirty="0" err="1">
                <a:latin typeface="Dagny OT" panose="020B0504020201020104" pitchFamily="34" charset="77"/>
              </a:rPr>
              <a:t>Bååth</a:t>
            </a:r>
            <a:r>
              <a:rPr lang="en-CA" sz="1400" dirty="0">
                <a:latin typeface="Dagny OT" panose="020B0504020201020104" pitchFamily="34" charset="77"/>
              </a:rPr>
              <a:t>, </a:t>
            </a:r>
            <a:r>
              <a:rPr lang="en-CA" sz="1400" i="1" dirty="0">
                <a:latin typeface="Dagny OT" panose="020B0504020201020104" pitchFamily="34" charset="77"/>
              </a:rPr>
              <a:t>Introduction to Bayesian Data Analysis with R</a:t>
            </a:r>
            <a:r>
              <a:rPr lang="en-US" sz="1400" dirty="0">
                <a:latin typeface="Dagny OT" panose="020B0504020201020104" pitchFamily="34" charset="77"/>
              </a:rPr>
              <a:t>]</a:t>
            </a:r>
          </a:p>
        </p:txBody>
      </p:sp>
    </p:spTree>
    <p:extLst>
      <p:ext uri="{BB962C8B-B14F-4D97-AF65-F5344CB8AC3E}">
        <p14:creationId xmlns:p14="http://schemas.microsoft.com/office/powerpoint/2010/main" val="131082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F5D26-C881-0949-8434-658061A4B8F2}"/>
              </a:ext>
            </a:extLst>
          </p:cNvPr>
          <p:cNvSpPr>
            <a:spLocks noGrp="1"/>
          </p:cNvSpPr>
          <p:nvPr>
            <p:ph type="title"/>
          </p:nvPr>
        </p:nvSpPr>
        <p:spPr/>
        <p:txBody>
          <a:bodyPr/>
          <a:lstStyle/>
          <a:p>
            <a:r>
              <a:rPr lang="en-US" dirty="0"/>
              <a:t>MONEY ($ BILL Y’ALL) – THE SET-UP</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5782DA-5F2B-D04F-9050-B69A7A8B191B}"/>
                  </a:ext>
                </a:extLst>
              </p:cNvPr>
              <p:cNvSpPr>
                <a:spLocks noGrp="1"/>
              </p:cNvSpPr>
              <p:nvPr>
                <p:ph idx="1"/>
              </p:nvPr>
            </p:nvSpPr>
            <p:spPr/>
            <p:txBody>
              <a:bodyPr/>
              <a:lstStyle/>
              <a:p>
                <a:r>
                  <a:rPr lang="en-US" dirty="0"/>
                  <a:t>The </a:t>
                </a:r>
                <a:r>
                  <a:rPr lang="en-US" b="1" dirty="0"/>
                  <a:t>solution</a:t>
                </a:r>
                <a:r>
                  <a:rPr lang="en-US" dirty="0"/>
                  <a:t>: “catch and release”</a:t>
                </a:r>
              </a:p>
              <a:p>
                <a:pPr marL="1087175" lvl="1" indent="-457200">
                  <a:buAutoNum type="arabicPeriod"/>
                </a:pPr>
                <a:r>
                  <a:rPr lang="en-US" dirty="0"/>
                  <a:t>Capture a few 5$ bills.</a:t>
                </a:r>
              </a:p>
              <a:p>
                <a:pPr marL="1087175" lvl="1" indent="-457200">
                  <a:buAutoNum type="arabicPeriod"/>
                </a:pPr>
                <a:r>
                  <a:rPr lang="en-US" dirty="0"/>
                  <a:t>Mark them and put them back in circulation.</a:t>
                </a:r>
              </a:p>
              <a:p>
                <a:pPr marL="1087175" lvl="1" indent="-457200">
                  <a:buAutoNum type="arabicPeriod"/>
                </a:pPr>
                <a:r>
                  <a:rPr lang="en-US" dirty="0"/>
                  <a:t>At some later point, capture a few 5$ bills.</a:t>
                </a:r>
              </a:p>
              <a:p>
                <a:pPr marL="1087175" lvl="1" indent="-457200">
                  <a:buAutoNum type="arabicPeriod"/>
                </a:pPr>
                <a:r>
                  <a:rPr lang="en-US" dirty="0"/>
                  <a:t>Count how many are marked. </a:t>
                </a:r>
              </a:p>
              <a:p>
                <a:endParaRPr lang="en-US" sz="500" dirty="0"/>
              </a:p>
              <a:p>
                <a:pPr algn="just"/>
                <a:r>
                  <a:rPr lang="en-US" dirty="0"/>
                  <a:t>For instance, </a:t>
                </a:r>
                <a14:m>
                  <m:oMath xmlns:m="http://schemas.openxmlformats.org/officeDocument/2006/math">
                    <m:r>
                      <a:rPr lang="en-US" i="1" dirty="0" smtClean="0">
                        <a:latin typeface="Cambria Math" panose="02040503050406030204" pitchFamily="18" charset="0"/>
                      </a:rPr>
                      <m:t>𝑥</m:t>
                    </m:r>
                    <m:r>
                      <a:rPr lang="en-US" i="1" dirty="0" smtClean="0">
                        <a:latin typeface="Cambria Math" panose="02040503050406030204" pitchFamily="18" charset="0"/>
                      </a:rPr>
                      <m:t>=500</m:t>
                    </m:r>
                  </m:oMath>
                </a14:m>
                <a:r>
                  <a:rPr lang="en-US" dirty="0"/>
                  <a:t> bills might have been marked initially; </a:t>
                </a:r>
                <a14:m>
                  <m:oMath xmlns:m="http://schemas.openxmlformats.org/officeDocument/2006/math">
                    <m:r>
                      <a:rPr lang="en-US" i="1" dirty="0" smtClean="0">
                        <a:latin typeface="Cambria Math" panose="02040503050406030204" pitchFamily="18" charset="0"/>
                      </a:rPr>
                      <m:t>𝑦</m:t>
                    </m:r>
                    <m:r>
                      <a:rPr lang="en-US" i="1" dirty="0" smtClean="0">
                        <a:latin typeface="Cambria Math" panose="02040503050406030204" pitchFamily="18" charset="0"/>
                      </a:rPr>
                      <m:t>=300</m:t>
                    </m:r>
                  </m:oMath>
                </a14:m>
                <a:r>
                  <a:rPr lang="en-US" dirty="0"/>
                  <a:t> bills might have been re-captured at stage 3, and </a:t>
                </a:r>
                <a14:m>
                  <m:oMath xmlns:m="http://schemas.openxmlformats.org/officeDocument/2006/math">
                    <m:r>
                      <a:rPr lang="en-US" i="1" dirty="0" smtClean="0">
                        <a:latin typeface="Cambria Math" panose="02040503050406030204" pitchFamily="18" charset="0"/>
                      </a:rPr>
                      <m:t>𝑤</m:t>
                    </m:r>
                    <m:r>
                      <a:rPr lang="en-US" i="1" dirty="0" smtClean="0">
                        <a:latin typeface="Cambria Math" panose="02040503050406030204" pitchFamily="18" charset="0"/>
                      </a:rPr>
                      <m:t>=127</m:t>
                    </m:r>
                  </m:oMath>
                </a14:m>
                <a:r>
                  <a:rPr lang="en-US" dirty="0"/>
                  <a:t> of which were marked. </a:t>
                </a:r>
              </a:p>
              <a:p>
                <a:pPr algn="just"/>
                <a:endParaRPr lang="en-US" sz="500" dirty="0"/>
              </a:p>
              <a:p>
                <a:pPr algn="just"/>
                <a:r>
                  <a:rPr lang="en-US" dirty="0"/>
                  <a:t>What is the most probably number of bills </a:t>
                </a:r>
                <a14:m>
                  <m:oMath xmlns:m="http://schemas.openxmlformats.org/officeDocument/2006/math">
                    <m:r>
                      <a:rPr lang="en-US" i="1" dirty="0" smtClean="0">
                        <a:latin typeface="Cambria Math" panose="02040503050406030204" pitchFamily="18" charset="0"/>
                      </a:rPr>
                      <m:t>𝑁</m:t>
                    </m:r>
                  </m:oMath>
                </a14:m>
                <a:r>
                  <a:rPr lang="en-US" dirty="0"/>
                  <a:t> in circulation? </a:t>
                </a:r>
              </a:p>
            </p:txBody>
          </p:sp>
        </mc:Choice>
        <mc:Fallback xmlns="">
          <p:sp>
            <p:nvSpPr>
              <p:cNvPr id="3" name="Content Placeholder 2">
                <a:extLst>
                  <a:ext uri="{FF2B5EF4-FFF2-40B4-BE49-F238E27FC236}">
                    <a16:creationId xmlns:a16="http://schemas.microsoft.com/office/drawing/2014/main" id="{D65782DA-5F2B-D04F-9050-B69A7A8B191B}"/>
                  </a:ext>
                </a:extLst>
              </p:cNvPr>
              <p:cNvSpPr>
                <a:spLocks noGrp="1" noRot="1" noChangeAspect="1" noMove="1" noResize="1" noEditPoints="1" noAdjustHandles="1" noChangeArrowheads="1" noChangeShapeType="1" noTextEdit="1"/>
              </p:cNvSpPr>
              <p:nvPr>
                <p:ph idx="1"/>
              </p:nvPr>
            </p:nvSpPr>
            <p:spPr>
              <a:blipFill>
                <a:blip r:embed="rId2"/>
                <a:stretch>
                  <a:fillRect l="-806" r="-806" b="-1223"/>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B2E7A10D-2957-4F4F-9339-7108CE2A308C}"/>
              </a:ext>
            </a:extLst>
          </p:cNvPr>
          <p:cNvSpPr/>
          <p:nvPr/>
        </p:nvSpPr>
        <p:spPr>
          <a:xfrm>
            <a:off x="7157885" y="0"/>
            <a:ext cx="5031030" cy="307777"/>
          </a:xfrm>
          <a:prstGeom prst="rect">
            <a:avLst/>
          </a:prstGeom>
        </p:spPr>
        <p:txBody>
          <a:bodyPr wrap="square">
            <a:spAutoFit/>
          </a:bodyPr>
          <a:lstStyle/>
          <a:p>
            <a:pPr algn="r"/>
            <a:r>
              <a:rPr lang="en-US" sz="1400" dirty="0">
                <a:latin typeface="Dagny OT" panose="020B0504020201020104" pitchFamily="34" charset="77"/>
              </a:rPr>
              <a:t>[based on </a:t>
            </a:r>
            <a:r>
              <a:rPr lang="en-CA" sz="1400" dirty="0" err="1">
                <a:latin typeface="Dagny OT" panose="020B0504020201020104" pitchFamily="34" charset="77"/>
              </a:rPr>
              <a:t>Bååth</a:t>
            </a:r>
            <a:r>
              <a:rPr lang="en-CA" sz="1400" dirty="0">
                <a:latin typeface="Dagny OT" panose="020B0504020201020104" pitchFamily="34" charset="77"/>
              </a:rPr>
              <a:t>, </a:t>
            </a:r>
            <a:r>
              <a:rPr lang="en-CA" sz="1400" i="1" dirty="0">
                <a:latin typeface="Dagny OT" panose="020B0504020201020104" pitchFamily="34" charset="77"/>
              </a:rPr>
              <a:t>Introduction to Bayesian Data Analysis with R</a:t>
            </a:r>
            <a:r>
              <a:rPr lang="en-US" sz="1400" dirty="0">
                <a:latin typeface="Dagny OT" panose="020B0504020201020104" pitchFamily="34" charset="77"/>
              </a:rPr>
              <a:t>]</a:t>
            </a:r>
          </a:p>
        </p:txBody>
      </p:sp>
    </p:spTree>
    <p:extLst>
      <p:ext uri="{BB962C8B-B14F-4D97-AF65-F5344CB8AC3E}">
        <p14:creationId xmlns:p14="http://schemas.microsoft.com/office/powerpoint/2010/main" val="1905960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F5D26-C881-0949-8434-658061A4B8F2}"/>
              </a:ext>
            </a:extLst>
          </p:cNvPr>
          <p:cNvSpPr>
            <a:spLocks noGrp="1"/>
          </p:cNvSpPr>
          <p:nvPr>
            <p:ph type="title"/>
          </p:nvPr>
        </p:nvSpPr>
        <p:spPr/>
        <p:txBody>
          <a:bodyPr/>
          <a:lstStyle/>
          <a:p>
            <a:r>
              <a:rPr lang="en-US" dirty="0"/>
              <a:t>MONEY ($ BILL Y’ALL) – FITTING THE MODEL</a:t>
            </a:r>
          </a:p>
        </p:txBody>
      </p:sp>
      <p:sp>
        <p:nvSpPr>
          <p:cNvPr id="3" name="Content Placeholder 2">
            <a:extLst>
              <a:ext uri="{FF2B5EF4-FFF2-40B4-BE49-F238E27FC236}">
                <a16:creationId xmlns:a16="http://schemas.microsoft.com/office/drawing/2014/main" id="{D65782DA-5F2B-D04F-9050-B69A7A8B191B}"/>
              </a:ext>
            </a:extLst>
          </p:cNvPr>
          <p:cNvSpPr>
            <a:spLocks noGrp="1"/>
          </p:cNvSpPr>
          <p:nvPr>
            <p:ph idx="1"/>
          </p:nvPr>
        </p:nvSpPr>
        <p:spPr>
          <a:xfrm>
            <a:off x="581192" y="2439920"/>
            <a:ext cx="11029615" cy="1388612"/>
          </a:xfrm>
        </p:spPr>
        <p:txBody>
          <a:bodyPr/>
          <a:lstStyle/>
          <a:p>
            <a:pPr algn="just"/>
            <a:r>
              <a:rPr lang="en-US" dirty="0"/>
              <a:t>Unlike in the previous examples when we were trying to estimate the parameters from the data using a </a:t>
            </a:r>
            <a:r>
              <a:rPr lang="en-US" b="1" dirty="0"/>
              <a:t>generative model</a:t>
            </a:r>
            <a:r>
              <a:rPr lang="en-US" dirty="0"/>
              <a:t>, in this example we are trying to estimate data from parameters.</a:t>
            </a:r>
            <a:endParaRPr lang="en-US" sz="100" dirty="0"/>
          </a:p>
        </p:txBody>
      </p:sp>
      <p:sp>
        <p:nvSpPr>
          <p:cNvPr id="4" name="Rectangle 3">
            <a:extLst>
              <a:ext uri="{FF2B5EF4-FFF2-40B4-BE49-F238E27FC236}">
                <a16:creationId xmlns:a16="http://schemas.microsoft.com/office/drawing/2014/main" id="{B2E7A10D-2957-4F4F-9339-7108CE2A308C}"/>
              </a:ext>
            </a:extLst>
          </p:cNvPr>
          <p:cNvSpPr/>
          <p:nvPr/>
        </p:nvSpPr>
        <p:spPr>
          <a:xfrm>
            <a:off x="7157885" y="0"/>
            <a:ext cx="5031030" cy="307777"/>
          </a:xfrm>
          <a:prstGeom prst="rect">
            <a:avLst/>
          </a:prstGeom>
        </p:spPr>
        <p:txBody>
          <a:bodyPr wrap="square">
            <a:spAutoFit/>
          </a:bodyPr>
          <a:lstStyle/>
          <a:p>
            <a:pPr algn="r"/>
            <a:r>
              <a:rPr lang="en-US" sz="1400" dirty="0">
                <a:latin typeface="Dagny OT" panose="020B0504020201020104" pitchFamily="34" charset="77"/>
              </a:rPr>
              <a:t>[based on </a:t>
            </a:r>
            <a:r>
              <a:rPr lang="en-CA" sz="1400" dirty="0" err="1">
                <a:latin typeface="Dagny OT" panose="020B0504020201020104" pitchFamily="34" charset="77"/>
              </a:rPr>
              <a:t>Bååth</a:t>
            </a:r>
            <a:r>
              <a:rPr lang="en-CA" sz="1400" dirty="0">
                <a:latin typeface="Dagny OT" panose="020B0504020201020104" pitchFamily="34" charset="77"/>
              </a:rPr>
              <a:t>, </a:t>
            </a:r>
            <a:r>
              <a:rPr lang="en-CA" sz="1400" i="1" dirty="0">
                <a:latin typeface="Dagny OT" panose="020B0504020201020104" pitchFamily="34" charset="77"/>
              </a:rPr>
              <a:t>Introduction to Bayesian Data Analysis with R</a:t>
            </a:r>
            <a:r>
              <a:rPr lang="en-US" sz="1400" dirty="0">
                <a:latin typeface="Dagny OT" panose="020B0504020201020104" pitchFamily="34" charset="77"/>
              </a:rPr>
              <a:t>]</a:t>
            </a: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E743A971-2D20-E740-ACBE-0AD313644DBA}"/>
                  </a:ext>
                </a:extLst>
              </p:cNvPr>
              <p:cNvSpPr/>
              <p:nvPr/>
            </p:nvSpPr>
            <p:spPr>
              <a:xfrm>
                <a:off x="2359742" y="4181331"/>
                <a:ext cx="3136489" cy="1174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Dagny OT" panose="020B0504020201020104" pitchFamily="34" charset="77"/>
                  </a:rPr>
                  <a:t>Generate a # of bills </a:t>
                </a:r>
                <a14:m>
                  <m:oMath xmlns:m="http://schemas.openxmlformats.org/officeDocument/2006/math">
                    <m:r>
                      <a:rPr lang="en-US" i="1" dirty="0" smtClean="0">
                        <a:latin typeface="Cambria Math" panose="02040503050406030204" pitchFamily="18" charset="0"/>
                      </a:rPr>
                      <m:t>𝑁</m:t>
                    </m:r>
                  </m:oMath>
                </a14:m>
                <a:endParaRPr lang="en-US" dirty="0">
                  <a:latin typeface="Dagny OT" panose="020B0504020201020104" pitchFamily="34" charset="77"/>
                </a:endParaRPr>
              </a:p>
              <a:p>
                <a:pPr algn="ctr"/>
                <a:r>
                  <a:rPr lang="en-US" dirty="0">
                    <a:latin typeface="Dagny OT" panose="020B0504020201020104" pitchFamily="34" charset="77"/>
                  </a:rPr>
                  <a:t>through some distribution</a:t>
                </a:r>
              </a:p>
              <a:p>
                <a:pPr algn="ctr"/>
                <a14:m>
                  <m:oMathPara xmlns:m="http://schemas.openxmlformats.org/officeDocument/2006/math">
                    <m:oMathParaPr>
                      <m:jc m:val="centerGroup"/>
                    </m:oMathParaPr>
                    <m:oMath xmlns:m="http://schemas.openxmlformats.org/officeDocument/2006/math">
                      <m:r>
                        <a:rPr lang="en-CA" i="1" dirty="0" smtClean="0">
                          <a:latin typeface="Cambria Math" panose="02040503050406030204" pitchFamily="18" charset="0"/>
                          <a:ea typeface="Cambria Math" panose="02040503050406030204" pitchFamily="18" charset="0"/>
                        </a:rPr>
                        <m:t>𝔇</m:t>
                      </m:r>
                      <m:d>
                        <m:dPr>
                          <m:ctrlPr>
                            <a:rPr lang="en-US" i="1" dirty="0">
                              <a:latin typeface="Cambria Math" panose="02040503050406030204" pitchFamily="18" charset="0"/>
                            </a:rPr>
                          </m:ctrlPr>
                        </m:dPr>
                        <m:e>
                          <m:r>
                            <a:rPr lang="en-CA" i="1" dirty="0">
                              <a:latin typeface="Cambria Math" panose="02040503050406030204" pitchFamily="18" charset="0"/>
                            </a:rPr>
                            <m:t>𝑎</m:t>
                          </m:r>
                          <m:r>
                            <a:rPr lang="en-CA" i="1" dirty="0">
                              <a:latin typeface="Cambria Math" panose="02040503050406030204" pitchFamily="18" charset="0"/>
                            </a:rPr>
                            <m:t>,</m:t>
                          </m:r>
                          <m:r>
                            <a:rPr lang="en-CA" i="1" dirty="0">
                              <a:latin typeface="Cambria Math" panose="02040503050406030204" pitchFamily="18" charset="0"/>
                            </a:rPr>
                            <m:t>𝑏</m:t>
                          </m:r>
                          <m:r>
                            <a:rPr lang="en-CA" b="0" i="1" dirty="0" smtClean="0">
                              <a:latin typeface="Cambria Math" panose="02040503050406030204" pitchFamily="18" charset="0"/>
                            </a:rPr>
                            <m:t>, </m:t>
                          </m:r>
                          <m:r>
                            <a:rPr lang="en-CA" b="0" i="1" dirty="0" smtClean="0">
                              <a:latin typeface="Cambria Math" panose="02040503050406030204" pitchFamily="18" charset="0"/>
                            </a:rPr>
                            <m:t>𝑐</m:t>
                          </m:r>
                          <m:r>
                            <a:rPr lang="en-CA" b="0" i="1" dirty="0" smtClean="0">
                              <a:latin typeface="Cambria Math" panose="02040503050406030204" pitchFamily="18" charset="0"/>
                            </a:rPr>
                            <m:t>,…</m:t>
                          </m:r>
                        </m:e>
                      </m:d>
                    </m:oMath>
                  </m:oMathPara>
                </a14:m>
                <a:endParaRPr lang="en-US" dirty="0"/>
              </a:p>
            </p:txBody>
          </p:sp>
        </mc:Choice>
        <mc:Fallback xmlns="">
          <p:sp>
            <p:nvSpPr>
              <p:cNvPr id="15" name="Rectangle 14">
                <a:extLst>
                  <a:ext uri="{FF2B5EF4-FFF2-40B4-BE49-F238E27FC236}">
                    <a16:creationId xmlns:a16="http://schemas.microsoft.com/office/drawing/2014/main" id="{E743A971-2D20-E740-ACBE-0AD313644DBA}"/>
                  </a:ext>
                </a:extLst>
              </p:cNvPr>
              <p:cNvSpPr>
                <a:spLocks noRot="1" noChangeAspect="1" noMove="1" noResize="1" noEditPoints="1" noAdjustHandles="1" noChangeArrowheads="1" noChangeShapeType="1" noTextEdit="1"/>
              </p:cNvSpPr>
              <p:nvPr/>
            </p:nvSpPr>
            <p:spPr>
              <a:xfrm>
                <a:off x="2359742" y="4181331"/>
                <a:ext cx="3136489" cy="1174633"/>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1A99ACF1-85C3-154A-BDE3-DB39C52DE8E8}"/>
                  </a:ext>
                </a:extLst>
              </p:cNvPr>
              <p:cNvSpPr/>
              <p:nvPr/>
            </p:nvSpPr>
            <p:spPr>
              <a:xfrm>
                <a:off x="5653548" y="4181331"/>
                <a:ext cx="4658948" cy="1174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dirty="0">
                    <a:latin typeface="Dagny OT" panose="020B0504020201020104" pitchFamily="34" charset="77"/>
                  </a:rPr>
                  <a:t>Mark </a:t>
                </a:r>
                <a14:m>
                  <m:oMath xmlns:m="http://schemas.openxmlformats.org/officeDocument/2006/math">
                    <m:r>
                      <a:rPr lang="en-US" i="1" dirty="0" smtClean="0">
                        <a:latin typeface="Cambria Math" panose="02040503050406030204" pitchFamily="18" charset="0"/>
                      </a:rPr>
                      <m:t>𝑥</m:t>
                    </m:r>
                  </m:oMath>
                </a14:m>
                <a:r>
                  <a:rPr lang="en-US" dirty="0">
                    <a:latin typeface="Dagny OT" panose="020B0504020201020104" pitchFamily="34" charset="77"/>
                  </a:rPr>
                  <a:t> bills</a:t>
                </a:r>
              </a:p>
              <a:p>
                <a:pPr marL="342900" indent="-342900">
                  <a:buAutoNum type="arabicPeriod"/>
                </a:pPr>
                <a:r>
                  <a:rPr lang="en-US" dirty="0">
                    <a:latin typeface="Dagny OT" panose="020B0504020201020104" pitchFamily="34" charset="77"/>
                  </a:rPr>
                  <a:t>Sample </a:t>
                </a:r>
                <a14:m>
                  <m:oMath xmlns:m="http://schemas.openxmlformats.org/officeDocument/2006/math">
                    <m:r>
                      <a:rPr lang="en-US" i="1" dirty="0" smtClean="0">
                        <a:latin typeface="Cambria Math" panose="02040503050406030204" pitchFamily="18" charset="0"/>
                      </a:rPr>
                      <m:t>𝑦</m:t>
                    </m:r>
                  </m:oMath>
                </a14:m>
                <a:r>
                  <a:rPr lang="en-US" dirty="0">
                    <a:latin typeface="Dagny OT" panose="020B0504020201020104" pitchFamily="34" charset="77"/>
                  </a:rPr>
                  <a:t> bills</a:t>
                </a:r>
              </a:p>
              <a:p>
                <a:pPr marL="342900" indent="-342900">
                  <a:buAutoNum type="arabicPeriod"/>
                </a:pPr>
                <a:r>
                  <a:rPr lang="en-US" dirty="0">
                    <a:latin typeface="Dagny OT" panose="020B0504020201020104" pitchFamily="34" charset="77"/>
                  </a:rPr>
                  <a:t>Count the # of marked bills </a:t>
                </a:r>
                <a14:m>
                  <m:oMath xmlns:m="http://schemas.openxmlformats.org/officeDocument/2006/math">
                    <m:r>
                      <a:rPr lang="en-US" i="1" dirty="0" smtClean="0">
                        <a:latin typeface="Cambria Math" panose="02040503050406030204" pitchFamily="18" charset="0"/>
                      </a:rPr>
                      <m:t>𝑧</m:t>
                    </m:r>
                  </m:oMath>
                </a14:m>
                <a:r>
                  <a:rPr lang="en-US" dirty="0">
                    <a:latin typeface="Dagny OT" panose="020B0504020201020104" pitchFamily="34" charset="77"/>
                  </a:rPr>
                  <a:t> in the sample</a:t>
                </a:r>
              </a:p>
              <a:p>
                <a:pPr marL="342900" indent="-342900">
                  <a:buAutoNum type="arabicPeriod"/>
                </a:pPr>
                <a:r>
                  <a:rPr lang="en-US" dirty="0">
                    <a:latin typeface="Dagny OT" panose="020B0504020201020104" pitchFamily="34" charset="77"/>
                  </a:rPr>
                  <a:t>Compare with the actual </a:t>
                </a:r>
                <a14:m>
                  <m:oMath xmlns:m="http://schemas.openxmlformats.org/officeDocument/2006/math">
                    <m:r>
                      <a:rPr lang="en-US" i="1" dirty="0" smtClean="0">
                        <a:latin typeface="Cambria Math" panose="02040503050406030204" pitchFamily="18" charset="0"/>
                      </a:rPr>
                      <m:t>𝑤</m:t>
                    </m:r>
                  </m:oMath>
                </a14:m>
                <a:r>
                  <a:rPr lang="en-US" dirty="0">
                    <a:latin typeface="Dagny OT" panose="020B0504020201020104" pitchFamily="34" charset="77"/>
                  </a:rPr>
                  <a:t> </a:t>
                </a:r>
              </a:p>
            </p:txBody>
          </p:sp>
        </mc:Choice>
        <mc:Fallback xmlns="">
          <p:sp>
            <p:nvSpPr>
              <p:cNvPr id="16" name="Rectangle 15">
                <a:extLst>
                  <a:ext uri="{FF2B5EF4-FFF2-40B4-BE49-F238E27FC236}">
                    <a16:creationId xmlns:a16="http://schemas.microsoft.com/office/drawing/2014/main" id="{1A99ACF1-85C3-154A-BDE3-DB39C52DE8E8}"/>
                  </a:ext>
                </a:extLst>
              </p:cNvPr>
              <p:cNvSpPr>
                <a:spLocks noRot="1" noChangeAspect="1" noMove="1" noResize="1" noEditPoints="1" noAdjustHandles="1" noChangeArrowheads="1" noChangeShapeType="1" noTextEdit="1"/>
              </p:cNvSpPr>
              <p:nvPr/>
            </p:nvSpPr>
            <p:spPr>
              <a:xfrm>
                <a:off x="5653548" y="4181331"/>
                <a:ext cx="4658948" cy="1174633"/>
              </a:xfrm>
              <a:prstGeom prst="rect">
                <a:avLst/>
              </a:prstGeom>
              <a:blipFill>
                <a:blip r:embed="rId3"/>
                <a:stretch>
                  <a:fillRect l="-813" t="-1042" b="-6250"/>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41D07AEC-86CB-B74D-8B26-0685133601B1}"/>
              </a:ext>
            </a:extLst>
          </p:cNvPr>
          <p:cNvSpPr/>
          <p:nvPr/>
        </p:nvSpPr>
        <p:spPr>
          <a:xfrm>
            <a:off x="2113936" y="3962404"/>
            <a:ext cx="8406580" cy="162232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300D3895-4D84-A142-B815-3CA7BDA95465}"/>
              </a:ext>
            </a:extLst>
          </p:cNvPr>
          <p:cNvCxnSpPr>
            <a:cxnSpLocks/>
            <a:stCxn id="15" idx="3"/>
            <a:endCxn id="16" idx="1"/>
          </p:cNvCxnSpPr>
          <p:nvPr/>
        </p:nvCxnSpPr>
        <p:spPr>
          <a:xfrm>
            <a:off x="5496231" y="4768648"/>
            <a:ext cx="1573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37F50013-823D-C14E-BD8A-3196A0D2DEE1}"/>
                  </a:ext>
                </a:extLst>
              </p:cNvPr>
              <p:cNvSpPr/>
              <p:nvPr/>
            </p:nvSpPr>
            <p:spPr>
              <a:xfrm>
                <a:off x="7174791" y="5584727"/>
                <a:ext cx="3345724" cy="369332"/>
              </a:xfrm>
              <a:prstGeom prst="rect">
                <a:avLst/>
              </a:prstGeom>
            </p:spPr>
            <p:txBody>
              <a:bodyPr wrap="none">
                <a:spAutoFit/>
              </a:bodyPr>
              <a:lstStyle/>
              <a:p>
                <a:r>
                  <a:rPr lang="en-US" dirty="0">
                    <a:latin typeface="Dagny OT" panose="020B0504020201020104" pitchFamily="34" charset="77"/>
                  </a:rPr>
                  <a:t>Repeat to get a distribution of </a:t>
                </a:r>
                <a14:m>
                  <m:oMath xmlns:m="http://schemas.openxmlformats.org/officeDocument/2006/math">
                    <m:r>
                      <a:rPr lang="en-US" i="1" dirty="0">
                        <a:latin typeface="Cambria Math" panose="02040503050406030204" pitchFamily="18" charset="0"/>
                      </a:rPr>
                      <m:t>𝑧</m:t>
                    </m:r>
                  </m:oMath>
                </a14:m>
                <a:r>
                  <a:rPr lang="en-US" dirty="0">
                    <a:latin typeface="Dagny OT" panose="020B0504020201020104" pitchFamily="34" charset="77"/>
                  </a:rPr>
                  <a:t>’s</a:t>
                </a:r>
              </a:p>
            </p:txBody>
          </p:sp>
        </mc:Choice>
        <mc:Fallback xmlns="">
          <p:sp>
            <p:nvSpPr>
              <p:cNvPr id="19" name="Rectangle 18">
                <a:extLst>
                  <a:ext uri="{FF2B5EF4-FFF2-40B4-BE49-F238E27FC236}">
                    <a16:creationId xmlns:a16="http://schemas.microsoft.com/office/drawing/2014/main" id="{37F50013-823D-C14E-BD8A-3196A0D2DEE1}"/>
                  </a:ext>
                </a:extLst>
              </p:cNvPr>
              <p:cNvSpPr>
                <a:spLocks noRot="1" noChangeAspect="1" noMove="1" noResize="1" noEditPoints="1" noAdjustHandles="1" noChangeArrowheads="1" noChangeShapeType="1" noTextEdit="1"/>
              </p:cNvSpPr>
              <p:nvPr/>
            </p:nvSpPr>
            <p:spPr>
              <a:xfrm>
                <a:off x="7174791" y="5584727"/>
                <a:ext cx="3345724" cy="369332"/>
              </a:xfrm>
              <a:prstGeom prst="rect">
                <a:avLst/>
              </a:prstGeom>
              <a:blipFill>
                <a:blip r:embed="rId4"/>
                <a:stretch>
                  <a:fillRect l="-1136" t="-6667" r="-1515"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0B5B63A7-1B5D-B340-B46B-C762AE7F5BB5}"/>
                  </a:ext>
                </a:extLst>
              </p:cNvPr>
              <p:cNvSpPr/>
              <p:nvPr/>
            </p:nvSpPr>
            <p:spPr>
              <a:xfrm>
                <a:off x="7174791" y="5954059"/>
                <a:ext cx="3363485" cy="369332"/>
              </a:xfrm>
              <a:prstGeom prst="rect">
                <a:avLst/>
              </a:prstGeom>
            </p:spPr>
            <p:txBody>
              <a:bodyPr wrap="none">
                <a:spAutoFit/>
              </a:bodyPr>
              <a:lstStyle/>
              <a:p>
                <a14:m>
                  <m:oMath xmlns:m="http://schemas.openxmlformats.org/officeDocument/2006/math">
                    <m:r>
                      <a:rPr lang="en-CA" b="0" i="1" dirty="0" smtClean="0">
                        <a:latin typeface="Cambria Math" panose="02040503050406030204" pitchFamily="18" charset="0"/>
                      </a:rPr>
                      <m:t>𝑥</m:t>
                    </m:r>
                    <m:r>
                      <a:rPr lang="en-CA" b="0" i="1" dirty="0" smtClean="0">
                        <a:latin typeface="Cambria Math" panose="02040503050406030204" pitchFamily="18" charset="0"/>
                      </a:rPr>
                      <m:t>, </m:t>
                    </m:r>
                    <m:r>
                      <a:rPr lang="en-CA" b="0" i="1" dirty="0" smtClean="0">
                        <a:latin typeface="Cambria Math" panose="02040503050406030204" pitchFamily="18" charset="0"/>
                      </a:rPr>
                      <m:t>𝑦</m:t>
                    </m:r>
                    <m:r>
                      <a:rPr lang="en-CA" b="0" i="1" dirty="0" smtClean="0">
                        <a:latin typeface="Cambria Math" panose="02040503050406030204" pitchFamily="18" charset="0"/>
                      </a:rPr>
                      <m:t>, </m:t>
                    </m:r>
                    <m:r>
                      <a:rPr lang="en-CA" b="0" i="1" dirty="0" smtClean="0">
                        <a:latin typeface="Cambria Math" panose="02040503050406030204" pitchFamily="18" charset="0"/>
                      </a:rPr>
                      <m:t>𝑤</m:t>
                    </m:r>
                  </m:oMath>
                </a14:m>
                <a:r>
                  <a:rPr lang="en-US" dirty="0">
                    <a:latin typeface="Dagny OT" panose="020B0504020201020104" pitchFamily="34" charset="77"/>
                  </a:rPr>
                  <a:t> are given; </a:t>
                </a:r>
                <a14:m>
                  <m:oMath xmlns:m="http://schemas.openxmlformats.org/officeDocument/2006/math">
                    <m:r>
                      <a:rPr lang="en-US" i="1" dirty="0" smtClean="0">
                        <a:latin typeface="Cambria Math" panose="02040503050406030204" pitchFamily="18" charset="0"/>
                      </a:rPr>
                      <m:t>𝑧</m:t>
                    </m:r>
                    <m:r>
                      <a:rPr lang="en-CA" b="0" i="1" dirty="0" smtClean="0">
                        <a:latin typeface="Cambria Math" panose="02040503050406030204" pitchFamily="18" charset="0"/>
                      </a:rPr>
                      <m:t>,</m:t>
                    </m:r>
                    <m:r>
                      <a:rPr lang="en-CA" b="0" i="1" dirty="0" smtClean="0">
                        <a:latin typeface="Cambria Math" panose="02040503050406030204" pitchFamily="18" charset="0"/>
                      </a:rPr>
                      <m:t>𝑁</m:t>
                    </m:r>
                  </m:oMath>
                </a14:m>
                <a:r>
                  <a:rPr lang="en-US" dirty="0">
                    <a:latin typeface="Dagny OT" panose="020B0504020201020104" pitchFamily="34" charset="77"/>
                  </a:rPr>
                  <a:t> to be found</a:t>
                </a:r>
              </a:p>
            </p:txBody>
          </p:sp>
        </mc:Choice>
        <mc:Fallback xmlns="">
          <p:sp>
            <p:nvSpPr>
              <p:cNvPr id="20" name="Rectangle 19">
                <a:extLst>
                  <a:ext uri="{FF2B5EF4-FFF2-40B4-BE49-F238E27FC236}">
                    <a16:creationId xmlns:a16="http://schemas.microsoft.com/office/drawing/2014/main" id="{0B5B63A7-1B5D-B340-B46B-C762AE7F5BB5}"/>
                  </a:ext>
                </a:extLst>
              </p:cNvPr>
              <p:cNvSpPr>
                <a:spLocks noRot="1" noChangeAspect="1" noMove="1" noResize="1" noEditPoints="1" noAdjustHandles="1" noChangeArrowheads="1" noChangeShapeType="1" noTextEdit="1"/>
              </p:cNvSpPr>
              <p:nvPr/>
            </p:nvSpPr>
            <p:spPr>
              <a:xfrm>
                <a:off x="7174791" y="5954059"/>
                <a:ext cx="3363485" cy="369332"/>
              </a:xfrm>
              <a:prstGeom prst="rect">
                <a:avLst/>
              </a:prstGeom>
              <a:blipFill>
                <a:blip r:embed="rId5"/>
                <a:stretch>
                  <a:fillRect t="-6667" r="-376" b="-23333"/>
                </a:stretch>
              </a:blipFill>
            </p:spPr>
            <p:txBody>
              <a:bodyPr/>
              <a:lstStyle/>
              <a:p>
                <a:r>
                  <a:rPr lang="en-US">
                    <a:noFill/>
                  </a:rPr>
                  <a:t> </a:t>
                </a:r>
              </a:p>
            </p:txBody>
          </p:sp>
        </mc:Fallback>
      </mc:AlternateContent>
    </p:spTree>
    <p:extLst>
      <p:ext uri="{BB962C8B-B14F-4D97-AF65-F5344CB8AC3E}">
        <p14:creationId xmlns:p14="http://schemas.microsoft.com/office/powerpoint/2010/main" val="3157571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F5D26-C881-0949-8434-658061A4B8F2}"/>
              </a:ext>
            </a:extLst>
          </p:cNvPr>
          <p:cNvSpPr>
            <a:spLocks noGrp="1"/>
          </p:cNvSpPr>
          <p:nvPr>
            <p:ph type="title"/>
          </p:nvPr>
        </p:nvSpPr>
        <p:spPr/>
        <p:txBody>
          <a:bodyPr/>
          <a:lstStyle/>
          <a:p>
            <a:r>
              <a:rPr lang="en-US" dirty="0"/>
              <a:t>MONEY ($ BILL Y’ALL) – FITTING THE MODEL (SIMPLE)</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5782DA-5F2B-D04F-9050-B69A7A8B191B}"/>
                  </a:ext>
                </a:extLst>
              </p:cNvPr>
              <p:cNvSpPr>
                <a:spLocks noGrp="1"/>
              </p:cNvSpPr>
              <p:nvPr>
                <p:ph idx="1"/>
              </p:nvPr>
            </p:nvSpPr>
            <p:spPr/>
            <p:txBody>
              <a:bodyPr/>
              <a:lstStyle/>
              <a:p>
                <a:pPr marL="457200" indent="-457200" algn="just">
                  <a:buAutoNum type="arabicPeriod"/>
                </a:pPr>
                <a:r>
                  <a:rPr lang="en-US" dirty="0"/>
                  <a:t>Draw a </a:t>
                </a:r>
                <a:r>
                  <a:rPr lang="en-US" b="1" dirty="0"/>
                  <a:t>large</a:t>
                </a:r>
                <a:r>
                  <a:rPr lang="en-US" dirty="0"/>
                  <a:t> random sample of # of bills </a:t>
                </a:r>
                <a14:m>
                  <m:oMath xmlns:m="http://schemas.openxmlformats.org/officeDocument/2006/math">
                    <m:r>
                      <a:rPr lang="en-US" i="1" dirty="0" smtClean="0">
                        <a:latin typeface="Cambria Math" panose="02040503050406030204" pitchFamily="18" charset="0"/>
                      </a:rPr>
                      <m:t>𝑁</m:t>
                    </m:r>
                  </m:oMath>
                </a14:m>
                <a:r>
                  <a:rPr lang="en-US" dirty="0"/>
                  <a:t> from an acceptable “prior” distribution on the parameters.</a:t>
                </a:r>
              </a:p>
              <a:p>
                <a:pPr marL="457200" indent="-457200" algn="just">
                  <a:buAutoNum type="arabicPeriod"/>
                </a:pPr>
                <a:r>
                  <a:rPr lang="en-US" dirty="0"/>
                  <a:t>Using the </a:t>
                </a:r>
                <a14:m>
                  <m:oMath xmlns:m="http://schemas.openxmlformats.org/officeDocument/2006/math">
                    <m:r>
                      <a:rPr lang="en-US" i="1" dirty="0" smtClean="0">
                        <a:latin typeface="Cambria Math" panose="02040503050406030204" pitchFamily="18" charset="0"/>
                      </a:rPr>
                      <m:t>𝑁</m:t>
                    </m:r>
                  </m:oMath>
                </a14:m>
                <a:r>
                  <a:rPr lang="en-US" dirty="0"/>
                  <a:t>’s and the generative model (with </a:t>
                </a:r>
                <a14:m>
                  <m:oMath xmlns:m="http://schemas.openxmlformats.org/officeDocument/2006/math">
                    <m:r>
                      <a:rPr lang="en-US" i="1" dirty="0" smtClean="0">
                        <a:latin typeface="Cambria Math" panose="02040503050406030204" pitchFamily="18" charset="0"/>
                      </a:rPr>
                      <m:t>𝑥</m:t>
                    </m:r>
                  </m:oMath>
                </a14:m>
                <a:r>
                  <a:rPr lang="en-US" dirty="0"/>
                  <a:t> and </a:t>
                </a:r>
                <a14:m>
                  <m:oMath xmlns:m="http://schemas.openxmlformats.org/officeDocument/2006/math">
                    <m:r>
                      <a:rPr lang="en-US" i="1" dirty="0" smtClean="0">
                        <a:latin typeface="Cambria Math" panose="02040503050406030204" pitchFamily="18" charset="0"/>
                      </a:rPr>
                      <m:t>𝑦</m:t>
                    </m:r>
                  </m:oMath>
                </a14:m>
                <a:r>
                  <a:rPr lang="en-US" dirty="0"/>
                  <a:t> given), produce a (synthetic) # of marked bills </a:t>
                </a:r>
                <a14:m>
                  <m:oMath xmlns:m="http://schemas.openxmlformats.org/officeDocument/2006/math">
                    <m:r>
                      <a:rPr lang="en-US" i="1" dirty="0" smtClean="0">
                        <a:latin typeface="Cambria Math" panose="02040503050406030204" pitchFamily="18" charset="0"/>
                      </a:rPr>
                      <m:t>𝑧</m:t>
                    </m:r>
                  </m:oMath>
                </a14:m>
                <a:r>
                  <a:rPr lang="en-US" dirty="0"/>
                  <a:t> in each sample.</a:t>
                </a:r>
              </a:p>
              <a:p>
                <a:pPr marL="457200" indent="-457200" algn="just">
                  <a:buAutoNum type="arabicPeriod"/>
                </a:pPr>
                <a:r>
                  <a:rPr lang="en-US" dirty="0"/>
                  <a:t>Retain only those values of </a:t>
                </a:r>
                <a14:m>
                  <m:oMath xmlns:m="http://schemas.openxmlformats.org/officeDocument/2006/math">
                    <m:r>
                      <a:rPr lang="en-US" i="1" dirty="0" smtClean="0">
                        <a:latin typeface="Cambria Math" panose="02040503050406030204" pitchFamily="18" charset="0"/>
                      </a:rPr>
                      <m:t>𝑁</m:t>
                    </m:r>
                  </m:oMath>
                </a14:m>
                <a:r>
                  <a:rPr lang="en-US" dirty="0"/>
                  <a:t> values for which </a:t>
                </a:r>
                <a14:m>
                  <m:oMath xmlns:m="http://schemas.openxmlformats.org/officeDocument/2006/math">
                    <m:r>
                      <a:rPr lang="en-US" i="1" dirty="0" smtClean="0">
                        <a:latin typeface="Cambria Math" panose="02040503050406030204" pitchFamily="18" charset="0"/>
                      </a:rPr>
                      <m:t>𝑧</m:t>
                    </m:r>
                    <m:r>
                      <a:rPr lang="en-US" i="1" dirty="0" smtClean="0">
                        <a:latin typeface="Cambria Math" panose="02040503050406030204" pitchFamily="18" charset="0"/>
                      </a:rPr>
                      <m:t>=</m:t>
                    </m:r>
                    <m:r>
                      <a:rPr lang="en-US" i="1" dirty="0" smtClean="0">
                        <a:latin typeface="Cambria Math" panose="02040503050406030204" pitchFamily="18" charset="0"/>
                      </a:rPr>
                      <m:t>𝑤</m:t>
                    </m:r>
                  </m:oMath>
                </a14:m>
                <a:r>
                  <a:rPr lang="en-US" dirty="0"/>
                  <a:t>.  </a:t>
                </a:r>
              </a:p>
              <a:p>
                <a:pPr marL="228600" indent="-228600" algn="just">
                  <a:buAutoNum type="arabicPeriod"/>
                </a:pPr>
                <a:endParaRPr lang="en-US" sz="100" dirty="0"/>
              </a:p>
            </p:txBody>
          </p:sp>
        </mc:Choice>
        <mc:Fallback xmlns="">
          <p:sp>
            <p:nvSpPr>
              <p:cNvPr id="3" name="Content Placeholder 2">
                <a:extLst>
                  <a:ext uri="{FF2B5EF4-FFF2-40B4-BE49-F238E27FC236}">
                    <a16:creationId xmlns:a16="http://schemas.microsoft.com/office/drawing/2014/main" id="{D65782DA-5F2B-D04F-9050-B69A7A8B191B}"/>
                  </a:ext>
                </a:extLst>
              </p:cNvPr>
              <p:cNvSpPr>
                <a:spLocks noGrp="1" noRot="1" noChangeAspect="1" noMove="1" noResize="1" noEditPoints="1" noAdjustHandles="1" noChangeArrowheads="1" noChangeShapeType="1" noTextEdit="1"/>
              </p:cNvSpPr>
              <p:nvPr>
                <p:ph idx="1"/>
              </p:nvPr>
            </p:nvSpPr>
            <p:spPr>
              <a:blipFill>
                <a:blip r:embed="rId2"/>
                <a:stretch>
                  <a:fillRect l="-806" r="-806"/>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B2E7A10D-2957-4F4F-9339-7108CE2A308C}"/>
              </a:ext>
            </a:extLst>
          </p:cNvPr>
          <p:cNvSpPr/>
          <p:nvPr/>
        </p:nvSpPr>
        <p:spPr>
          <a:xfrm>
            <a:off x="7157885" y="0"/>
            <a:ext cx="5031030" cy="307777"/>
          </a:xfrm>
          <a:prstGeom prst="rect">
            <a:avLst/>
          </a:prstGeom>
        </p:spPr>
        <p:txBody>
          <a:bodyPr wrap="square">
            <a:spAutoFit/>
          </a:bodyPr>
          <a:lstStyle/>
          <a:p>
            <a:pPr algn="r"/>
            <a:r>
              <a:rPr lang="en-US" sz="1400" dirty="0">
                <a:latin typeface="Dagny OT" panose="020B0504020201020104" pitchFamily="34" charset="77"/>
              </a:rPr>
              <a:t>[based on </a:t>
            </a:r>
            <a:r>
              <a:rPr lang="en-CA" sz="1400" dirty="0" err="1">
                <a:latin typeface="Dagny OT" panose="020B0504020201020104" pitchFamily="34" charset="77"/>
              </a:rPr>
              <a:t>Bååth</a:t>
            </a:r>
            <a:r>
              <a:rPr lang="en-CA" sz="1400" dirty="0">
                <a:latin typeface="Dagny OT" panose="020B0504020201020104" pitchFamily="34" charset="77"/>
              </a:rPr>
              <a:t>, </a:t>
            </a:r>
            <a:r>
              <a:rPr lang="en-CA" sz="1400" i="1" dirty="0">
                <a:latin typeface="Dagny OT" panose="020B0504020201020104" pitchFamily="34" charset="77"/>
              </a:rPr>
              <a:t>Introduction to Bayesian Data Analysis with R</a:t>
            </a:r>
            <a:r>
              <a:rPr lang="en-US" sz="1400" dirty="0">
                <a:latin typeface="Dagny OT" panose="020B0504020201020104" pitchFamily="34" charset="77"/>
              </a:rPr>
              <a:t>]</a:t>
            </a:r>
          </a:p>
        </p:txBody>
      </p:sp>
    </p:spTree>
    <p:extLst>
      <p:ext uri="{BB962C8B-B14F-4D97-AF65-F5344CB8AC3E}">
        <p14:creationId xmlns:p14="http://schemas.microsoft.com/office/powerpoint/2010/main" val="3531913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DEDUCTIVE VS. PLAUSIBLE REASONING</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p:txBody>
              <a:bodyPr/>
              <a:lstStyle/>
              <a:p>
                <a:pPr marL="0" indent="0">
                  <a:buNone/>
                </a:pPr>
                <a:r>
                  <a:rPr lang="en-US" b="1" dirty="0"/>
                  <a:t>Deductive (ideal) reasoning: </a:t>
                </a:r>
              </a:p>
              <a:p>
                <a:pPr marL="0" indent="0">
                  <a:buNone/>
                </a:pPr>
                <a:r>
                  <a:rPr lang="en-US" sz="2000" dirty="0"/>
                  <a:t>If</a:t>
                </a:r>
                <a14:m>
                  <m:oMath xmlns:m="http://schemas.openxmlformats.org/officeDocument/2006/math">
                    <m:r>
                      <a:rPr lang="en-US" sz="2000" i="1" dirty="0" smtClean="0">
                        <a:latin typeface="Cambria Math" panose="02040503050406030204" pitchFamily="18" charset="0"/>
                      </a:rPr>
                      <m:t> </m:t>
                    </m:r>
                    <m:r>
                      <a:rPr lang="en-US" sz="2000" i="1" dirty="0" smtClean="0">
                        <a:latin typeface="Cambria Math" panose="02040503050406030204" pitchFamily="18" charset="0"/>
                      </a:rPr>
                      <m:t>𝐴</m:t>
                    </m:r>
                    <m:r>
                      <a:rPr lang="en-US" sz="2000" i="1" dirty="0">
                        <a:latin typeface="Cambria Math" panose="02040503050406030204" pitchFamily="18" charset="0"/>
                      </a:rPr>
                      <m:t> </m:t>
                    </m:r>
                  </m:oMath>
                </a14:m>
                <a:r>
                  <a:rPr lang="en-US" sz="2000" dirty="0"/>
                  <a:t>is true, then </a:t>
                </a:r>
                <a14:m>
                  <m:oMath xmlns:m="http://schemas.openxmlformats.org/officeDocument/2006/math">
                    <m:r>
                      <a:rPr lang="en-US" sz="2000" i="1" dirty="0" smtClean="0">
                        <a:latin typeface="Cambria Math" panose="02040503050406030204" pitchFamily="18" charset="0"/>
                      </a:rPr>
                      <m:t>𝐵</m:t>
                    </m:r>
                  </m:oMath>
                </a14:m>
                <a:r>
                  <a:rPr lang="en-US" sz="2000" dirty="0"/>
                  <a:t> is true</a:t>
                </a:r>
                <a:br>
                  <a:rPr lang="en-US" sz="2000" dirty="0"/>
                </a:br>
                <a14:m>
                  <m:oMath xmlns:m="http://schemas.openxmlformats.org/officeDocument/2006/math">
                    <m:r>
                      <a:rPr lang="en-US" sz="2000" i="1" dirty="0" smtClean="0">
                        <a:latin typeface="Cambria Math" panose="02040503050406030204" pitchFamily="18" charset="0"/>
                      </a:rPr>
                      <m:t>𝐴</m:t>
                    </m:r>
                  </m:oMath>
                </a14:m>
                <a:r>
                  <a:rPr lang="en-US" sz="2000" dirty="0"/>
                  <a:t> is true</a:t>
                </a:r>
              </a:p>
              <a:p>
                <a:pPr marL="0" indent="0">
                  <a:buNone/>
                </a:pPr>
                <a:r>
                  <a:rPr lang="en-US" sz="300" b="1" dirty="0"/>
                  <a:t>________________________________________________________________________________________________________________________________________</a:t>
                </a:r>
              </a:p>
              <a:p>
                <a:pPr marL="0" indent="0">
                  <a:buNone/>
                </a:pPr>
                <a14:m>
                  <m:oMath xmlns:m="http://schemas.openxmlformats.org/officeDocument/2006/math">
                    <m:r>
                      <a:rPr lang="en-US" sz="2000" i="1" dirty="0" smtClean="0">
                        <a:latin typeface="Cambria Math" panose="02040503050406030204" pitchFamily="18" charset="0"/>
                      </a:rPr>
                      <m:t>𝐵</m:t>
                    </m:r>
                  </m:oMath>
                </a14:m>
                <a:r>
                  <a:rPr lang="en-US" sz="2000" dirty="0"/>
                  <a:t> is true</a:t>
                </a:r>
                <a:br>
                  <a:rPr lang="en-US" sz="2000" dirty="0"/>
                </a:br>
                <a:endParaRPr lang="en-US" sz="2000" dirty="0"/>
              </a:p>
              <a:p>
                <a:pPr marL="0" indent="0">
                  <a:buNone/>
                </a:pPr>
                <a:r>
                  <a:rPr lang="en-US" sz="2000" dirty="0"/>
                  <a:t>If </a:t>
                </a:r>
                <a14:m>
                  <m:oMath xmlns:m="http://schemas.openxmlformats.org/officeDocument/2006/math">
                    <m:r>
                      <a:rPr lang="en-US" sz="2000" i="1" dirty="0" smtClean="0">
                        <a:latin typeface="Cambria Math" panose="02040503050406030204" pitchFamily="18" charset="0"/>
                      </a:rPr>
                      <m:t>𝐴</m:t>
                    </m:r>
                  </m:oMath>
                </a14:m>
                <a:r>
                  <a:rPr lang="en-US" sz="2000" dirty="0"/>
                  <a:t> is true, then </a:t>
                </a:r>
                <a14:m>
                  <m:oMath xmlns:m="http://schemas.openxmlformats.org/officeDocument/2006/math">
                    <m:r>
                      <a:rPr lang="en-US" sz="2000" i="1" dirty="0" smtClean="0">
                        <a:latin typeface="Cambria Math" panose="02040503050406030204" pitchFamily="18" charset="0"/>
                      </a:rPr>
                      <m:t>𝐵</m:t>
                    </m:r>
                  </m:oMath>
                </a14:m>
                <a:r>
                  <a:rPr lang="en-US" sz="2000" dirty="0"/>
                  <a:t> is true</a:t>
                </a:r>
                <a:br>
                  <a:rPr lang="en-US" sz="2000" dirty="0"/>
                </a:br>
                <a14:m>
                  <m:oMath xmlns:m="http://schemas.openxmlformats.org/officeDocument/2006/math">
                    <m:r>
                      <a:rPr lang="en-US" sz="2000" i="1" dirty="0" smtClean="0">
                        <a:latin typeface="Cambria Math" panose="02040503050406030204" pitchFamily="18" charset="0"/>
                      </a:rPr>
                      <m:t>𝐵</m:t>
                    </m:r>
                  </m:oMath>
                </a14:m>
                <a:r>
                  <a:rPr lang="en-US" sz="2000" dirty="0"/>
                  <a:t> is false</a:t>
                </a:r>
              </a:p>
              <a:p>
                <a:pPr marL="0" indent="0">
                  <a:buNone/>
                </a:pPr>
                <a:r>
                  <a:rPr lang="en-US" sz="300" b="1" dirty="0"/>
                  <a:t>________________________________________________________________________________________________________________________________________</a:t>
                </a:r>
              </a:p>
              <a:p>
                <a:pPr marL="0" indent="0">
                  <a:buNone/>
                </a:pPr>
                <a14:m>
                  <m:oMath xmlns:m="http://schemas.openxmlformats.org/officeDocument/2006/math">
                    <m:r>
                      <a:rPr lang="en-US" sz="2000" i="1" dirty="0" smtClean="0">
                        <a:latin typeface="Cambria Math" panose="02040503050406030204" pitchFamily="18" charset="0"/>
                      </a:rPr>
                      <m:t>𝐴</m:t>
                    </m:r>
                  </m:oMath>
                </a14:m>
                <a:r>
                  <a:rPr lang="en-US" sz="2000" dirty="0"/>
                  <a:t> is false</a:t>
                </a: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blipFill>
                <a:blip r:embed="rId2"/>
                <a:stretch>
                  <a:fillRect l="-1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40BFE4DD-A51A-764C-97B4-8092848C30A6}"/>
                  </a:ext>
                </a:extLst>
              </p:cNvPr>
              <p:cNvSpPr>
                <a:spLocks noGrp="1"/>
              </p:cNvSpPr>
              <p:nvPr>
                <p:ph sz="half" idx="2"/>
              </p:nvPr>
            </p:nvSpPr>
            <p:spPr/>
            <p:txBody>
              <a:bodyPr/>
              <a:lstStyle/>
              <a:p>
                <a:pPr marL="0" indent="0">
                  <a:buNone/>
                </a:pPr>
                <a:r>
                  <a:rPr lang="en-US" b="1" dirty="0"/>
                  <a:t>Inductive (plausible) reasoning: </a:t>
                </a:r>
              </a:p>
              <a:p>
                <a:pPr marL="0" indent="0">
                  <a:buNone/>
                </a:pPr>
                <a:r>
                  <a:rPr lang="en-US" sz="2000" dirty="0"/>
                  <a:t>If</a:t>
                </a:r>
                <a14:m>
                  <m:oMath xmlns:m="http://schemas.openxmlformats.org/officeDocument/2006/math">
                    <m:r>
                      <a:rPr lang="en-US" sz="2000" i="1" dirty="0">
                        <a:latin typeface="Cambria Math" panose="02040503050406030204" pitchFamily="18" charset="0"/>
                      </a:rPr>
                      <m:t> </m:t>
                    </m:r>
                    <m:r>
                      <a:rPr lang="en-US" sz="2000" i="1" dirty="0">
                        <a:latin typeface="Cambria Math" panose="02040503050406030204" pitchFamily="18" charset="0"/>
                      </a:rPr>
                      <m:t>𝐴</m:t>
                    </m:r>
                    <m:r>
                      <a:rPr lang="en-US" sz="2000" i="1" dirty="0">
                        <a:latin typeface="Cambria Math" panose="02040503050406030204" pitchFamily="18" charset="0"/>
                      </a:rPr>
                      <m:t> </m:t>
                    </m:r>
                  </m:oMath>
                </a14:m>
                <a:r>
                  <a:rPr lang="en-US" sz="2000" dirty="0"/>
                  <a:t>is true, then </a:t>
                </a:r>
                <a14:m>
                  <m:oMath xmlns:m="http://schemas.openxmlformats.org/officeDocument/2006/math">
                    <m:r>
                      <a:rPr lang="en-US" sz="2000" i="1" dirty="0">
                        <a:latin typeface="Cambria Math" panose="02040503050406030204" pitchFamily="18" charset="0"/>
                      </a:rPr>
                      <m:t>𝐵</m:t>
                    </m:r>
                  </m:oMath>
                </a14:m>
                <a:r>
                  <a:rPr lang="en-US" sz="2000" dirty="0"/>
                  <a:t> is true</a:t>
                </a:r>
                <a:br>
                  <a:rPr lang="en-US" sz="2000" dirty="0"/>
                </a:br>
                <a14:m>
                  <m:oMath xmlns:m="http://schemas.openxmlformats.org/officeDocument/2006/math">
                    <m:r>
                      <a:rPr lang="en-CA" sz="2000" b="0" i="1" dirty="0" smtClean="0">
                        <a:latin typeface="Cambria Math" panose="02040503050406030204" pitchFamily="18" charset="0"/>
                      </a:rPr>
                      <m:t>𝐵</m:t>
                    </m:r>
                  </m:oMath>
                </a14:m>
                <a:r>
                  <a:rPr lang="en-US" sz="2000" dirty="0"/>
                  <a:t> is true</a:t>
                </a:r>
              </a:p>
              <a:p>
                <a:pPr marL="0" indent="0">
                  <a:buNone/>
                </a:pPr>
                <a:r>
                  <a:rPr lang="en-US" sz="300" b="1" dirty="0"/>
                  <a:t>________________________________________________________________________________________________________________________________________</a:t>
                </a:r>
              </a:p>
              <a:p>
                <a:pPr marL="0" indent="0">
                  <a:buNone/>
                </a:pPr>
                <a14:m>
                  <m:oMath xmlns:m="http://schemas.openxmlformats.org/officeDocument/2006/math">
                    <m:r>
                      <a:rPr lang="en-CA" sz="2000" b="0" i="1" dirty="0" smtClean="0">
                        <a:latin typeface="Cambria Math" panose="02040503050406030204" pitchFamily="18" charset="0"/>
                      </a:rPr>
                      <m:t>𝐴</m:t>
                    </m:r>
                  </m:oMath>
                </a14:m>
                <a:r>
                  <a:rPr lang="en-US" sz="2000" dirty="0"/>
                  <a:t> is more plausible (why?)</a:t>
                </a:r>
                <a:br>
                  <a:rPr lang="en-US" sz="6600" dirty="0"/>
                </a:br>
                <a:endParaRPr lang="en-US" sz="2000" dirty="0"/>
              </a:p>
              <a:p>
                <a:pPr marL="0" indent="0">
                  <a:buNone/>
                </a:pPr>
                <a:r>
                  <a:rPr lang="en-US" sz="2000" dirty="0"/>
                  <a:t>If </a:t>
                </a:r>
                <a14:m>
                  <m:oMath xmlns:m="http://schemas.openxmlformats.org/officeDocument/2006/math">
                    <m:r>
                      <a:rPr lang="en-US" sz="2000" i="1" dirty="0">
                        <a:latin typeface="Cambria Math" panose="02040503050406030204" pitchFamily="18" charset="0"/>
                      </a:rPr>
                      <m:t>𝐴</m:t>
                    </m:r>
                  </m:oMath>
                </a14:m>
                <a:r>
                  <a:rPr lang="en-US" sz="2000" dirty="0"/>
                  <a:t> is true, then </a:t>
                </a:r>
                <a14:m>
                  <m:oMath xmlns:m="http://schemas.openxmlformats.org/officeDocument/2006/math">
                    <m:r>
                      <a:rPr lang="en-US" sz="2000" i="1" dirty="0">
                        <a:latin typeface="Cambria Math" panose="02040503050406030204" pitchFamily="18" charset="0"/>
                      </a:rPr>
                      <m:t>𝐵</m:t>
                    </m:r>
                  </m:oMath>
                </a14:m>
                <a:r>
                  <a:rPr lang="en-US" sz="2000" dirty="0"/>
                  <a:t> is true</a:t>
                </a:r>
                <a:br>
                  <a:rPr lang="en-US" sz="2000" dirty="0"/>
                </a:br>
                <a14:m>
                  <m:oMath xmlns:m="http://schemas.openxmlformats.org/officeDocument/2006/math">
                    <m:r>
                      <a:rPr lang="en-CA" sz="2000" b="0" i="1" dirty="0" smtClean="0">
                        <a:latin typeface="Cambria Math" panose="02040503050406030204" pitchFamily="18" charset="0"/>
                      </a:rPr>
                      <m:t>𝐴</m:t>
                    </m:r>
                  </m:oMath>
                </a14:m>
                <a:r>
                  <a:rPr lang="en-US" sz="2000" dirty="0"/>
                  <a:t> is false</a:t>
                </a:r>
              </a:p>
              <a:p>
                <a:pPr marL="0" indent="0">
                  <a:buNone/>
                </a:pPr>
                <a:r>
                  <a:rPr lang="en-US" sz="300" b="1" dirty="0"/>
                  <a:t>________________________________________________________________________________________________________________________________________</a:t>
                </a:r>
              </a:p>
              <a:p>
                <a:pPr marL="0" indent="0">
                  <a:buNone/>
                </a:pPr>
                <a14:m>
                  <m:oMath xmlns:m="http://schemas.openxmlformats.org/officeDocument/2006/math">
                    <m:r>
                      <a:rPr lang="en-CA" sz="2000" b="0" i="1" dirty="0" smtClean="0">
                        <a:latin typeface="Cambria Math" panose="02040503050406030204" pitchFamily="18" charset="0"/>
                      </a:rPr>
                      <m:t>𝐵</m:t>
                    </m:r>
                  </m:oMath>
                </a14:m>
                <a:r>
                  <a:rPr lang="en-US" sz="2000" dirty="0"/>
                  <a:t> is less plausible (why?)</a:t>
                </a:r>
              </a:p>
            </p:txBody>
          </p:sp>
        </mc:Choice>
        <mc:Fallback xmlns="">
          <p:sp>
            <p:nvSpPr>
              <p:cNvPr id="4" name="Content Placeholder 3">
                <a:extLst>
                  <a:ext uri="{FF2B5EF4-FFF2-40B4-BE49-F238E27FC236}">
                    <a16:creationId xmlns:a16="http://schemas.microsoft.com/office/drawing/2014/main" id="{40BFE4DD-A51A-764C-97B4-8092848C30A6}"/>
                  </a:ext>
                </a:extLst>
              </p:cNvPr>
              <p:cNvSpPr>
                <a:spLocks noGrp="1" noRot="1" noChangeAspect="1" noMove="1" noResize="1" noEditPoints="1" noAdjustHandles="1" noChangeArrowheads="1" noChangeShapeType="1" noTextEdit="1"/>
              </p:cNvSpPr>
              <p:nvPr>
                <p:ph sz="half" idx="2"/>
              </p:nvPr>
            </p:nvSpPr>
            <p:spPr>
              <a:blipFill>
                <a:blip r:embed="rId3"/>
                <a:stretch>
                  <a:fillRect l="-1636"/>
                </a:stretch>
              </a:blipFill>
            </p:spPr>
            <p:txBody>
              <a:bodyPr/>
              <a:lstStyle/>
              <a:p>
                <a:r>
                  <a:rPr lang="en-US">
                    <a:noFill/>
                  </a:rPr>
                  <a:t> </a:t>
                </a:r>
              </a:p>
            </p:txBody>
          </p:sp>
        </mc:Fallback>
      </mc:AlternateContent>
    </p:spTree>
    <p:extLst>
      <p:ext uri="{BB962C8B-B14F-4D97-AF65-F5344CB8AC3E}">
        <p14:creationId xmlns:p14="http://schemas.microsoft.com/office/powerpoint/2010/main" val="306135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22353-5355-514C-BF3D-BD85CB79419D}"/>
              </a:ext>
            </a:extLst>
          </p:cNvPr>
          <p:cNvSpPr>
            <a:spLocks noGrp="1"/>
          </p:cNvSpPr>
          <p:nvPr>
            <p:ph type="title"/>
          </p:nvPr>
        </p:nvSpPr>
        <p:spPr/>
        <p:txBody>
          <a:bodyPr/>
          <a:lstStyle/>
          <a:p>
            <a:r>
              <a:rPr lang="en-US" dirty="0"/>
              <a:t>MONEY ($ BILL Y’ALL) – FITTING THE MODEL (SIMPLE)</a:t>
            </a:r>
          </a:p>
        </p:txBody>
      </p:sp>
      <p:pic>
        <p:nvPicPr>
          <p:cNvPr id="6" name="Content Placeholder 5">
            <a:extLst>
              <a:ext uri="{FF2B5EF4-FFF2-40B4-BE49-F238E27FC236}">
                <a16:creationId xmlns:a16="http://schemas.microsoft.com/office/drawing/2014/main" id="{0E960A86-EAC0-BC41-B75A-A409BF09A93B}"/>
              </a:ext>
            </a:extLst>
          </p:cNvPr>
          <p:cNvPicPr>
            <a:picLocks noGrp="1" noChangeAspect="1"/>
          </p:cNvPicPr>
          <p:nvPr>
            <p:ph sz="half" idx="1"/>
          </p:nvPr>
        </p:nvPicPr>
        <p:blipFill rotWithShape="1">
          <a:blip r:embed="rId2"/>
          <a:srcRect l="8323" t="3218" r="10269" b="12204"/>
          <a:stretch/>
        </p:blipFill>
        <p:spPr>
          <a:xfrm>
            <a:off x="384607" y="2399074"/>
            <a:ext cx="5549384" cy="3077497"/>
          </a:xfrm>
        </p:spPr>
      </p:pic>
      <p:pic>
        <p:nvPicPr>
          <p:cNvPr id="8" name="Content Placeholder 7">
            <a:extLst>
              <a:ext uri="{FF2B5EF4-FFF2-40B4-BE49-F238E27FC236}">
                <a16:creationId xmlns:a16="http://schemas.microsoft.com/office/drawing/2014/main" id="{92C90CBE-67BC-FC44-BD1D-3CF56D4EF061}"/>
              </a:ext>
            </a:extLst>
          </p:cNvPr>
          <p:cNvPicPr>
            <a:picLocks noGrp="1" noChangeAspect="1"/>
          </p:cNvPicPr>
          <p:nvPr>
            <p:ph sz="half" idx="2"/>
          </p:nvPr>
        </p:nvPicPr>
        <p:blipFill rotWithShape="1">
          <a:blip r:embed="rId3"/>
          <a:srcRect l="10268" t="4854" r="13944" b="13430"/>
          <a:stretch/>
        </p:blipFill>
        <p:spPr>
          <a:xfrm>
            <a:off x="6339820" y="2399074"/>
            <a:ext cx="5521001" cy="3077497"/>
          </a:xfrm>
        </p:spPr>
      </p:pic>
      <p:sp>
        <p:nvSpPr>
          <p:cNvPr id="9" name="Content Placeholder 2">
            <a:extLst>
              <a:ext uri="{FF2B5EF4-FFF2-40B4-BE49-F238E27FC236}">
                <a16:creationId xmlns:a16="http://schemas.microsoft.com/office/drawing/2014/main" id="{E9A07BA1-6D34-8B43-9F24-D30F9C53E5BA}"/>
              </a:ext>
            </a:extLst>
          </p:cNvPr>
          <p:cNvSpPr txBox="1">
            <a:spLocks/>
          </p:cNvSpPr>
          <p:nvPr/>
        </p:nvSpPr>
        <p:spPr>
          <a:xfrm>
            <a:off x="2730844" y="1919574"/>
            <a:ext cx="856910" cy="630276"/>
          </a:xfrm>
          <a:prstGeom prst="rect">
            <a:avLst/>
          </a:prstGeom>
        </p:spPr>
        <p:txBody>
          <a:bodyPr vert="horz" lIns="91436" tIns="45719" rIns="91436" bIns="45719" rtlCol="0" anchor="ctr">
            <a:normAutofit/>
          </a:bodyPr>
          <a:lstStyle>
            <a:lvl1pPr marL="0" indent="0" algn="l" defTabSz="457182" rtl="0" eaLnBrk="1" latinLnBrk="0" hangingPunct="1">
              <a:spcBef>
                <a:spcPct val="20000"/>
              </a:spcBef>
              <a:spcAft>
                <a:spcPts val="600"/>
              </a:spcAft>
              <a:buClr>
                <a:schemeClr val="accent2"/>
              </a:buClr>
              <a:buSzPct val="92000"/>
              <a:buFont typeface="Wingdings 2" panose="05020102010507070707" pitchFamily="18" charset="2"/>
              <a:buNone/>
              <a:defRPr sz="2400" kern="1200">
                <a:solidFill>
                  <a:schemeClr val="tx2"/>
                </a:solidFill>
                <a:latin typeface="Dagny OT" panose="020B0504020201020104" pitchFamily="34" charset="77"/>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Dagny OT" panose="020B0504020201020104" pitchFamily="34" charset="77"/>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Dagny OT" panose="020B0504020201020104" pitchFamily="34" charset="77"/>
                <a:ea typeface="+mn-ea"/>
                <a:cs typeface="+mn-cs"/>
              </a:defRPr>
            </a:lvl3pPr>
            <a:lvl4pPr marL="1241950"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b="1" dirty="0"/>
              <a:t>Prior</a:t>
            </a:r>
          </a:p>
        </p:txBody>
      </p:sp>
      <p:sp>
        <p:nvSpPr>
          <p:cNvPr id="10" name="Content Placeholder 2">
            <a:extLst>
              <a:ext uri="{FF2B5EF4-FFF2-40B4-BE49-F238E27FC236}">
                <a16:creationId xmlns:a16="http://schemas.microsoft.com/office/drawing/2014/main" id="{0461C079-4E88-E745-BDD2-1D860A200C41}"/>
              </a:ext>
            </a:extLst>
          </p:cNvPr>
          <p:cNvSpPr txBox="1">
            <a:spLocks/>
          </p:cNvSpPr>
          <p:nvPr/>
        </p:nvSpPr>
        <p:spPr>
          <a:xfrm>
            <a:off x="8363721" y="1919574"/>
            <a:ext cx="1473198" cy="630276"/>
          </a:xfrm>
          <a:prstGeom prst="rect">
            <a:avLst/>
          </a:prstGeom>
        </p:spPr>
        <p:txBody>
          <a:bodyPr vert="horz" lIns="91436" tIns="45719" rIns="91436" bIns="45719" rtlCol="0" anchor="ctr">
            <a:normAutofit/>
          </a:bodyPr>
          <a:lstStyle>
            <a:lvl1pPr marL="305988"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Dagny OT" panose="020B0504020201020104" pitchFamily="34" charset="77"/>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100" kern="1200">
                <a:solidFill>
                  <a:schemeClr val="tx2"/>
                </a:solidFill>
                <a:latin typeface="Dagny OT" panose="020B0504020201020104" pitchFamily="34" charset="77"/>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Dagny OT" panose="020B0504020201020104" pitchFamily="34" charset="77"/>
                <a:ea typeface="+mn-ea"/>
                <a:cs typeface="+mn-cs"/>
              </a:defRPr>
            </a:lvl3pPr>
            <a:lvl4pPr marL="1241950"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b="1" dirty="0"/>
              <a:t>Posterior</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5A9EE10-6BF0-B443-B08C-A54E753FA33C}"/>
                  </a:ext>
                </a:extLst>
              </p:cNvPr>
              <p:cNvSpPr txBox="1"/>
              <p:nvPr/>
            </p:nvSpPr>
            <p:spPr>
              <a:xfrm>
                <a:off x="169964" y="5476571"/>
                <a:ext cx="4488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500</m:t>
                      </m:r>
                    </m:oMath>
                  </m:oMathPara>
                </a14:m>
                <a:endParaRPr lang="en-US" dirty="0"/>
              </a:p>
            </p:txBody>
          </p:sp>
        </mc:Choice>
        <mc:Fallback xmlns="">
          <p:sp>
            <p:nvSpPr>
              <p:cNvPr id="11" name="TextBox 10">
                <a:extLst>
                  <a:ext uri="{FF2B5EF4-FFF2-40B4-BE49-F238E27FC236}">
                    <a16:creationId xmlns:a16="http://schemas.microsoft.com/office/drawing/2014/main" id="{C5A9EE10-6BF0-B443-B08C-A54E753FA33C}"/>
                  </a:ext>
                </a:extLst>
              </p:cNvPr>
              <p:cNvSpPr txBox="1">
                <a:spLocks noRot="1" noChangeAspect="1" noMove="1" noResize="1" noEditPoints="1" noAdjustHandles="1" noChangeArrowheads="1" noChangeShapeType="1" noTextEdit="1"/>
              </p:cNvSpPr>
              <p:nvPr/>
            </p:nvSpPr>
            <p:spPr>
              <a:xfrm>
                <a:off x="169964" y="5476571"/>
                <a:ext cx="448841" cy="276999"/>
              </a:xfrm>
              <a:prstGeom prst="rect">
                <a:avLst/>
              </a:prstGeom>
              <a:blipFill>
                <a:blip r:embed="rId4"/>
                <a:stretch>
                  <a:fillRect l="-8108" r="-8108"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6F9FE4E-A935-774E-8CAB-E9B1797B9269}"/>
                  </a:ext>
                </a:extLst>
              </p:cNvPr>
              <p:cNvSpPr txBox="1"/>
              <p:nvPr/>
            </p:nvSpPr>
            <p:spPr>
              <a:xfrm>
                <a:off x="5527195" y="5476570"/>
                <a:ext cx="577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1500</m:t>
                      </m:r>
                    </m:oMath>
                  </m:oMathPara>
                </a14:m>
                <a:endParaRPr lang="en-US" dirty="0"/>
              </a:p>
            </p:txBody>
          </p:sp>
        </mc:Choice>
        <mc:Fallback xmlns="">
          <p:sp>
            <p:nvSpPr>
              <p:cNvPr id="12" name="TextBox 11">
                <a:extLst>
                  <a:ext uri="{FF2B5EF4-FFF2-40B4-BE49-F238E27FC236}">
                    <a16:creationId xmlns:a16="http://schemas.microsoft.com/office/drawing/2014/main" id="{56F9FE4E-A935-774E-8CAB-E9B1797B9269}"/>
                  </a:ext>
                </a:extLst>
              </p:cNvPr>
              <p:cNvSpPr txBox="1">
                <a:spLocks noRot="1" noChangeAspect="1" noMove="1" noResize="1" noEditPoints="1" noAdjustHandles="1" noChangeArrowheads="1" noChangeShapeType="1" noTextEdit="1"/>
              </p:cNvSpPr>
              <p:nvPr/>
            </p:nvSpPr>
            <p:spPr>
              <a:xfrm>
                <a:off x="5527195" y="5476570"/>
                <a:ext cx="577081" cy="276999"/>
              </a:xfrm>
              <a:prstGeom prst="rect">
                <a:avLst/>
              </a:prstGeom>
              <a:blipFill>
                <a:blip r:embed="rId5"/>
                <a:stretch>
                  <a:fillRect l="-6383" r="-6383"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F6B1C6D-C61D-B043-B292-5F4F5DAD1907}"/>
                  </a:ext>
                </a:extLst>
              </p:cNvPr>
              <p:cNvSpPr txBox="1"/>
              <p:nvPr/>
            </p:nvSpPr>
            <p:spPr>
              <a:xfrm>
                <a:off x="6243077" y="5476566"/>
                <a:ext cx="4488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500</m:t>
                      </m:r>
                    </m:oMath>
                  </m:oMathPara>
                </a14:m>
                <a:endParaRPr lang="en-US" dirty="0"/>
              </a:p>
            </p:txBody>
          </p:sp>
        </mc:Choice>
        <mc:Fallback xmlns="">
          <p:sp>
            <p:nvSpPr>
              <p:cNvPr id="13" name="TextBox 12">
                <a:extLst>
                  <a:ext uri="{FF2B5EF4-FFF2-40B4-BE49-F238E27FC236}">
                    <a16:creationId xmlns:a16="http://schemas.microsoft.com/office/drawing/2014/main" id="{8F6B1C6D-C61D-B043-B292-5F4F5DAD1907}"/>
                  </a:ext>
                </a:extLst>
              </p:cNvPr>
              <p:cNvSpPr txBox="1">
                <a:spLocks noRot="1" noChangeAspect="1" noMove="1" noResize="1" noEditPoints="1" noAdjustHandles="1" noChangeArrowheads="1" noChangeShapeType="1" noTextEdit="1"/>
              </p:cNvSpPr>
              <p:nvPr/>
            </p:nvSpPr>
            <p:spPr>
              <a:xfrm>
                <a:off x="6243077" y="5476566"/>
                <a:ext cx="448841" cy="276999"/>
              </a:xfrm>
              <a:prstGeom prst="rect">
                <a:avLst/>
              </a:prstGeom>
              <a:blipFill>
                <a:blip r:embed="rId6"/>
                <a:stretch>
                  <a:fillRect l="-14286" r="-8571"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52FC931-E5C2-B74D-966A-DCDCAF946F9B}"/>
                  </a:ext>
                </a:extLst>
              </p:cNvPr>
              <p:cNvSpPr txBox="1"/>
              <p:nvPr/>
            </p:nvSpPr>
            <p:spPr>
              <a:xfrm>
                <a:off x="11472630" y="5476566"/>
                <a:ext cx="577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1500</m:t>
                      </m:r>
                    </m:oMath>
                  </m:oMathPara>
                </a14:m>
                <a:endParaRPr lang="en-US" dirty="0"/>
              </a:p>
            </p:txBody>
          </p:sp>
        </mc:Choice>
        <mc:Fallback xmlns="">
          <p:sp>
            <p:nvSpPr>
              <p:cNvPr id="14" name="TextBox 13">
                <a:extLst>
                  <a:ext uri="{FF2B5EF4-FFF2-40B4-BE49-F238E27FC236}">
                    <a16:creationId xmlns:a16="http://schemas.microsoft.com/office/drawing/2014/main" id="{C52FC931-E5C2-B74D-966A-DCDCAF946F9B}"/>
                  </a:ext>
                </a:extLst>
              </p:cNvPr>
              <p:cNvSpPr txBox="1">
                <a:spLocks noRot="1" noChangeAspect="1" noMove="1" noResize="1" noEditPoints="1" noAdjustHandles="1" noChangeArrowheads="1" noChangeShapeType="1" noTextEdit="1"/>
              </p:cNvSpPr>
              <p:nvPr/>
            </p:nvSpPr>
            <p:spPr>
              <a:xfrm>
                <a:off x="11472630" y="5476566"/>
                <a:ext cx="577081" cy="276999"/>
              </a:xfrm>
              <a:prstGeom prst="rect">
                <a:avLst/>
              </a:prstGeom>
              <a:blipFill>
                <a:blip r:embed="rId7"/>
                <a:stretch>
                  <a:fillRect l="-6383" r="-6383"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8AFF3C2-EC49-EA45-AA28-6B2D6917EAEA}"/>
                  </a:ext>
                </a:extLst>
              </p:cNvPr>
              <p:cNvSpPr txBox="1"/>
              <p:nvPr/>
            </p:nvSpPr>
            <p:spPr>
              <a:xfrm>
                <a:off x="9764244" y="5447911"/>
                <a:ext cx="577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1175</m:t>
                      </m:r>
                    </m:oMath>
                  </m:oMathPara>
                </a14:m>
                <a:endParaRPr lang="en-US" dirty="0"/>
              </a:p>
            </p:txBody>
          </p:sp>
        </mc:Choice>
        <mc:Fallback xmlns="">
          <p:sp>
            <p:nvSpPr>
              <p:cNvPr id="15" name="TextBox 14">
                <a:extLst>
                  <a:ext uri="{FF2B5EF4-FFF2-40B4-BE49-F238E27FC236}">
                    <a16:creationId xmlns:a16="http://schemas.microsoft.com/office/drawing/2014/main" id="{A8AFF3C2-EC49-EA45-AA28-6B2D6917EAEA}"/>
                  </a:ext>
                </a:extLst>
              </p:cNvPr>
              <p:cNvSpPr txBox="1">
                <a:spLocks noRot="1" noChangeAspect="1" noMove="1" noResize="1" noEditPoints="1" noAdjustHandles="1" noChangeArrowheads="1" noChangeShapeType="1" noTextEdit="1"/>
              </p:cNvSpPr>
              <p:nvPr/>
            </p:nvSpPr>
            <p:spPr>
              <a:xfrm>
                <a:off x="9764244" y="5447911"/>
                <a:ext cx="577081" cy="276999"/>
              </a:xfrm>
              <a:prstGeom prst="rect">
                <a:avLst/>
              </a:prstGeom>
              <a:blipFill>
                <a:blip r:embed="rId8"/>
                <a:stretch>
                  <a:fillRect l="-8696" r="-8696" b="-4348"/>
                </a:stretch>
              </a:blipFill>
            </p:spPr>
            <p:txBody>
              <a:bodyPr/>
              <a:lstStyle/>
              <a:p>
                <a:r>
                  <a:rPr lang="en-US">
                    <a:noFill/>
                  </a:rPr>
                  <a:t> </a:t>
                </a:r>
              </a:p>
            </p:txBody>
          </p:sp>
        </mc:Fallback>
      </mc:AlternateContent>
    </p:spTree>
    <p:extLst>
      <p:ext uri="{BB962C8B-B14F-4D97-AF65-F5344CB8AC3E}">
        <p14:creationId xmlns:p14="http://schemas.microsoft.com/office/powerpoint/2010/main" val="244643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22353-5355-514C-BF3D-BD85CB79419D}"/>
              </a:ext>
            </a:extLst>
          </p:cNvPr>
          <p:cNvSpPr>
            <a:spLocks noGrp="1"/>
          </p:cNvSpPr>
          <p:nvPr>
            <p:ph type="title"/>
          </p:nvPr>
        </p:nvSpPr>
        <p:spPr/>
        <p:txBody>
          <a:bodyPr/>
          <a:lstStyle/>
          <a:p>
            <a:r>
              <a:rPr lang="en-US" dirty="0"/>
              <a:t>MONEY ($ BILL Y’ALL) – FITTING THE MODEL (SIMPLE)</a:t>
            </a:r>
          </a:p>
        </p:txBody>
      </p:sp>
      <p:pic>
        <p:nvPicPr>
          <p:cNvPr id="6" name="Content Placeholder 5">
            <a:extLst>
              <a:ext uri="{FF2B5EF4-FFF2-40B4-BE49-F238E27FC236}">
                <a16:creationId xmlns:a16="http://schemas.microsoft.com/office/drawing/2014/main" id="{0E960A86-EAC0-BC41-B75A-A409BF09A93B}"/>
              </a:ext>
            </a:extLst>
          </p:cNvPr>
          <p:cNvPicPr>
            <a:picLocks noGrp="1" noChangeAspect="1"/>
          </p:cNvPicPr>
          <p:nvPr>
            <p:ph sz="half" idx="1"/>
          </p:nvPr>
        </p:nvPicPr>
        <p:blipFill rotWithShape="1">
          <a:blip r:embed="rId2"/>
          <a:srcRect l="8323" t="3218" r="10269" b="12204"/>
          <a:stretch/>
        </p:blipFill>
        <p:spPr>
          <a:xfrm>
            <a:off x="384607" y="2399074"/>
            <a:ext cx="5549384" cy="3077497"/>
          </a:xfrm>
        </p:spPr>
      </p:pic>
      <p:pic>
        <p:nvPicPr>
          <p:cNvPr id="8" name="Content Placeholder 7">
            <a:extLst>
              <a:ext uri="{FF2B5EF4-FFF2-40B4-BE49-F238E27FC236}">
                <a16:creationId xmlns:a16="http://schemas.microsoft.com/office/drawing/2014/main" id="{92C90CBE-67BC-FC44-BD1D-3CF56D4EF061}"/>
              </a:ext>
            </a:extLst>
          </p:cNvPr>
          <p:cNvPicPr>
            <a:picLocks noGrp="1" noChangeAspect="1"/>
          </p:cNvPicPr>
          <p:nvPr>
            <p:ph sz="half" idx="2"/>
          </p:nvPr>
        </p:nvPicPr>
        <p:blipFill rotWithShape="1">
          <a:blip r:embed="rId3"/>
          <a:srcRect l="10268" t="4854" r="13944" b="13430"/>
          <a:stretch/>
        </p:blipFill>
        <p:spPr>
          <a:xfrm>
            <a:off x="6339820" y="2399074"/>
            <a:ext cx="5521001" cy="3077497"/>
          </a:xfrm>
        </p:spPr>
      </p:pic>
      <p:sp>
        <p:nvSpPr>
          <p:cNvPr id="9" name="Content Placeholder 2">
            <a:extLst>
              <a:ext uri="{FF2B5EF4-FFF2-40B4-BE49-F238E27FC236}">
                <a16:creationId xmlns:a16="http://schemas.microsoft.com/office/drawing/2014/main" id="{E9A07BA1-6D34-8B43-9F24-D30F9C53E5BA}"/>
              </a:ext>
            </a:extLst>
          </p:cNvPr>
          <p:cNvSpPr txBox="1">
            <a:spLocks/>
          </p:cNvSpPr>
          <p:nvPr/>
        </p:nvSpPr>
        <p:spPr>
          <a:xfrm>
            <a:off x="2730844" y="1919574"/>
            <a:ext cx="856910" cy="630276"/>
          </a:xfrm>
          <a:prstGeom prst="rect">
            <a:avLst/>
          </a:prstGeom>
        </p:spPr>
        <p:txBody>
          <a:bodyPr vert="horz" lIns="91436" tIns="45719" rIns="91436" bIns="45719" rtlCol="0" anchor="ctr">
            <a:normAutofit/>
          </a:bodyPr>
          <a:lstStyle>
            <a:lvl1pPr marL="0" indent="0" algn="l" defTabSz="457182" rtl="0" eaLnBrk="1" latinLnBrk="0" hangingPunct="1">
              <a:spcBef>
                <a:spcPct val="20000"/>
              </a:spcBef>
              <a:spcAft>
                <a:spcPts val="600"/>
              </a:spcAft>
              <a:buClr>
                <a:schemeClr val="accent2"/>
              </a:buClr>
              <a:buSzPct val="92000"/>
              <a:buFont typeface="Wingdings 2" panose="05020102010507070707" pitchFamily="18" charset="2"/>
              <a:buNone/>
              <a:defRPr sz="2400" kern="1200">
                <a:solidFill>
                  <a:schemeClr val="tx2"/>
                </a:solidFill>
                <a:latin typeface="Dagny OT" panose="020B0504020201020104" pitchFamily="34" charset="77"/>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Dagny OT" panose="020B0504020201020104" pitchFamily="34" charset="77"/>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Dagny OT" panose="020B0504020201020104" pitchFamily="34" charset="77"/>
                <a:ea typeface="+mn-ea"/>
                <a:cs typeface="+mn-cs"/>
              </a:defRPr>
            </a:lvl3pPr>
            <a:lvl4pPr marL="1241950"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b="1" dirty="0"/>
              <a:t>Prior</a:t>
            </a:r>
          </a:p>
        </p:txBody>
      </p:sp>
      <p:sp>
        <p:nvSpPr>
          <p:cNvPr id="10" name="Content Placeholder 2">
            <a:extLst>
              <a:ext uri="{FF2B5EF4-FFF2-40B4-BE49-F238E27FC236}">
                <a16:creationId xmlns:a16="http://schemas.microsoft.com/office/drawing/2014/main" id="{0461C079-4E88-E745-BDD2-1D860A200C41}"/>
              </a:ext>
            </a:extLst>
          </p:cNvPr>
          <p:cNvSpPr txBox="1">
            <a:spLocks/>
          </p:cNvSpPr>
          <p:nvPr/>
        </p:nvSpPr>
        <p:spPr>
          <a:xfrm>
            <a:off x="8363721" y="1919574"/>
            <a:ext cx="1473198" cy="630276"/>
          </a:xfrm>
          <a:prstGeom prst="rect">
            <a:avLst/>
          </a:prstGeom>
        </p:spPr>
        <p:txBody>
          <a:bodyPr vert="horz" lIns="91436" tIns="45719" rIns="91436" bIns="45719" rtlCol="0" anchor="ctr">
            <a:normAutofit/>
          </a:bodyPr>
          <a:lstStyle>
            <a:lvl1pPr marL="305988"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Dagny OT" panose="020B0504020201020104" pitchFamily="34" charset="77"/>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100" kern="1200">
                <a:solidFill>
                  <a:schemeClr val="tx2"/>
                </a:solidFill>
                <a:latin typeface="Dagny OT" panose="020B0504020201020104" pitchFamily="34" charset="77"/>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Dagny OT" panose="020B0504020201020104" pitchFamily="34" charset="77"/>
                <a:ea typeface="+mn-ea"/>
                <a:cs typeface="+mn-cs"/>
              </a:defRPr>
            </a:lvl3pPr>
            <a:lvl4pPr marL="1241950"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b="1" dirty="0"/>
              <a:t>Posterior</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5A9EE10-6BF0-B443-B08C-A54E753FA33C}"/>
                  </a:ext>
                </a:extLst>
              </p:cNvPr>
              <p:cNvSpPr txBox="1"/>
              <p:nvPr/>
            </p:nvSpPr>
            <p:spPr>
              <a:xfrm>
                <a:off x="169964" y="5476571"/>
                <a:ext cx="4488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500</m:t>
                      </m:r>
                    </m:oMath>
                  </m:oMathPara>
                </a14:m>
                <a:endParaRPr lang="en-US" dirty="0"/>
              </a:p>
            </p:txBody>
          </p:sp>
        </mc:Choice>
        <mc:Fallback xmlns="">
          <p:sp>
            <p:nvSpPr>
              <p:cNvPr id="11" name="TextBox 10">
                <a:extLst>
                  <a:ext uri="{FF2B5EF4-FFF2-40B4-BE49-F238E27FC236}">
                    <a16:creationId xmlns:a16="http://schemas.microsoft.com/office/drawing/2014/main" id="{C5A9EE10-6BF0-B443-B08C-A54E753FA33C}"/>
                  </a:ext>
                </a:extLst>
              </p:cNvPr>
              <p:cNvSpPr txBox="1">
                <a:spLocks noRot="1" noChangeAspect="1" noMove="1" noResize="1" noEditPoints="1" noAdjustHandles="1" noChangeArrowheads="1" noChangeShapeType="1" noTextEdit="1"/>
              </p:cNvSpPr>
              <p:nvPr/>
            </p:nvSpPr>
            <p:spPr>
              <a:xfrm>
                <a:off x="169964" y="5476571"/>
                <a:ext cx="448841" cy="276999"/>
              </a:xfrm>
              <a:prstGeom prst="rect">
                <a:avLst/>
              </a:prstGeom>
              <a:blipFill>
                <a:blip r:embed="rId4"/>
                <a:stretch>
                  <a:fillRect l="-8108" r="-8108"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6F9FE4E-A935-774E-8CAB-E9B1797B9269}"/>
                  </a:ext>
                </a:extLst>
              </p:cNvPr>
              <p:cNvSpPr txBox="1"/>
              <p:nvPr/>
            </p:nvSpPr>
            <p:spPr>
              <a:xfrm>
                <a:off x="5527195" y="5476570"/>
                <a:ext cx="577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1500</m:t>
                      </m:r>
                    </m:oMath>
                  </m:oMathPara>
                </a14:m>
                <a:endParaRPr lang="en-US" dirty="0"/>
              </a:p>
            </p:txBody>
          </p:sp>
        </mc:Choice>
        <mc:Fallback xmlns="">
          <p:sp>
            <p:nvSpPr>
              <p:cNvPr id="12" name="TextBox 11">
                <a:extLst>
                  <a:ext uri="{FF2B5EF4-FFF2-40B4-BE49-F238E27FC236}">
                    <a16:creationId xmlns:a16="http://schemas.microsoft.com/office/drawing/2014/main" id="{56F9FE4E-A935-774E-8CAB-E9B1797B9269}"/>
                  </a:ext>
                </a:extLst>
              </p:cNvPr>
              <p:cNvSpPr txBox="1">
                <a:spLocks noRot="1" noChangeAspect="1" noMove="1" noResize="1" noEditPoints="1" noAdjustHandles="1" noChangeArrowheads="1" noChangeShapeType="1" noTextEdit="1"/>
              </p:cNvSpPr>
              <p:nvPr/>
            </p:nvSpPr>
            <p:spPr>
              <a:xfrm>
                <a:off x="5527195" y="5476570"/>
                <a:ext cx="577081" cy="276999"/>
              </a:xfrm>
              <a:prstGeom prst="rect">
                <a:avLst/>
              </a:prstGeom>
              <a:blipFill>
                <a:blip r:embed="rId5"/>
                <a:stretch>
                  <a:fillRect l="-6383" r="-6383"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F6B1C6D-C61D-B043-B292-5F4F5DAD1907}"/>
                  </a:ext>
                </a:extLst>
              </p:cNvPr>
              <p:cNvSpPr txBox="1"/>
              <p:nvPr/>
            </p:nvSpPr>
            <p:spPr>
              <a:xfrm>
                <a:off x="6243077" y="5476566"/>
                <a:ext cx="4488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500</m:t>
                      </m:r>
                    </m:oMath>
                  </m:oMathPara>
                </a14:m>
                <a:endParaRPr lang="en-US" dirty="0"/>
              </a:p>
            </p:txBody>
          </p:sp>
        </mc:Choice>
        <mc:Fallback xmlns="">
          <p:sp>
            <p:nvSpPr>
              <p:cNvPr id="13" name="TextBox 12">
                <a:extLst>
                  <a:ext uri="{FF2B5EF4-FFF2-40B4-BE49-F238E27FC236}">
                    <a16:creationId xmlns:a16="http://schemas.microsoft.com/office/drawing/2014/main" id="{8F6B1C6D-C61D-B043-B292-5F4F5DAD1907}"/>
                  </a:ext>
                </a:extLst>
              </p:cNvPr>
              <p:cNvSpPr txBox="1">
                <a:spLocks noRot="1" noChangeAspect="1" noMove="1" noResize="1" noEditPoints="1" noAdjustHandles="1" noChangeArrowheads="1" noChangeShapeType="1" noTextEdit="1"/>
              </p:cNvSpPr>
              <p:nvPr/>
            </p:nvSpPr>
            <p:spPr>
              <a:xfrm>
                <a:off x="6243077" y="5476566"/>
                <a:ext cx="448841" cy="276999"/>
              </a:xfrm>
              <a:prstGeom prst="rect">
                <a:avLst/>
              </a:prstGeom>
              <a:blipFill>
                <a:blip r:embed="rId6"/>
                <a:stretch>
                  <a:fillRect l="-14286" r="-8571"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52FC931-E5C2-B74D-966A-DCDCAF946F9B}"/>
                  </a:ext>
                </a:extLst>
              </p:cNvPr>
              <p:cNvSpPr txBox="1"/>
              <p:nvPr/>
            </p:nvSpPr>
            <p:spPr>
              <a:xfrm>
                <a:off x="11472630" y="5476566"/>
                <a:ext cx="577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1500</m:t>
                      </m:r>
                    </m:oMath>
                  </m:oMathPara>
                </a14:m>
                <a:endParaRPr lang="en-US" dirty="0"/>
              </a:p>
            </p:txBody>
          </p:sp>
        </mc:Choice>
        <mc:Fallback xmlns="">
          <p:sp>
            <p:nvSpPr>
              <p:cNvPr id="14" name="TextBox 13">
                <a:extLst>
                  <a:ext uri="{FF2B5EF4-FFF2-40B4-BE49-F238E27FC236}">
                    <a16:creationId xmlns:a16="http://schemas.microsoft.com/office/drawing/2014/main" id="{C52FC931-E5C2-B74D-966A-DCDCAF946F9B}"/>
                  </a:ext>
                </a:extLst>
              </p:cNvPr>
              <p:cNvSpPr txBox="1">
                <a:spLocks noRot="1" noChangeAspect="1" noMove="1" noResize="1" noEditPoints="1" noAdjustHandles="1" noChangeArrowheads="1" noChangeShapeType="1" noTextEdit="1"/>
              </p:cNvSpPr>
              <p:nvPr/>
            </p:nvSpPr>
            <p:spPr>
              <a:xfrm>
                <a:off x="11472630" y="5476566"/>
                <a:ext cx="577081" cy="276999"/>
              </a:xfrm>
              <a:prstGeom prst="rect">
                <a:avLst/>
              </a:prstGeom>
              <a:blipFill>
                <a:blip r:embed="rId7"/>
                <a:stretch>
                  <a:fillRect l="-6383" r="-6383"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8AFF3C2-EC49-EA45-AA28-6B2D6917EAEA}"/>
                  </a:ext>
                </a:extLst>
              </p:cNvPr>
              <p:cNvSpPr txBox="1"/>
              <p:nvPr/>
            </p:nvSpPr>
            <p:spPr>
              <a:xfrm>
                <a:off x="9764244" y="5447911"/>
                <a:ext cx="577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1175</m:t>
                      </m:r>
                    </m:oMath>
                  </m:oMathPara>
                </a14:m>
                <a:endParaRPr lang="en-US" dirty="0"/>
              </a:p>
            </p:txBody>
          </p:sp>
        </mc:Choice>
        <mc:Fallback xmlns="">
          <p:sp>
            <p:nvSpPr>
              <p:cNvPr id="15" name="TextBox 14">
                <a:extLst>
                  <a:ext uri="{FF2B5EF4-FFF2-40B4-BE49-F238E27FC236}">
                    <a16:creationId xmlns:a16="http://schemas.microsoft.com/office/drawing/2014/main" id="{A8AFF3C2-EC49-EA45-AA28-6B2D6917EAEA}"/>
                  </a:ext>
                </a:extLst>
              </p:cNvPr>
              <p:cNvSpPr txBox="1">
                <a:spLocks noRot="1" noChangeAspect="1" noMove="1" noResize="1" noEditPoints="1" noAdjustHandles="1" noChangeArrowheads="1" noChangeShapeType="1" noTextEdit="1"/>
              </p:cNvSpPr>
              <p:nvPr/>
            </p:nvSpPr>
            <p:spPr>
              <a:xfrm>
                <a:off x="9764244" y="5447911"/>
                <a:ext cx="577081" cy="276999"/>
              </a:xfrm>
              <a:prstGeom prst="rect">
                <a:avLst/>
              </a:prstGeom>
              <a:blipFill>
                <a:blip r:embed="rId8"/>
                <a:stretch>
                  <a:fillRect l="-8696" r="-8696" b="-4348"/>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936C9B8C-5574-AA43-A2DE-3929FBFEDF80}"/>
              </a:ext>
            </a:extLst>
          </p:cNvPr>
          <p:cNvSpPr/>
          <p:nvPr/>
        </p:nvSpPr>
        <p:spPr>
          <a:xfrm>
            <a:off x="3156156" y="2549850"/>
            <a:ext cx="226142" cy="28087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469C3DE-C6EE-B543-BBD7-E940E35FD722}"/>
              </a:ext>
            </a:extLst>
          </p:cNvPr>
          <p:cNvSpPr/>
          <p:nvPr/>
        </p:nvSpPr>
        <p:spPr>
          <a:xfrm>
            <a:off x="9124335" y="5260258"/>
            <a:ext cx="211960" cy="121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186F86EF-6E51-364C-911D-1963544028BD}"/>
                  </a:ext>
                </a:extLst>
              </p:cNvPr>
              <p:cNvSpPr txBox="1"/>
              <p:nvPr/>
            </p:nvSpPr>
            <p:spPr>
              <a:xfrm>
                <a:off x="2974180" y="5999653"/>
                <a:ext cx="69691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𝑃</m:t>
                      </m:r>
                      <m:d>
                        <m:dPr>
                          <m:ctrlPr>
                            <a:rPr lang="en-CA" b="0" i="1" smtClean="0">
                              <a:latin typeface="Cambria Math" panose="02040503050406030204" pitchFamily="18" charset="0"/>
                            </a:rPr>
                          </m:ctrlPr>
                        </m:dPr>
                        <m:e>
                          <m:r>
                            <a:rPr lang="en-CA" b="0" i="1" smtClean="0">
                              <a:latin typeface="Cambria Math" panose="02040503050406030204" pitchFamily="18" charset="0"/>
                            </a:rPr>
                            <m:t>𝑁</m:t>
                          </m:r>
                          <m:r>
                            <a:rPr lang="en-CA" b="0" i="1" smtClean="0">
                              <a:latin typeface="Cambria Math" panose="02040503050406030204" pitchFamily="18" charset="0"/>
                            </a:rPr>
                            <m:t>=1000</m:t>
                          </m:r>
                        </m:e>
                        <m:e>
                          <m:r>
                            <a:rPr lang="en-CA" b="0" i="1" smtClean="0">
                              <a:latin typeface="Cambria Math" panose="02040503050406030204" pitchFamily="18" charset="0"/>
                            </a:rPr>
                            <m:t>𝑧</m:t>
                          </m:r>
                          <m:r>
                            <a:rPr lang="en-CA" b="0" i="1" smtClean="0">
                              <a:latin typeface="Cambria Math" panose="02040503050406030204" pitchFamily="18" charset="0"/>
                            </a:rPr>
                            <m:t>=127,</m:t>
                          </m:r>
                          <m:r>
                            <a:rPr lang="en-CA" b="0" i="1" smtClean="0">
                              <a:latin typeface="Cambria Math" panose="02040503050406030204" pitchFamily="18" charset="0"/>
                            </a:rPr>
                            <m:t>𝐼</m:t>
                          </m:r>
                        </m:e>
                      </m:d>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𝑃</m:t>
                      </m:r>
                      <m:d>
                        <m:dPr>
                          <m:ctrlPr>
                            <a:rPr lang="en-CA" b="0" i="1" smtClean="0">
                              <a:latin typeface="Cambria Math" panose="02040503050406030204" pitchFamily="18" charset="0"/>
                              <a:ea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𝑧</m:t>
                          </m:r>
                          <m:r>
                            <a:rPr lang="en-CA" b="0" i="1" smtClean="0">
                              <a:latin typeface="Cambria Math" panose="02040503050406030204" pitchFamily="18" charset="0"/>
                              <a:ea typeface="Cambria Math" panose="02040503050406030204" pitchFamily="18" charset="0"/>
                            </a:rPr>
                            <m:t>=127</m:t>
                          </m:r>
                        </m:e>
                        <m:e>
                          <m:r>
                            <a:rPr lang="en-CA" b="0" i="1" smtClean="0">
                              <a:latin typeface="Cambria Math" panose="02040503050406030204" pitchFamily="18" charset="0"/>
                              <a:ea typeface="Cambria Math" panose="02040503050406030204" pitchFamily="18" charset="0"/>
                            </a:rPr>
                            <m:t>𝑁</m:t>
                          </m:r>
                          <m:r>
                            <a:rPr lang="en-CA" b="0" i="1" smtClean="0">
                              <a:latin typeface="Cambria Math" panose="02040503050406030204" pitchFamily="18" charset="0"/>
                              <a:ea typeface="Cambria Math" panose="02040503050406030204" pitchFamily="18" charset="0"/>
                            </a:rPr>
                            <m:t>=1000,</m:t>
                          </m:r>
                          <m:r>
                            <a:rPr lang="en-CA" b="0" i="1" smtClean="0">
                              <a:latin typeface="Cambria Math" panose="02040503050406030204" pitchFamily="18" charset="0"/>
                              <a:ea typeface="Cambria Math" panose="02040503050406030204" pitchFamily="18" charset="0"/>
                            </a:rPr>
                            <m:t>𝐼</m:t>
                          </m:r>
                        </m:e>
                      </m:d>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𝑃</m:t>
                      </m:r>
                      <m:d>
                        <m:dPr>
                          <m:ctrlPr>
                            <a:rPr lang="en-CA" b="0" i="1" smtClean="0">
                              <a:latin typeface="Cambria Math" panose="02040503050406030204" pitchFamily="18" charset="0"/>
                              <a:ea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𝑁</m:t>
                          </m:r>
                          <m:r>
                            <a:rPr lang="en-CA" b="0" i="1" smtClean="0">
                              <a:latin typeface="Cambria Math" panose="02040503050406030204" pitchFamily="18" charset="0"/>
                              <a:ea typeface="Cambria Math" panose="02040503050406030204" pitchFamily="18" charset="0"/>
                            </a:rPr>
                            <m:t>=1000</m:t>
                          </m:r>
                        </m:e>
                        <m:e>
                          <m:r>
                            <a:rPr lang="en-CA" b="0" i="1" smtClean="0">
                              <a:latin typeface="Cambria Math" panose="02040503050406030204" pitchFamily="18" charset="0"/>
                              <a:ea typeface="Cambria Math" panose="02040503050406030204" pitchFamily="18" charset="0"/>
                            </a:rPr>
                            <m:t>𝐼</m:t>
                          </m:r>
                        </m:e>
                      </m:d>
                    </m:oMath>
                  </m:oMathPara>
                </a14:m>
                <a:endParaRPr lang="en-US" dirty="0"/>
              </a:p>
            </p:txBody>
          </p:sp>
        </mc:Choice>
        <mc:Fallback xmlns="">
          <p:sp>
            <p:nvSpPr>
              <p:cNvPr id="19" name="TextBox 18">
                <a:extLst>
                  <a:ext uri="{FF2B5EF4-FFF2-40B4-BE49-F238E27FC236}">
                    <a16:creationId xmlns:a16="http://schemas.microsoft.com/office/drawing/2014/main" id="{186F86EF-6E51-364C-911D-1963544028BD}"/>
                  </a:ext>
                </a:extLst>
              </p:cNvPr>
              <p:cNvSpPr txBox="1">
                <a:spLocks noRot="1" noChangeAspect="1" noMove="1" noResize="1" noEditPoints="1" noAdjustHandles="1" noChangeArrowheads="1" noChangeShapeType="1" noTextEdit="1"/>
              </p:cNvSpPr>
              <p:nvPr/>
            </p:nvSpPr>
            <p:spPr>
              <a:xfrm>
                <a:off x="2974180" y="5999653"/>
                <a:ext cx="6969151" cy="276999"/>
              </a:xfrm>
              <a:prstGeom prst="rect">
                <a:avLst/>
              </a:prstGeom>
              <a:blipFill>
                <a:blip r:embed="rId9"/>
                <a:stretch>
                  <a:fillRect b="-4348"/>
                </a:stretch>
              </a:blipFill>
            </p:spPr>
            <p:txBody>
              <a:bodyPr/>
              <a:lstStyle/>
              <a:p>
                <a:r>
                  <a:rPr lang="en-US">
                    <a:noFill/>
                  </a:rPr>
                  <a:t> </a:t>
                </a:r>
              </a:p>
            </p:txBody>
          </p:sp>
        </mc:Fallback>
      </mc:AlternateContent>
    </p:spTree>
    <p:extLst>
      <p:ext uri="{BB962C8B-B14F-4D97-AF65-F5344CB8AC3E}">
        <p14:creationId xmlns:p14="http://schemas.microsoft.com/office/powerpoint/2010/main" val="2751626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F5D26-C881-0949-8434-658061A4B8F2}"/>
              </a:ext>
            </a:extLst>
          </p:cNvPr>
          <p:cNvSpPr>
            <a:spLocks noGrp="1"/>
          </p:cNvSpPr>
          <p:nvPr>
            <p:ph type="title"/>
          </p:nvPr>
        </p:nvSpPr>
        <p:spPr/>
        <p:txBody>
          <a:bodyPr/>
          <a:lstStyle/>
          <a:p>
            <a:r>
              <a:rPr lang="en-US" dirty="0"/>
              <a:t>MONEY ($ BILL Y’ALL) – MARKED BILLS ARE BRITTLE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5782DA-5F2B-D04F-9050-B69A7A8B191B}"/>
                  </a:ext>
                </a:extLst>
              </p:cNvPr>
              <p:cNvSpPr>
                <a:spLocks noGrp="1"/>
              </p:cNvSpPr>
              <p:nvPr>
                <p:ph idx="1"/>
              </p:nvPr>
            </p:nvSpPr>
            <p:spPr>
              <a:xfrm>
                <a:off x="581192" y="2303274"/>
                <a:ext cx="11029615" cy="1033794"/>
              </a:xfrm>
            </p:spPr>
            <p:txBody>
              <a:bodyPr/>
              <a:lstStyle/>
              <a:p>
                <a:pPr algn="just"/>
                <a:r>
                  <a:rPr lang="en-US" dirty="0"/>
                  <a:t>It may be the case that the process of marking the bills might damage them somehow, so that they may be retired sooner than one would expect (with prob. </a:t>
                </a:r>
                <a14:m>
                  <m:oMath xmlns:m="http://schemas.openxmlformats.org/officeDocument/2006/math">
                    <m:r>
                      <a:rPr lang="en-US" i="1" dirty="0" smtClean="0">
                        <a:latin typeface="Cambria Math" panose="02040503050406030204" pitchFamily="18" charset="0"/>
                      </a:rPr>
                      <m:t>90%</m:t>
                    </m:r>
                  </m:oMath>
                </a14:m>
                <a:r>
                  <a:rPr lang="en-US" dirty="0"/>
                  <a:t>, say). </a:t>
                </a:r>
                <a:endParaRPr lang="en-US" sz="100" dirty="0"/>
              </a:p>
            </p:txBody>
          </p:sp>
        </mc:Choice>
        <mc:Fallback xmlns="">
          <p:sp>
            <p:nvSpPr>
              <p:cNvPr id="3" name="Content Placeholder 2">
                <a:extLst>
                  <a:ext uri="{FF2B5EF4-FFF2-40B4-BE49-F238E27FC236}">
                    <a16:creationId xmlns:a16="http://schemas.microsoft.com/office/drawing/2014/main" id="{D65782DA-5F2B-D04F-9050-B69A7A8B191B}"/>
                  </a:ext>
                </a:extLst>
              </p:cNvPr>
              <p:cNvSpPr>
                <a:spLocks noGrp="1" noRot="1" noChangeAspect="1" noMove="1" noResize="1" noEditPoints="1" noAdjustHandles="1" noChangeArrowheads="1" noChangeShapeType="1" noTextEdit="1"/>
              </p:cNvSpPr>
              <p:nvPr>
                <p:ph idx="1"/>
              </p:nvPr>
            </p:nvSpPr>
            <p:spPr>
              <a:xfrm>
                <a:off x="581192" y="2303274"/>
                <a:ext cx="11029615" cy="1033794"/>
              </a:xfrm>
              <a:blipFill>
                <a:blip r:embed="rId2"/>
                <a:stretch>
                  <a:fillRect l="-806" t="-10843" r="-806" b="-20482"/>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B2E7A10D-2957-4F4F-9339-7108CE2A308C}"/>
              </a:ext>
            </a:extLst>
          </p:cNvPr>
          <p:cNvSpPr/>
          <p:nvPr/>
        </p:nvSpPr>
        <p:spPr>
          <a:xfrm>
            <a:off x="7157885" y="0"/>
            <a:ext cx="5031030" cy="307777"/>
          </a:xfrm>
          <a:prstGeom prst="rect">
            <a:avLst/>
          </a:prstGeom>
        </p:spPr>
        <p:txBody>
          <a:bodyPr wrap="square">
            <a:spAutoFit/>
          </a:bodyPr>
          <a:lstStyle/>
          <a:p>
            <a:pPr algn="r"/>
            <a:r>
              <a:rPr lang="en-US" sz="1400" dirty="0">
                <a:latin typeface="Dagny OT" panose="020B0504020201020104" pitchFamily="34" charset="77"/>
              </a:rPr>
              <a:t>[based on </a:t>
            </a:r>
            <a:r>
              <a:rPr lang="en-CA" sz="1400" dirty="0" err="1">
                <a:latin typeface="Dagny OT" panose="020B0504020201020104" pitchFamily="34" charset="77"/>
              </a:rPr>
              <a:t>Bååth</a:t>
            </a:r>
            <a:r>
              <a:rPr lang="en-CA" sz="1400" dirty="0">
                <a:latin typeface="Dagny OT" panose="020B0504020201020104" pitchFamily="34" charset="77"/>
              </a:rPr>
              <a:t>, </a:t>
            </a:r>
            <a:r>
              <a:rPr lang="en-CA" sz="1400" i="1" dirty="0">
                <a:latin typeface="Dagny OT" panose="020B0504020201020104" pitchFamily="34" charset="77"/>
              </a:rPr>
              <a:t>Introduction to Bayesian Data Analysis with R</a:t>
            </a:r>
            <a:r>
              <a:rPr lang="en-US" sz="1400" dirty="0">
                <a:latin typeface="Dagny OT" panose="020B0504020201020104" pitchFamily="34" charset="77"/>
              </a:rPr>
              <a:t>]</a:t>
            </a: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E743A971-2D20-E740-ACBE-0AD313644DBA}"/>
                  </a:ext>
                </a:extLst>
              </p:cNvPr>
              <p:cNvSpPr/>
              <p:nvPr/>
            </p:nvSpPr>
            <p:spPr>
              <a:xfrm>
                <a:off x="2309039" y="3924382"/>
                <a:ext cx="3136489" cy="1174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Dagny OT" panose="020B0504020201020104" pitchFamily="34" charset="77"/>
                  </a:rPr>
                  <a:t>Generate a # of bills </a:t>
                </a:r>
                <a14:m>
                  <m:oMath xmlns:m="http://schemas.openxmlformats.org/officeDocument/2006/math">
                    <m:r>
                      <a:rPr lang="en-US" i="1" dirty="0" smtClean="0">
                        <a:latin typeface="Cambria Math" panose="02040503050406030204" pitchFamily="18" charset="0"/>
                      </a:rPr>
                      <m:t>𝑁</m:t>
                    </m:r>
                  </m:oMath>
                </a14:m>
                <a:endParaRPr lang="en-US" dirty="0">
                  <a:latin typeface="Dagny OT" panose="020B0504020201020104" pitchFamily="34" charset="77"/>
                </a:endParaRPr>
              </a:p>
              <a:p>
                <a:pPr algn="ctr"/>
                <a:r>
                  <a:rPr lang="en-US" dirty="0">
                    <a:latin typeface="Dagny OT" panose="020B0504020201020104" pitchFamily="34" charset="77"/>
                  </a:rPr>
                  <a:t>through some distribution</a:t>
                </a:r>
              </a:p>
              <a:p>
                <a:pPr algn="ctr"/>
                <a14:m>
                  <m:oMathPara xmlns:m="http://schemas.openxmlformats.org/officeDocument/2006/math">
                    <m:oMathParaPr>
                      <m:jc m:val="centerGroup"/>
                    </m:oMathParaPr>
                    <m:oMath xmlns:m="http://schemas.openxmlformats.org/officeDocument/2006/math">
                      <m:r>
                        <a:rPr lang="en-CA" i="1" dirty="0" smtClean="0">
                          <a:latin typeface="Cambria Math" panose="02040503050406030204" pitchFamily="18" charset="0"/>
                          <a:ea typeface="Cambria Math" panose="02040503050406030204" pitchFamily="18" charset="0"/>
                        </a:rPr>
                        <m:t>𝔇</m:t>
                      </m:r>
                      <m:d>
                        <m:dPr>
                          <m:ctrlPr>
                            <a:rPr lang="en-US" i="1" dirty="0">
                              <a:latin typeface="Cambria Math" panose="02040503050406030204" pitchFamily="18" charset="0"/>
                            </a:rPr>
                          </m:ctrlPr>
                        </m:dPr>
                        <m:e>
                          <m:r>
                            <a:rPr lang="en-CA" i="1" dirty="0">
                              <a:latin typeface="Cambria Math" panose="02040503050406030204" pitchFamily="18" charset="0"/>
                            </a:rPr>
                            <m:t>𝑎</m:t>
                          </m:r>
                          <m:r>
                            <a:rPr lang="en-CA" i="1" dirty="0">
                              <a:latin typeface="Cambria Math" panose="02040503050406030204" pitchFamily="18" charset="0"/>
                            </a:rPr>
                            <m:t>,</m:t>
                          </m:r>
                          <m:r>
                            <a:rPr lang="en-CA" i="1" dirty="0">
                              <a:latin typeface="Cambria Math" panose="02040503050406030204" pitchFamily="18" charset="0"/>
                            </a:rPr>
                            <m:t>𝑏</m:t>
                          </m:r>
                          <m:r>
                            <a:rPr lang="en-CA" b="0" i="1" dirty="0" smtClean="0">
                              <a:latin typeface="Cambria Math" panose="02040503050406030204" pitchFamily="18" charset="0"/>
                            </a:rPr>
                            <m:t>, </m:t>
                          </m:r>
                          <m:r>
                            <a:rPr lang="en-CA" b="0" i="1" dirty="0" smtClean="0">
                              <a:latin typeface="Cambria Math" panose="02040503050406030204" pitchFamily="18" charset="0"/>
                            </a:rPr>
                            <m:t>𝑐</m:t>
                          </m:r>
                          <m:r>
                            <a:rPr lang="en-CA" b="0" i="1" dirty="0" smtClean="0">
                              <a:latin typeface="Cambria Math" panose="02040503050406030204" pitchFamily="18" charset="0"/>
                            </a:rPr>
                            <m:t>,…</m:t>
                          </m:r>
                        </m:e>
                      </m:d>
                    </m:oMath>
                  </m:oMathPara>
                </a14:m>
                <a:endParaRPr lang="en-US" dirty="0"/>
              </a:p>
            </p:txBody>
          </p:sp>
        </mc:Choice>
        <mc:Fallback xmlns="">
          <p:sp>
            <p:nvSpPr>
              <p:cNvPr id="15" name="Rectangle 14">
                <a:extLst>
                  <a:ext uri="{FF2B5EF4-FFF2-40B4-BE49-F238E27FC236}">
                    <a16:creationId xmlns:a16="http://schemas.microsoft.com/office/drawing/2014/main" id="{E743A971-2D20-E740-ACBE-0AD313644DBA}"/>
                  </a:ext>
                </a:extLst>
              </p:cNvPr>
              <p:cNvSpPr>
                <a:spLocks noRot="1" noChangeAspect="1" noMove="1" noResize="1" noEditPoints="1" noAdjustHandles="1" noChangeArrowheads="1" noChangeShapeType="1" noTextEdit="1"/>
              </p:cNvSpPr>
              <p:nvPr/>
            </p:nvSpPr>
            <p:spPr>
              <a:xfrm>
                <a:off x="2309039" y="3924382"/>
                <a:ext cx="3136489" cy="117463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1A99ACF1-85C3-154A-BDE3-DB39C52DE8E8}"/>
                  </a:ext>
                </a:extLst>
              </p:cNvPr>
              <p:cNvSpPr/>
              <p:nvPr/>
            </p:nvSpPr>
            <p:spPr>
              <a:xfrm>
                <a:off x="5653548" y="3667433"/>
                <a:ext cx="4658948" cy="1688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dirty="0">
                    <a:latin typeface="Dagny OT" panose="020B0504020201020104" pitchFamily="34" charset="77"/>
                  </a:rPr>
                  <a:t>Mark </a:t>
                </a:r>
                <a14:m>
                  <m:oMath xmlns:m="http://schemas.openxmlformats.org/officeDocument/2006/math">
                    <m:r>
                      <a:rPr lang="en-US" i="1" dirty="0" smtClean="0">
                        <a:latin typeface="Cambria Math" panose="02040503050406030204" pitchFamily="18" charset="0"/>
                      </a:rPr>
                      <m:t>𝑥</m:t>
                    </m:r>
                  </m:oMath>
                </a14:m>
                <a:r>
                  <a:rPr lang="en-US" dirty="0">
                    <a:latin typeface="Dagny OT" panose="020B0504020201020104" pitchFamily="34" charset="77"/>
                  </a:rPr>
                  <a:t> bills</a:t>
                </a:r>
              </a:p>
              <a:p>
                <a:pPr marL="342900" indent="-342900">
                  <a:buAutoNum type="arabicPeriod"/>
                </a:pPr>
                <a:r>
                  <a:rPr lang="en-US" dirty="0">
                    <a:latin typeface="Dagny OT" panose="020B0504020201020104" pitchFamily="34" charset="77"/>
                  </a:rPr>
                  <a:t>Sample </a:t>
                </a:r>
                <a14:m>
                  <m:oMath xmlns:m="http://schemas.openxmlformats.org/officeDocument/2006/math">
                    <m:r>
                      <a:rPr lang="en-US" i="1" dirty="0" smtClean="0">
                        <a:latin typeface="Cambria Math" panose="02040503050406030204" pitchFamily="18" charset="0"/>
                      </a:rPr>
                      <m:t>𝑦</m:t>
                    </m:r>
                  </m:oMath>
                </a14:m>
                <a:r>
                  <a:rPr lang="en-US" dirty="0">
                    <a:latin typeface="Dagny OT" panose="020B0504020201020104" pitchFamily="34" charset="77"/>
                  </a:rPr>
                  <a:t> bills, where there is a </a:t>
                </a:r>
                <a14:m>
                  <m:oMath xmlns:m="http://schemas.openxmlformats.org/officeDocument/2006/math">
                    <m:r>
                      <a:rPr lang="en-US" i="1" dirty="0" smtClean="0">
                        <a:latin typeface="Cambria Math" panose="02040503050406030204" pitchFamily="18" charset="0"/>
                      </a:rPr>
                      <m:t>𝑢</m:t>
                    </m:r>
                    <m:r>
                      <a:rPr lang="en-US" i="1" dirty="0" smtClean="0">
                        <a:latin typeface="Cambria Math" panose="02040503050406030204" pitchFamily="18" charset="0"/>
                      </a:rPr>
                      <m:t>%</m:t>
                    </m:r>
                  </m:oMath>
                </a14:m>
                <a:r>
                  <a:rPr lang="en-US" dirty="0">
                    <a:latin typeface="Dagny OT" panose="020B0504020201020104" pitchFamily="34" charset="77"/>
                  </a:rPr>
                  <a:t> chance of sampling a marked bill compared to an unmarked bill</a:t>
                </a:r>
              </a:p>
              <a:p>
                <a:pPr marL="342900" indent="-342900">
                  <a:buAutoNum type="arabicPeriod"/>
                </a:pPr>
                <a:r>
                  <a:rPr lang="en-US" dirty="0">
                    <a:latin typeface="Dagny OT" panose="020B0504020201020104" pitchFamily="34" charset="77"/>
                  </a:rPr>
                  <a:t>Count the # of marked bills </a:t>
                </a:r>
                <a14:m>
                  <m:oMath xmlns:m="http://schemas.openxmlformats.org/officeDocument/2006/math">
                    <m:r>
                      <a:rPr lang="en-US" i="1" dirty="0" smtClean="0">
                        <a:latin typeface="Cambria Math" panose="02040503050406030204" pitchFamily="18" charset="0"/>
                      </a:rPr>
                      <m:t>𝑧</m:t>
                    </m:r>
                  </m:oMath>
                </a14:m>
                <a:r>
                  <a:rPr lang="en-US" dirty="0">
                    <a:latin typeface="Dagny OT" panose="020B0504020201020104" pitchFamily="34" charset="77"/>
                  </a:rPr>
                  <a:t> in the sample</a:t>
                </a:r>
              </a:p>
              <a:p>
                <a:pPr marL="342900" indent="-342900">
                  <a:buAutoNum type="arabicPeriod"/>
                </a:pPr>
                <a:r>
                  <a:rPr lang="en-US" dirty="0">
                    <a:latin typeface="Dagny OT" panose="020B0504020201020104" pitchFamily="34" charset="77"/>
                  </a:rPr>
                  <a:t>Compare with the actual # </a:t>
                </a:r>
                <a14:m>
                  <m:oMath xmlns:m="http://schemas.openxmlformats.org/officeDocument/2006/math">
                    <m:r>
                      <a:rPr lang="en-US" i="1" dirty="0" smtClean="0">
                        <a:latin typeface="Cambria Math" panose="02040503050406030204" pitchFamily="18" charset="0"/>
                      </a:rPr>
                      <m:t>𝑤</m:t>
                    </m:r>
                  </m:oMath>
                </a14:m>
                <a:r>
                  <a:rPr lang="en-US" dirty="0">
                    <a:latin typeface="Dagny OT" panose="020B0504020201020104" pitchFamily="34" charset="77"/>
                  </a:rPr>
                  <a:t> </a:t>
                </a:r>
              </a:p>
            </p:txBody>
          </p:sp>
        </mc:Choice>
        <mc:Fallback xmlns="">
          <p:sp>
            <p:nvSpPr>
              <p:cNvPr id="16" name="Rectangle 15">
                <a:extLst>
                  <a:ext uri="{FF2B5EF4-FFF2-40B4-BE49-F238E27FC236}">
                    <a16:creationId xmlns:a16="http://schemas.microsoft.com/office/drawing/2014/main" id="{1A99ACF1-85C3-154A-BDE3-DB39C52DE8E8}"/>
                  </a:ext>
                </a:extLst>
              </p:cNvPr>
              <p:cNvSpPr>
                <a:spLocks noRot="1" noChangeAspect="1" noMove="1" noResize="1" noEditPoints="1" noAdjustHandles="1" noChangeArrowheads="1" noChangeShapeType="1" noTextEdit="1"/>
              </p:cNvSpPr>
              <p:nvPr/>
            </p:nvSpPr>
            <p:spPr>
              <a:xfrm>
                <a:off x="5653548" y="3667433"/>
                <a:ext cx="4658948" cy="1688532"/>
              </a:xfrm>
              <a:prstGeom prst="rect">
                <a:avLst/>
              </a:prstGeom>
              <a:blipFill>
                <a:blip r:embed="rId4"/>
                <a:stretch>
                  <a:fillRect l="-813" t="-2963" r="-813" b="-5926"/>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41D07AEC-86CB-B74D-8B26-0685133601B1}"/>
              </a:ext>
            </a:extLst>
          </p:cNvPr>
          <p:cNvSpPr/>
          <p:nvPr/>
        </p:nvSpPr>
        <p:spPr>
          <a:xfrm>
            <a:off x="2113936" y="3520934"/>
            <a:ext cx="8406580" cy="206379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300D3895-4D84-A142-B815-3CA7BDA95465}"/>
              </a:ext>
            </a:extLst>
          </p:cNvPr>
          <p:cNvCxnSpPr>
            <a:cxnSpLocks/>
            <a:stCxn id="15" idx="3"/>
            <a:endCxn id="16" idx="1"/>
          </p:cNvCxnSpPr>
          <p:nvPr/>
        </p:nvCxnSpPr>
        <p:spPr>
          <a:xfrm>
            <a:off x="5445528" y="4511699"/>
            <a:ext cx="2080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37F50013-823D-C14E-BD8A-3196A0D2DEE1}"/>
                  </a:ext>
                </a:extLst>
              </p:cNvPr>
              <p:cNvSpPr/>
              <p:nvPr/>
            </p:nvSpPr>
            <p:spPr>
              <a:xfrm>
                <a:off x="7174791" y="5584727"/>
                <a:ext cx="3345724" cy="369332"/>
              </a:xfrm>
              <a:prstGeom prst="rect">
                <a:avLst/>
              </a:prstGeom>
            </p:spPr>
            <p:txBody>
              <a:bodyPr wrap="none">
                <a:spAutoFit/>
              </a:bodyPr>
              <a:lstStyle/>
              <a:p>
                <a:r>
                  <a:rPr lang="en-US" dirty="0">
                    <a:latin typeface="Dagny OT" panose="020B0504020201020104" pitchFamily="34" charset="77"/>
                  </a:rPr>
                  <a:t>Repeat to get a distribution of </a:t>
                </a:r>
                <a14:m>
                  <m:oMath xmlns:m="http://schemas.openxmlformats.org/officeDocument/2006/math">
                    <m:r>
                      <a:rPr lang="en-US" i="1" dirty="0">
                        <a:latin typeface="Cambria Math" panose="02040503050406030204" pitchFamily="18" charset="0"/>
                      </a:rPr>
                      <m:t>𝑧</m:t>
                    </m:r>
                  </m:oMath>
                </a14:m>
                <a:r>
                  <a:rPr lang="en-US" dirty="0">
                    <a:latin typeface="Dagny OT" panose="020B0504020201020104" pitchFamily="34" charset="77"/>
                  </a:rPr>
                  <a:t>’s</a:t>
                </a:r>
              </a:p>
            </p:txBody>
          </p:sp>
        </mc:Choice>
        <mc:Fallback xmlns="">
          <p:sp>
            <p:nvSpPr>
              <p:cNvPr id="19" name="Rectangle 18">
                <a:extLst>
                  <a:ext uri="{FF2B5EF4-FFF2-40B4-BE49-F238E27FC236}">
                    <a16:creationId xmlns:a16="http://schemas.microsoft.com/office/drawing/2014/main" id="{37F50013-823D-C14E-BD8A-3196A0D2DEE1}"/>
                  </a:ext>
                </a:extLst>
              </p:cNvPr>
              <p:cNvSpPr>
                <a:spLocks noRot="1" noChangeAspect="1" noMove="1" noResize="1" noEditPoints="1" noAdjustHandles="1" noChangeArrowheads="1" noChangeShapeType="1" noTextEdit="1"/>
              </p:cNvSpPr>
              <p:nvPr/>
            </p:nvSpPr>
            <p:spPr>
              <a:xfrm>
                <a:off x="7174791" y="5584727"/>
                <a:ext cx="3345724" cy="369332"/>
              </a:xfrm>
              <a:prstGeom prst="rect">
                <a:avLst/>
              </a:prstGeom>
              <a:blipFill>
                <a:blip r:embed="rId5"/>
                <a:stretch>
                  <a:fillRect l="-1136" t="-6667" r="-1515"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0B5B63A7-1B5D-B340-B46B-C762AE7F5BB5}"/>
                  </a:ext>
                </a:extLst>
              </p:cNvPr>
              <p:cNvSpPr/>
              <p:nvPr/>
            </p:nvSpPr>
            <p:spPr>
              <a:xfrm>
                <a:off x="7174791" y="5954059"/>
                <a:ext cx="3588931" cy="369332"/>
              </a:xfrm>
              <a:prstGeom prst="rect">
                <a:avLst/>
              </a:prstGeom>
            </p:spPr>
            <p:txBody>
              <a:bodyPr wrap="none">
                <a:spAutoFit/>
              </a:bodyPr>
              <a:lstStyle/>
              <a:p>
                <a14:m>
                  <m:oMath xmlns:m="http://schemas.openxmlformats.org/officeDocument/2006/math">
                    <m:r>
                      <a:rPr lang="en-CA" b="0" i="1" dirty="0" smtClean="0">
                        <a:latin typeface="Cambria Math" panose="02040503050406030204" pitchFamily="18" charset="0"/>
                      </a:rPr>
                      <m:t>𝑥</m:t>
                    </m:r>
                    <m:r>
                      <a:rPr lang="en-CA" b="0" i="1" dirty="0" smtClean="0">
                        <a:latin typeface="Cambria Math" panose="02040503050406030204" pitchFamily="18" charset="0"/>
                      </a:rPr>
                      <m:t>, </m:t>
                    </m:r>
                    <m:r>
                      <a:rPr lang="en-CA" b="0" i="1" dirty="0" smtClean="0">
                        <a:latin typeface="Cambria Math" panose="02040503050406030204" pitchFamily="18" charset="0"/>
                      </a:rPr>
                      <m:t>𝑦</m:t>
                    </m:r>
                    <m:r>
                      <a:rPr lang="en-CA" b="0" i="1" dirty="0" smtClean="0">
                        <a:latin typeface="Cambria Math" panose="02040503050406030204" pitchFamily="18" charset="0"/>
                      </a:rPr>
                      <m:t>, </m:t>
                    </m:r>
                    <m:r>
                      <a:rPr lang="en-CA" b="0" i="1" dirty="0" smtClean="0">
                        <a:latin typeface="Cambria Math" panose="02040503050406030204" pitchFamily="18" charset="0"/>
                      </a:rPr>
                      <m:t>𝑢</m:t>
                    </m:r>
                    <m:r>
                      <a:rPr lang="en-CA" b="0" i="1" dirty="0" smtClean="0">
                        <a:latin typeface="Cambria Math" panose="02040503050406030204" pitchFamily="18" charset="0"/>
                      </a:rPr>
                      <m:t>,</m:t>
                    </m:r>
                    <m:r>
                      <a:rPr lang="en-CA" b="0" i="1" dirty="0" smtClean="0">
                        <a:latin typeface="Cambria Math" panose="02040503050406030204" pitchFamily="18" charset="0"/>
                      </a:rPr>
                      <m:t>𝑤</m:t>
                    </m:r>
                  </m:oMath>
                </a14:m>
                <a:r>
                  <a:rPr lang="en-US" dirty="0">
                    <a:latin typeface="Dagny OT" panose="020B0504020201020104" pitchFamily="34" charset="77"/>
                  </a:rPr>
                  <a:t> are given; </a:t>
                </a:r>
                <a14:m>
                  <m:oMath xmlns:m="http://schemas.openxmlformats.org/officeDocument/2006/math">
                    <m:r>
                      <a:rPr lang="en-US" i="1" dirty="0" smtClean="0">
                        <a:latin typeface="Cambria Math" panose="02040503050406030204" pitchFamily="18" charset="0"/>
                      </a:rPr>
                      <m:t>𝑧</m:t>
                    </m:r>
                    <m:r>
                      <a:rPr lang="en-CA" b="0" i="1" dirty="0" smtClean="0">
                        <a:latin typeface="Cambria Math" panose="02040503050406030204" pitchFamily="18" charset="0"/>
                      </a:rPr>
                      <m:t>,</m:t>
                    </m:r>
                    <m:r>
                      <a:rPr lang="en-CA" b="0" i="1" dirty="0" smtClean="0">
                        <a:latin typeface="Cambria Math" panose="02040503050406030204" pitchFamily="18" charset="0"/>
                      </a:rPr>
                      <m:t>𝑁</m:t>
                    </m:r>
                  </m:oMath>
                </a14:m>
                <a:r>
                  <a:rPr lang="en-US" dirty="0">
                    <a:latin typeface="Dagny OT" panose="020B0504020201020104" pitchFamily="34" charset="77"/>
                  </a:rPr>
                  <a:t> to be found</a:t>
                </a:r>
              </a:p>
            </p:txBody>
          </p:sp>
        </mc:Choice>
        <mc:Fallback xmlns="">
          <p:sp>
            <p:nvSpPr>
              <p:cNvPr id="20" name="Rectangle 19">
                <a:extLst>
                  <a:ext uri="{FF2B5EF4-FFF2-40B4-BE49-F238E27FC236}">
                    <a16:creationId xmlns:a16="http://schemas.microsoft.com/office/drawing/2014/main" id="{0B5B63A7-1B5D-B340-B46B-C762AE7F5BB5}"/>
                  </a:ext>
                </a:extLst>
              </p:cNvPr>
              <p:cNvSpPr>
                <a:spLocks noRot="1" noChangeAspect="1" noMove="1" noResize="1" noEditPoints="1" noAdjustHandles="1" noChangeArrowheads="1" noChangeShapeType="1" noTextEdit="1"/>
              </p:cNvSpPr>
              <p:nvPr/>
            </p:nvSpPr>
            <p:spPr>
              <a:xfrm>
                <a:off x="7174791" y="5954059"/>
                <a:ext cx="3588931" cy="369332"/>
              </a:xfrm>
              <a:prstGeom prst="rect">
                <a:avLst/>
              </a:prstGeom>
              <a:blipFill>
                <a:blip r:embed="rId6"/>
                <a:stretch>
                  <a:fillRect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1070601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F5D26-C881-0949-8434-658061A4B8F2}"/>
              </a:ext>
            </a:extLst>
          </p:cNvPr>
          <p:cNvSpPr>
            <a:spLocks noGrp="1"/>
          </p:cNvSpPr>
          <p:nvPr>
            <p:ph type="title"/>
          </p:nvPr>
        </p:nvSpPr>
        <p:spPr/>
        <p:txBody>
          <a:bodyPr/>
          <a:lstStyle/>
          <a:p>
            <a:r>
              <a:rPr lang="en-US" dirty="0"/>
              <a:t>MONEY ($ BILL Y’ALL) – MARKED BILLS ARE BRITTLE (?)</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5782DA-5F2B-D04F-9050-B69A7A8B191B}"/>
                  </a:ext>
                </a:extLst>
              </p:cNvPr>
              <p:cNvSpPr>
                <a:spLocks noGrp="1"/>
              </p:cNvSpPr>
              <p:nvPr>
                <p:ph idx="1"/>
              </p:nvPr>
            </p:nvSpPr>
            <p:spPr/>
            <p:txBody>
              <a:bodyPr/>
              <a:lstStyle/>
              <a:p>
                <a:pPr marL="457200" indent="-457200" algn="just">
                  <a:buAutoNum type="arabicPeriod"/>
                </a:pPr>
                <a:r>
                  <a:rPr lang="en-US" dirty="0"/>
                  <a:t>Draw a </a:t>
                </a:r>
                <a:r>
                  <a:rPr lang="en-US" b="1" dirty="0"/>
                  <a:t>large</a:t>
                </a:r>
                <a:r>
                  <a:rPr lang="en-US" dirty="0"/>
                  <a:t> random sample of # of bills </a:t>
                </a:r>
                <a14:m>
                  <m:oMath xmlns:m="http://schemas.openxmlformats.org/officeDocument/2006/math">
                    <m:r>
                      <a:rPr lang="en-US" i="1" dirty="0" smtClean="0">
                        <a:latin typeface="Cambria Math" panose="02040503050406030204" pitchFamily="18" charset="0"/>
                      </a:rPr>
                      <m:t>𝑁</m:t>
                    </m:r>
                  </m:oMath>
                </a14:m>
                <a:r>
                  <a:rPr lang="en-US" dirty="0"/>
                  <a:t> from an acceptable “prior” distribution on the parameters.</a:t>
                </a:r>
              </a:p>
              <a:p>
                <a:pPr marL="457200" indent="-457200" algn="just">
                  <a:buAutoNum type="arabicPeriod"/>
                </a:pPr>
                <a:r>
                  <a:rPr lang="en-US" dirty="0"/>
                  <a:t>Using the </a:t>
                </a:r>
                <a14:m>
                  <m:oMath xmlns:m="http://schemas.openxmlformats.org/officeDocument/2006/math">
                    <m:r>
                      <a:rPr lang="en-US" i="1" dirty="0" smtClean="0">
                        <a:latin typeface="Cambria Math" panose="02040503050406030204" pitchFamily="18" charset="0"/>
                      </a:rPr>
                      <m:t>𝑁</m:t>
                    </m:r>
                  </m:oMath>
                </a14:m>
                <a:r>
                  <a:rPr lang="en-US" dirty="0"/>
                  <a:t>’s and the generative model (with </a:t>
                </a:r>
                <a14:m>
                  <m:oMath xmlns:m="http://schemas.openxmlformats.org/officeDocument/2006/math">
                    <m:r>
                      <a:rPr lang="en-US" i="1" dirty="0" smtClean="0">
                        <a:latin typeface="Cambria Math" panose="02040503050406030204" pitchFamily="18" charset="0"/>
                      </a:rPr>
                      <m:t>𝑥</m:t>
                    </m:r>
                    <m:r>
                      <a:rPr lang="en-CA" b="0" i="0" dirty="0" smtClean="0">
                        <a:latin typeface="Cambria Math" panose="02040503050406030204" pitchFamily="18" charset="0"/>
                      </a:rPr>
                      <m:t>,</m:t>
                    </m:r>
                    <m:r>
                      <a:rPr lang="en-CA" b="0" i="1" dirty="0" smtClean="0">
                        <a:latin typeface="Cambria Math" panose="02040503050406030204" pitchFamily="18" charset="0"/>
                      </a:rPr>
                      <m:t>𝑦</m:t>
                    </m:r>
                  </m:oMath>
                </a14:m>
                <a:r>
                  <a:rPr lang="en-US" dirty="0"/>
                  <a:t> and </a:t>
                </a:r>
                <a14:m>
                  <m:oMath xmlns:m="http://schemas.openxmlformats.org/officeDocument/2006/math">
                    <m:r>
                      <a:rPr lang="en-CA" b="0" i="1" dirty="0" smtClean="0">
                        <a:latin typeface="Cambria Math" panose="02040503050406030204" pitchFamily="18" charset="0"/>
                      </a:rPr>
                      <m:t>𝑢</m:t>
                    </m:r>
                  </m:oMath>
                </a14:m>
                <a:r>
                  <a:rPr lang="en-US" dirty="0"/>
                  <a:t> given), produce a (synthetic) # of marked bills </a:t>
                </a:r>
                <a14:m>
                  <m:oMath xmlns:m="http://schemas.openxmlformats.org/officeDocument/2006/math">
                    <m:r>
                      <a:rPr lang="en-US" i="1" dirty="0" smtClean="0">
                        <a:latin typeface="Cambria Math" panose="02040503050406030204" pitchFamily="18" charset="0"/>
                      </a:rPr>
                      <m:t>𝑧</m:t>
                    </m:r>
                  </m:oMath>
                </a14:m>
                <a:r>
                  <a:rPr lang="en-US" dirty="0"/>
                  <a:t> in each sample.</a:t>
                </a:r>
              </a:p>
              <a:p>
                <a:pPr marL="457200" indent="-457200" algn="just">
                  <a:buAutoNum type="arabicPeriod"/>
                </a:pPr>
                <a:r>
                  <a:rPr lang="en-US" dirty="0"/>
                  <a:t>Retain only those values of </a:t>
                </a:r>
                <a14:m>
                  <m:oMath xmlns:m="http://schemas.openxmlformats.org/officeDocument/2006/math">
                    <m:r>
                      <a:rPr lang="en-US" i="1" dirty="0" smtClean="0">
                        <a:latin typeface="Cambria Math" panose="02040503050406030204" pitchFamily="18" charset="0"/>
                      </a:rPr>
                      <m:t>𝑁</m:t>
                    </m:r>
                  </m:oMath>
                </a14:m>
                <a:r>
                  <a:rPr lang="en-US" dirty="0"/>
                  <a:t> values for which </a:t>
                </a:r>
                <a14:m>
                  <m:oMath xmlns:m="http://schemas.openxmlformats.org/officeDocument/2006/math">
                    <m:r>
                      <a:rPr lang="en-US" i="1" dirty="0" smtClean="0">
                        <a:latin typeface="Cambria Math" panose="02040503050406030204" pitchFamily="18" charset="0"/>
                      </a:rPr>
                      <m:t>𝑧</m:t>
                    </m:r>
                    <m:r>
                      <a:rPr lang="en-US" i="1" dirty="0" smtClean="0">
                        <a:latin typeface="Cambria Math" panose="02040503050406030204" pitchFamily="18" charset="0"/>
                      </a:rPr>
                      <m:t>=</m:t>
                    </m:r>
                    <m:r>
                      <a:rPr lang="en-US" i="1" dirty="0" smtClean="0">
                        <a:latin typeface="Cambria Math" panose="02040503050406030204" pitchFamily="18" charset="0"/>
                      </a:rPr>
                      <m:t>𝑤</m:t>
                    </m:r>
                  </m:oMath>
                </a14:m>
                <a:r>
                  <a:rPr lang="en-US" dirty="0"/>
                  <a:t>.  </a:t>
                </a:r>
              </a:p>
              <a:p>
                <a:pPr marL="228600" indent="-228600" algn="just">
                  <a:buAutoNum type="arabicPeriod"/>
                </a:pPr>
                <a:endParaRPr lang="en-US" sz="100" dirty="0"/>
              </a:p>
            </p:txBody>
          </p:sp>
        </mc:Choice>
        <mc:Fallback xmlns="">
          <p:sp>
            <p:nvSpPr>
              <p:cNvPr id="3" name="Content Placeholder 2">
                <a:extLst>
                  <a:ext uri="{FF2B5EF4-FFF2-40B4-BE49-F238E27FC236}">
                    <a16:creationId xmlns:a16="http://schemas.microsoft.com/office/drawing/2014/main" id="{D65782DA-5F2B-D04F-9050-B69A7A8B191B}"/>
                  </a:ext>
                </a:extLst>
              </p:cNvPr>
              <p:cNvSpPr>
                <a:spLocks noGrp="1" noRot="1" noChangeAspect="1" noMove="1" noResize="1" noEditPoints="1" noAdjustHandles="1" noChangeArrowheads="1" noChangeShapeType="1" noTextEdit="1"/>
              </p:cNvSpPr>
              <p:nvPr>
                <p:ph idx="1"/>
              </p:nvPr>
            </p:nvSpPr>
            <p:spPr>
              <a:blipFill>
                <a:blip r:embed="rId2"/>
                <a:stretch>
                  <a:fillRect l="-806" r="-806"/>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B2E7A10D-2957-4F4F-9339-7108CE2A308C}"/>
              </a:ext>
            </a:extLst>
          </p:cNvPr>
          <p:cNvSpPr/>
          <p:nvPr/>
        </p:nvSpPr>
        <p:spPr>
          <a:xfrm>
            <a:off x="7157885" y="0"/>
            <a:ext cx="5031030" cy="307777"/>
          </a:xfrm>
          <a:prstGeom prst="rect">
            <a:avLst/>
          </a:prstGeom>
        </p:spPr>
        <p:txBody>
          <a:bodyPr wrap="square">
            <a:spAutoFit/>
          </a:bodyPr>
          <a:lstStyle/>
          <a:p>
            <a:pPr algn="r"/>
            <a:r>
              <a:rPr lang="en-US" sz="1400" dirty="0">
                <a:latin typeface="Dagny OT" panose="020B0504020201020104" pitchFamily="34" charset="77"/>
              </a:rPr>
              <a:t>[based on </a:t>
            </a:r>
            <a:r>
              <a:rPr lang="en-CA" sz="1400" dirty="0" err="1">
                <a:latin typeface="Dagny OT" panose="020B0504020201020104" pitchFamily="34" charset="77"/>
              </a:rPr>
              <a:t>Bååth</a:t>
            </a:r>
            <a:r>
              <a:rPr lang="en-CA" sz="1400" dirty="0">
                <a:latin typeface="Dagny OT" panose="020B0504020201020104" pitchFamily="34" charset="77"/>
              </a:rPr>
              <a:t>, </a:t>
            </a:r>
            <a:r>
              <a:rPr lang="en-CA" sz="1400" i="1" dirty="0">
                <a:latin typeface="Dagny OT" panose="020B0504020201020104" pitchFamily="34" charset="77"/>
              </a:rPr>
              <a:t>Introduction to Bayesian Data Analysis with R</a:t>
            </a:r>
            <a:r>
              <a:rPr lang="en-US" sz="1400" dirty="0">
                <a:latin typeface="Dagny OT" panose="020B0504020201020104" pitchFamily="34" charset="77"/>
              </a:rPr>
              <a:t>]</a:t>
            </a:r>
          </a:p>
        </p:txBody>
      </p:sp>
    </p:spTree>
    <p:extLst>
      <p:ext uri="{BB962C8B-B14F-4D97-AF65-F5344CB8AC3E}">
        <p14:creationId xmlns:p14="http://schemas.microsoft.com/office/powerpoint/2010/main" val="122216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22353-5355-514C-BF3D-BD85CB79419D}"/>
              </a:ext>
            </a:extLst>
          </p:cNvPr>
          <p:cNvSpPr>
            <a:spLocks noGrp="1"/>
          </p:cNvSpPr>
          <p:nvPr>
            <p:ph type="title"/>
          </p:nvPr>
        </p:nvSpPr>
        <p:spPr/>
        <p:txBody>
          <a:bodyPr/>
          <a:lstStyle/>
          <a:p>
            <a:r>
              <a:rPr lang="en-US" dirty="0"/>
              <a:t>MONEY ($ BILL Y’ALL) – MARKED BILLS ARE BRITTLE (?)</a:t>
            </a:r>
          </a:p>
        </p:txBody>
      </p:sp>
      <p:pic>
        <p:nvPicPr>
          <p:cNvPr id="6" name="Content Placeholder 5">
            <a:extLst>
              <a:ext uri="{FF2B5EF4-FFF2-40B4-BE49-F238E27FC236}">
                <a16:creationId xmlns:a16="http://schemas.microsoft.com/office/drawing/2014/main" id="{0E960A86-EAC0-BC41-B75A-A409BF09A93B}"/>
              </a:ext>
            </a:extLst>
          </p:cNvPr>
          <p:cNvPicPr>
            <a:picLocks noGrp="1" noChangeAspect="1"/>
          </p:cNvPicPr>
          <p:nvPr>
            <p:ph sz="half" idx="1"/>
          </p:nvPr>
        </p:nvPicPr>
        <p:blipFill>
          <a:blip r:embed="rId2"/>
          <a:stretch>
            <a:fillRect/>
          </a:stretch>
        </p:blipFill>
        <p:spPr>
          <a:xfrm>
            <a:off x="427132" y="2399074"/>
            <a:ext cx="5464334" cy="3077497"/>
          </a:xfrm>
        </p:spPr>
      </p:pic>
      <p:pic>
        <p:nvPicPr>
          <p:cNvPr id="8" name="Content Placeholder 7">
            <a:extLst>
              <a:ext uri="{FF2B5EF4-FFF2-40B4-BE49-F238E27FC236}">
                <a16:creationId xmlns:a16="http://schemas.microsoft.com/office/drawing/2014/main" id="{92C90CBE-67BC-FC44-BD1D-3CF56D4EF061}"/>
              </a:ext>
            </a:extLst>
          </p:cNvPr>
          <p:cNvPicPr>
            <a:picLocks noGrp="1" noChangeAspect="1"/>
          </p:cNvPicPr>
          <p:nvPr>
            <p:ph sz="half" idx="2"/>
          </p:nvPr>
        </p:nvPicPr>
        <p:blipFill>
          <a:blip r:embed="rId3"/>
          <a:stretch>
            <a:fillRect/>
          </a:stretch>
        </p:blipFill>
        <p:spPr>
          <a:xfrm>
            <a:off x="6484691" y="2399074"/>
            <a:ext cx="5231258" cy="3077497"/>
          </a:xfrm>
        </p:spPr>
      </p:pic>
      <p:sp>
        <p:nvSpPr>
          <p:cNvPr id="9" name="Content Placeholder 2">
            <a:extLst>
              <a:ext uri="{FF2B5EF4-FFF2-40B4-BE49-F238E27FC236}">
                <a16:creationId xmlns:a16="http://schemas.microsoft.com/office/drawing/2014/main" id="{E9A07BA1-6D34-8B43-9F24-D30F9C53E5BA}"/>
              </a:ext>
            </a:extLst>
          </p:cNvPr>
          <p:cNvSpPr txBox="1">
            <a:spLocks/>
          </p:cNvSpPr>
          <p:nvPr/>
        </p:nvSpPr>
        <p:spPr>
          <a:xfrm>
            <a:off x="2730844" y="1919574"/>
            <a:ext cx="856910" cy="630276"/>
          </a:xfrm>
          <a:prstGeom prst="rect">
            <a:avLst/>
          </a:prstGeom>
        </p:spPr>
        <p:txBody>
          <a:bodyPr vert="horz" lIns="91436" tIns="45719" rIns="91436" bIns="45719" rtlCol="0" anchor="ctr">
            <a:normAutofit/>
          </a:bodyPr>
          <a:lstStyle>
            <a:lvl1pPr marL="0" indent="0" algn="l" defTabSz="457182" rtl="0" eaLnBrk="1" latinLnBrk="0" hangingPunct="1">
              <a:spcBef>
                <a:spcPct val="20000"/>
              </a:spcBef>
              <a:spcAft>
                <a:spcPts val="600"/>
              </a:spcAft>
              <a:buClr>
                <a:schemeClr val="accent2"/>
              </a:buClr>
              <a:buSzPct val="92000"/>
              <a:buFont typeface="Wingdings 2" panose="05020102010507070707" pitchFamily="18" charset="2"/>
              <a:buNone/>
              <a:defRPr sz="2400" kern="1200">
                <a:solidFill>
                  <a:schemeClr val="tx2"/>
                </a:solidFill>
                <a:latin typeface="Dagny OT" panose="020B0504020201020104" pitchFamily="34" charset="77"/>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Dagny OT" panose="020B0504020201020104" pitchFamily="34" charset="77"/>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Dagny OT" panose="020B0504020201020104" pitchFamily="34" charset="77"/>
                <a:ea typeface="+mn-ea"/>
                <a:cs typeface="+mn-cs"/>
              </a:defRPr>
            </a:lvl3pPr>
            <a:lvl4pPr marL="1241950"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b="1" dirty="0"/>
              <a:t>Prior</a:t>
            </a:r>
          </a:p>
        </p:txBody>
      </p:sp>
      <p:sp>
        <p:nvSpPr>
          <p:cNvPr id="10" name="Content Placeholder 2">
            <a:extLst>
              <a:ext uri="{FF2B5EF4-FFF2-40B4-BE49-F238E27FC236}">
                <a16:creationId xmlns:a16="http://schemas.microsoft.com/office/drawing/2014/main" id="{0461C079-4E88-E745-BDD2-1D860A200C41}"/>
              </a:ext>
            </a:extLst>
          </p:cNvPr>
          <p:cNvSpPr txBox="1">
            <a:spLocks/>
          </p:cNvSpPr>
          <p:nvPr/>
        </p:nvSpPr>
        <p:spPr>
          <a:xfrm>
            <a:off x="8363721" y="1919574"/>
            <a:ext cx="1473198" cy="630276"/>
          </a:xfrm>
          <a:prstGeom prst="rect">
            <a:avLst/>
          </a:prstGeom>
        </p:spPr>
        <p:txBody>
          <a:bodyPr vert="horz" lIns="91436" tIns="45719" rIns="91436" bIns="45719" rtlCol="0" anchor="ctr">
            <a:normAutofit/>
          </a:bodyPr>
          <a:lstStyle>
            <a:lvl1pPr marL="305988"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Dagny OT" panose="020B0504020201020104" pitchFamily="34" charset="77"/>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100" kern="1200">
                <a:solidFill>
                  <a:schemeClr val="tx2"/>
                </a:solidFill>
                <a:latin typeface="Dagny OT" panose="020B0504020201020104" pitchFamily="34" charset="77"/>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Dagny OT" panose="020B0504020201020104" pitchFamily="34" charset="77"/>
                <a:ea typeface="+mn-ea"/>
                <a:cs typeface="+mn-cs"/>
              </a:defRPr>
            </a:lvl3pPr>
            <a:lvl4pPr marL="1241950"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b="1" dirty="0"/>
              <a:t>Posterior</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5A9EE10-6BF0-B443-B08C-A54E753FA33C}"/>
                  </a:ext>
                </a:extLst>
              </p:cNvPr>
              <p:cNvSpPr txBox="1"/>
              <p:nvPr/>
            </p:nvSpPr>
            <p:spPr>
              <a:xfrm>
                <a:off x="169964" y="5476571"/>
                <a:ext cx="4488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500</m:t>
                      </m:r>
                    </m:oMath>
                  </m:oMathPara>
                </a14:m>
                <a:endParaRPr lang="en-US" dirty="0"/>
              </a:p>
            </p:txBody>
          </p:sp>
        </mc:Choice>
        <mc:Fallback xmlns="">
          <p:sp>
            <p:nvSpPr>
              <p:cNvPr id="11" name="TextBox 10">
                <a:extLst>
                  <a:ext uri="{FF2B5EF4-FFF2-40B4-BE49-F238E27FC236}">
                    <a16:creationId xmlns:a16="http://schemas.microsoft.com/office/drawing/2014/main" id="{C5A9EE10-6BF0-B443-B08C-A54E753FA33C}"/>
                  </a:ext>
                </a:extLst>
              </p:cNvPr>
              <p:cNvSpPr txBox="1">
                <a:spLocks noRot="1" noChangeAspect="1" noMove="1" noResize="1" noEditPoints="1" noAdjustHandles="1" noChangeArrowheads="1" noChangeShapeType="1" noTextEdit="1"/>
              </p:cNvSpPr>
              <p:nvPr/>
            </p:nvSpPr>
            <p:spPr>
              <a:xfrm>
                <a:off x="169964" y="5476571"/>
                <a:ext cx="448841" cy="276999"/>
              </a:xfrm>
              <a:prstGeom prst="rect">
                <a:avLst/>
              </a:prstGeom>
              <a:blipFill>
                <a:blip r:embed="rId4"/>
                <a:stretch>
                  <a:fillRect l="-8108" r="-8108"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6F9FE4E-A935-774E-8CAB-E9B1797B9269}"/>
                  </a:ext>
                </a:extLst>
              </p:cNvPr>
              <p:cNvSpPr txBox="1"/>
              <p:nvPr/>
            </p:nvSpPr>
            <p:spPr>
              <a:xfrm>
                <a:off x="5527195" y="5476570"/>
                <a:ext cx="577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1500</m:t>
                      </m:r>
                    </m:oMath>
                  </m:oMathPara>
                </a14:m>
                <a:endParaRPr lang="en-US" dirty="0"/>
              </a:p>
            </p:txBody>
          </p:sp>
        </mc:Choice>
        <mc:Fallback xmlns="">
          <p:sp>
            <p:nvSpPr>
              <p:cNvPr id="12" name="TextBox 11">
                <a:extLst>
                  <a:ext uri="{FF2B5EF4-FFF2-40B4-BE49-F238E27FC236}">
                    <a16:creationId xmlns:a16="http://schemas.microsoft.com/office/drawing/2014/main" id="{56F9FE4E-A935-774E-8CAB-E9B1797B9269}"/>
                  </a:ext>
                </a:extLst>
              </p:cNvPr>
              <p:cNvSpPr txBox="1">
                <a:spLocks noRot="1" noChangeAspect="1" noMove="1" noResize="1" noEditPoints="1" noAdjustHandles="1" noChangeArrowheads="1" noChangeShapeType="1" noTextEdit="1"/>
              </p:cNvSpPr>
              <p:nvPr/>
            </p:nvSpPr>
            <p:spPr>
              <a:xfrm>
                <a:off x="5527195" y="5476570"/>
                <a:ext cx="577081" cy="276999"/>
              </a:xfrm>
              <a:prstGeom prst="rect">
                <a:avLst/>
              </a:prstGeom>
              <a:blipFill>
                <a:blip r:embed="rId5"/>
                <a:stretch>
                  <a:fillRect l="-6383" r="-6383"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F6B1C6D-C61D-B043-B292-5F4F5DAD1907}"/>
                  </a:ext>
                </a:extLst>
              </p:cNvPr>
              <p:cNvSpPr txBox="1"/>
              <p:nvPr/>
            </p:nvSpPr>
            <p:spPr>
              <a:xfrm>
                <a:off x="6243077" y="5476566"/>
                <a:ext cx="4488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500</m:t>
                      </m:r>
                    </m:oMath>
                  </m:oMathPara>
                </a14:m>
                <a:endParaRPr lang="en-US" dirty="0"/>
              </a:p>
            </p:txBody>
          </p:sp>
        </mc:Choice>
        <mc:Fallback xmlns="">
          <p:sp>
            <p:nvSpPr>
              <p:cNvPr id="13" name="TextBox 12">
                <a:extLst>
                  <a:ext uri="{FF2B5EF4-FFF2-40B4-BE49-F238E27FC236}">
                    <a16:creationId xmlns:a16="http://schemas.microsoft.com/office/drawing/2014/main" id="{8F6B1C6D-C61D-B043-B292-5F4F5DAD1907}"/>
                  </a:ext>
                </a:extLst>
              </p:cNvPr>
              <p:cNvSpPr txBox="1">
                <a:spLocks noRot="1" noChangeAspect="1" noMove="1" noResize="1" noEditPoints="1" noAdjustHandles="1" noChangeArrowheads="1" noChangeShapeType="1" noTextEdit="1"/>
              </p:cNvSpPr>
              <p:nvPr/>
            </p:nvSpPr>
            <p:spPr>
              <a:xfrm>
                <a:off x="6243077" y="5476566"/>
                <a:ext cx="448841" cy="276999"/>
              </a:xfrm>
              <a:prstGeom prst="rect">
                <a:avLst/>
              </a:prstGeom>
              <a:blipFill>
                <a:blip r:embed="rId6"/>
                <a:stretch>
                  <a:fillRect l="-14286" r="-8571"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52FC931-E5C2-B74D-966A-DCDCAF946F9B}"/>
                  </a:ext>
                </a:extLst>
              </p:cNvPr>
              <p:cNvSpPr txBox="1"/>
              <p:nvPr/>
            </p:nvSpPr>
            <p:spPr>
              <a:xfrm>
                <a:off x="11472630" y="5476566"/>
                <a:ext cx="577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1500</m:t>
                      </m:r>
                    </m:oMath>
                  </m:oMathPara>
                </a14:m>
                <a:endParaRPr lang="en-US" dirty="0"/>
              </a:p>
            </p:txBody>
          </p:sp>
        </mc:Choice>
        <mc:Fallback xmlns="">
          <p:sp>
            <p:nvSpPr>
              <p:cNvPr id="14" name="TextBox 13">
                <a:extLst>
                  <a:ext uri="{FF2B5EF4-FFF2-40B4-BE49-F238E27FC236}">
                    <a16:creationId xmlns:a16="http://schemas.microsoft.com/office/drawing/2014/main" id="{C52FC931-E5C2-B74D-966A-DCDCAF946F9B}"/>
                  </a:ext>
                </a:extLst>
              </p:cNvPr>
              <p:cNvSpPr txBox="1">
                <a:spLocks noRot="1" noChangeAspect="1" noMove="1" noResize="1" noEditPoints="1" noAdjustHandles="1" noChangeArrowheads="1" noChangeShapeType="1" noTextEdit="1"/>
              </p:cNvSpPr>
              <p:nvPr/>
            </p:nvSpPr>
            <p:spPr>
              <a:xfrm>
                <a:off x="11472630" y="5476566"/>
                <a:ext cx="577081" cy="276999"/>
              </a:xfrm>
              <a:prstGeom prst="rect">
                <a:avLst/>
              </a:prstGeom>
              <a:blipFill>
                <a:blip r:embed="rId7"/>
                <a:stretch>
                  <a:fillRect l="-6383" r="-6383"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8AFF3C2-EC49-EA45-AA28-6B2D6917EAEA}"/>
                  </a:ext>
                </a:extLst>
              </p:cNvPr>
              <p:cNvSpPr txBox="1"/>
              <p:nvPr/>
            </p:nvSpPr>
            <p:spPr>
              <a:xfrm>
                <a:off x="9398665" y="5486679"/>
                <a:ext cx="577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1125</m:t>
                      </m:r>
                    </m:oMath>
                  </m:oMathPara>
                </a14:m>
                <a:endParaRPr lang="en-US" dirty="0"/>
              </a:p>
            </p:txBody>
          </p:sp>
        </mc:Choice>
        <mc:Fallback xmlns="">
          <p:sp>
            <p:nvSpPr>
              <p:cNvPr id="15" name="TextBox 14">
                <a:extLst>
                  <a:ext uri="{FF2B5EF4-FFF2-40B4-BE49-F238E27FC236}">
                    <a16:creationId xmlns:a16="http://schemas.microsoft.com/office/drawing/2014/main" id="{A8AFF3C2-EC49-EA45-AA28-6B2D6917EAEA}"/>
                  </a:ext>
                </a:extLst>
              </p:cNvPr>
              <p:cNvSpPr txBox="1">
                <a:spLocks noRot="1" noChangeAspect="1" noMove="1" noResize="1" noEditPoints="1" noAdjustHandles="1" noChangeArrowheads="1" noChangeShapeType="1" noTextEdit="1"/>
              </p:cNvSpPr>
              <p:nvPr/>
            </p:nvSpPr>
            <p:spPr>
              <a:xfrm>
                <a:off x="9398665" y="5486679"/>
                <a:ext cx="577081" cy="276999"/>
              </a:xfrm>
              <a:prstGeom prst="rect">
                <a:avLst/>
              </a:prstGeom>
              <a:blipFill>
                <a:blip r:embed="rId8"/>
                <a:stretch>
                  <a:fillRect l="-8696" r="-8696" b="-9091"/>
                </a:stretch>
              </a:blipFill>
            </p:spPr>
            <p:txBody>
              <a:bodyPr/>
              <a:lstStyle/>
              <a:p>
                <a:r>
                  <a:rPr lang="en-US">
                    <a:noFill/>
                  </a:rPr>
                  <a:t> </a:t>
                </a:r>
              </a:p>
            </p:txBody>
          </p:sp>
        </mc:Fallback>
      </mc:AlternateContent>
    </p:spTree>
    <p:extLst>
      <p:ext uri="{BB962C8B-B14F-4D97-AF65-F5344CB8AC3E}">
        <p14:creationId xmlns:p14="http://schemas.microsoft.com/office/powerpoint/2010/main" val="3870198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22353-5355-514C-BF3D-BD85CB79419D}"/>
              </a:ext>
            </a:extLst>
          </p:cNvPr>
          <p:cNvSpPr>
            <a:spLocks noGrp="1"/>
          </p:cNvSpPr>
          <p:nvPr>
            <p:ph type="title"/>
          </p:nvPr>
        </p:nvSpPr>
        <p:spPr/>
        <p:txBody>
          <a:bodyPr/>
          <a:lstStyle/>
          <a:p>
            <a:r>
              <a:rPr lang="en-US" dirty="0"/>
              <a:t>MONEY ($ BILL Y’ALL) – MARKED BILLS ARE BRITTLE (?)</a:t>
            </a:r>
          </a:p>
        </p:txBody>
      </p:sp>
      <p:pic>
        <p:nvPicPr>
          <p:cNvPr id="6" name="Content Placeholder 5">
            <a:extLst>
              <a:ext uri="{FF2B5EF4-FFF2-40B4-BE49-F238E27FC236}">
                <a16:creationId xmlns:a16="http://schemas.microsoft.com/office/drawing/2014/main" id="{0E960A86-EAC0-BC41-B75A-A409BF09A93B}"/>
              </a:ext>
            </a:extLst>
          </p:cNvPr>
          <p:cNvPicPr>
            <a:picLocks noGrp="1" noChangeAspect="1"/>
          </p:cNvPicPr>
          <p:nvPr>
            <p:ph sz="half" idx="1"/>
          </p:nvPr>
        </p:nvPicPr>
        <p:blipFill>
          <a:blip r:embed="rId2"/>
          <a:stretch>
            <a:fillRect/>
          </a:stretch>
        </p:blipFill>
        <p:spPr>
          <a:xfrm>
            <a:off x="427132" y="2399074"/>
            <a:ext cx="5464334" cy="3077497"/>
          </a:xfrm>
        </p:spPr>
      </p:pic>
      <p:pic>
        <p:nvPicPr>
          <p:cNvPr id="8" name="Content Placeholder 7">
            <a:extLst>
              <a:ext uri="{FF2B5EF4-FFF2-40B4-BE49-F238E27FC236}">
                <a16:creationId xmlns:a16="http://schemas.microsoft.com/office/drawing/2014/main" id="{92C90CBE-67BC-FC44-BD1D-3CF56D4EF061}"/>
              </a:ext>
            </a:extLst>
          </p:cNvPr>
          <p:cNvPicPr>
            <a:picLocks noGrp="1" noChangeAspect="1"/>
          </p:cNvPicPr>
          <p:nvPr>
            <p:ph sz="half" idx="2"/>
          </p:nvPr>
        </p:nvPicPr>
        <p:blipFill>
          <a:blip r:embed="rId3"/>
          <a:stretch>
            <a:fillRect/>
          </a:stretch>
        </p:blipFill>
        <p:spPr>
          <a:xfrm>
            <a:off x="6484691" y="2399074"/>
            <a:ext cx="5231258" cy="3077497"/>
          </a:xfrm>
        </p:spPr>
      </p:pic>
      <p:sp>
        <p:nvSpPr>
          <p:cNvPr id="9" name="Content Placeholder 2">
            <a:extLst>
              <a:ext uri="{FF2B5EF4-FFF2-40B4-BE49-F238E27FC236}">
                <a16:creationId xmlns:a16="http://schemas.microsoft.com/office/drawing/2014/main" id="{E9A07BA1-6D34-8B43-9F24-D30F9C53E5BA}"/>
              </a:ext>
            </a:extLst>
          </p:cNvPr>
          <p:cNvSpPr txBox="1">
            <a:spLocks/>
          </p:cNvSpPr>
          <p:nvPr/>
        </p:nvSpPr>
        <p:spPr>
          <a:xfrm>
            <a:off x="2730844" y="1919574"/>
            <a:ext cx="856910" cy="630276"/>
          </a:xfrm>
          <a:prstGeom prst="rect">
            <a:avLst/>
          </a:prstGeom>
        </p:spPr>
        <p:txBody>
          <a:bodyPr vert="horz" lIns="91436" tIns="45719" rIns="91436" bIns="45719" rtlCol="0" anchor="ctr">
            <a:normAutofit/>
          </a:bodyPr>
          <a:lstStyle>
            <a:lvl1pPr marL="0" indent="0" algn="l" defTabSz="457182" rtl="0" eaLnBrk="1" latinLnBrk="0" hangingPunct="1">
              <a:spcBef>
                <a:spcPct val="20000"/>
              </a:spcBef>
              <a:spcAft>
                <a:spcPts val="600"/>
              </a:spcAft>
              <a:buClr>
                <a:schemeClr val="accent2"/>
              </a:buClr>
              <a:buSzPct val="92000"/>
              <a:buFont typeface="Wingdings 2" panose="05020102010507070707" pitchFamily="18" charset="2"/>
              <a:buNone/>
              <a:defRPr sz="2400" kern="1200">
                <a:solidFill>
                  <a:schemeClr val="tx2"/>
                </a:solidFill>
                <a:latin typeface="Dagny OT" panose="020B0504020201020104" pitchFamily="34" charset="77"/>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Dagny OT" panose="020B0504020201020104" pitchFamily="34" charset="77"/>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Dagny OT" panose="020B0504020201020104" pitchFamily="34" charset="77"/>
                <a:ea typeface="+mn-ea"/>
                <a:cs typeface="+mn-cs"/>
              </a:defRPr>
            </a:lvl3pPr>
            <a:lvl4pPr marL="1241950"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b="1" dirty="0"/>
              <a:t>Prior</a:t>
            </a:r>
          </a:p>
        </p:txBody>
      </p:sp>
      <p:sp>
        <p:nvSpPr>
          <p:cNvPr id="10" name="Content Placeholder 2">
            <a:extLst>
              <a:ext uri="{FF2B5EF4-FFF2-40B4-BE49-F238E27FC236}">
                <a16:creationId xmlns:a16="http://schemas.microsoft.com/office/drawing/2014/main" id="{0461C079-4E88-E745-BDD2-1D860A200C41}"/>
              </a:ext>
            </a:extLst>
          </p:cNvPr>
          <p:cNvSpPr txBox="1">
            <a:spLocks/>
          </p:cNvSpPr>
          <p:nvPr/>
        </p:nvSpPr>
        <p:spPr>
          <a:xfrm>
            <a:off x="8363721" y="1919574"/>
            <a:ext cx="1473198" cy="630276"/>
          </a:xfrm>
          <a:prstGeom prst="rect">
            <a:avLst/>
          </a:prstGeom>
        </p:spPr>
        <p:txBody>
          <a:bodyPr vert="horz" lIns="91436" tIns="45719" rIns="91436" bIns="45719" rtlCol="0" anchor="ctr">
            <a:normAutofit/>
          </a:bodyPr>
          <a:lstStyle>
            <a:lvl1pPr marL="305988"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Dagny OT" panose="020B0504020201020104" pitchFamily="34" charset="77"/>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100" kern="1200">
                <a:solidFill>
                  <a:schemeClr val="tx2"/>
                </a:solidFill>
                <a:latin typeface="Dagny OT" panose="020B0504020201020104" pitchFamily="34" charset="77"/>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Dagny OT" panose="020B0504020201020104" pitchFamily="34" charset="77"/>
                <a:ea typeface="+mn-ea"/>
                <a:cs typeface="+mn-cs"/>
              </a:defRPr>
            </a:lvl3pPr>
            <a:lvl4pPr marL="1241950"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b="1" dirty="0"/>
              <a:t>Posterior</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5A9EE10-6BF0-B443-B08C-A54E753FA33C}"/>
                  </a:ext>
                </a:extLst>
              </p:cNvPr>
              <p:cNvSpPr txBox="1"/>
              <p:nvPr/>
            </p:nvSpPr>
            <p:spPr>
              <a:xfrm>
                <a:off x="169964" y="5476571"/>
                <a:ext cx="4488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500</m:t>
                      </m:r>
                    </m:oMath>
                  </m:oMathPara>
                </a14:m>
                <a:endParaRPr lang="en-US" dirty="0"/>
              </a:p>
            </p:txBody>
          </p:sp>
        </mc:Choice>
        <mc:Fallback xmlns="">
          <p:sp>
            <p:nvSpPr>
              <p:cNvPr id="11" name="TextBox 10">
                <a:extLst>
                  <a:ext uri="{FF2B5EF4-FFF2-40B4-BE49-F238E27FC236}">
                    <a16:creationId xmlns:a16="http://schemas.microsoft.com/office/drawing/2014/main" id="{C5A9EE10-6BF0-B443-B08C-A54E753FA33C}"/>
                  </a:ext>
                </a:extLst>
              </p:cNvPr>
              <p:cNvSpPr txBox="1">
                <a:spLocks noRot="1" noChangeAspect="1" noMove="1" noResize="1" noEditPoints="1" noAdjustHandles="1" noChangeArrowheads="1" noChangeShapeType="1" noTextEdit="1"/>
              </p:cNvSpPr>
              <p:nvPr/>
            </p:nvSpPr>
            <p:spPr>
              <a:xfrm>
                <a:off x="169964" y="5476571"/>
                <a:ext cx="448841" cy="276999"/>
              </a:xfrm>
              <a:prstGeom prst="rect">
                <a:avLst/>
              </a:prstGeom>
              <a:blipFill>
                <a:blip r:embed="rId4"/>
                <a:stretch>
                  <a:fillRect l="-8108" r="-8108"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6F9FE4E-A935-774E-8CAB-E9B1797B9269}"/>
                  </a:ext>
                </a:extLst>
              </p:cNvPr>
              <p:cNvSpPr txBox="1"/>
              <p:nvPr/>
            </p:nvSpPr>
            <p:spPr>
              <a:xfrm>
                <a:off x="5527195" y="5476570"/>
                <a:ext cx="577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1500</m:t>
                      </m:r>
                    </m:oMath>
                  </m:oMathPara>
                </a14:m>
                <a:endParaRPr lang="en-US" dirty="0"/>
              </a:p>
            </p:txBody>
          </p:sp>
        </mc:Choice>
        <mc:Fallback xmlns="">
          <p:sp>
            <p:nvSpPr>
              <p:cNvPr id="12" name="TextBox 11">
                <a:extLst>
                  <a:ext uri="{FF2B5EF4-FFF2-40B4-BE49-F238E27FC236}">
                    <a16:creationId xmlns:a16="http://schemas.microsoft.com/office/drawing/2014/main" id="{56F9FE4E-A935-774E-8CAB-E9B1797B9269}"/>
                  </a:ext>
                </a:extLst>
              </p:cNvPr>
              <p:cNvSpPr txBox="1">
                <a:spLocks noRot="1" noChangeAspect="1" noMove="1" noResize="1" noEditPoints="1" noAdjustHandles="1" noChangeArrowheads="1" noChangeShapeType="1" noTextEdit="1"/>
              </p:cNvSpPr>
              <p:nvPr/>
            </p:nvSpPr>
            <p:spPr>
              <a:xfrm>
                <a:off x="5527195" y="5476570"/>
                <a:ext cx="577081" cy="276999"/>
              </a:xfrm>
              <a:prstGeom prst="rect">
                <a:avLst/>
              </a:prstGeom>
              <a:blipFill>
                <a:blip r:embed="rId5"/>
                <a:stretch>
                  <a:fillRect l="-6383" r="-6383"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F6B1C6D-C61D-B043-B292-5F4F5DAD1907}"/>
                  </a:ext>
                </a:extLst>
              </p:cNvPr>
              <p:cNvSpPr txBox="1"/>
              <p:nvPr/>
            </p:nvSpPr>
            <p:spPr>
              <a:xfrm>
                <a:off x="6243077" y="5476566"/>
                <a:ext cx="4488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500</m:t>
                      </m:r>
                    </m:oMath>
                  </m:oMathPara>
                </a14:m>
                <a:endParaRPr lang="en-US" dirty="0"/>
              </a:p>
            </p:txBody>
          </p:sp>
        </mc:Choice>
        <mc:Fallback xmlns="">
          <p:sp>
            <p:nvSpPr>
              <p:cNvPr id="13" name="TextBox 12">
                <a:extLst>
                  <a:ext uri="{FF2B5EF4-FFF2-40B4-BE49-F238E27FC236}">
                    <a16:creationId xmlns:a16="http://schemas.microsoft.com/office/drawing/2014/main" id="{8F6B1C6D-C61D-B043-B292-5F4F5DAD1907}"/>
                  </a:ext>
                </a:extLst>
              </p:cNvPr>
              <p:cNvSpPr txBox="1">
                <a:spLocks noRot="1" noChangeAspect="1" noMove="1" noResize="1" noEditPoints="1" noAdjustHandles="1" noChangeArrowheads="1" noChangeShapeType="1" noTextEdit="1"/>
              </p:cNvSpPr>
              <p:nvPr/>
            </p:nvSpPr>
            <p:spPr>
              <a:xfrm>
                <a:off x="6243077" y="5476566"/>
                <a:ext cx="448841" cy="276999"/>
              </a:xfrm>
              <a:prstGeom prst="rect">
                <a:avLst/>
              </a:prstGeom>
              <a:blipFill>
                <a:blip r:embed="rId6"/>
                <a:stretch>
                  <a:fillRect l="-14286" r="-8571"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52FC931-E5C2-B74D-966A-DCDCAF946F9B}"/>
                  </a:ext>
                </a:extLst>
              </p:cNvPr>
              <p:cNvSpPr txBox="1"/>
              <p:nvPr/>
            </p:nvSpPr>
            <p:spPr>
              <a:xfrm>
                <a:off x="11472630" y="5476566"/>
                <a:ext cx="577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1500</m:t>
                      </m:r>
                    </m:oMath>
                  </m:oMathPara>
                </a14:m>
                <a:endParaRPr lang="en-US" dirty="0"/>
              </a:p>
            </p:txBody>
          </p:sp>
        </mc:Choice>
        <mc:Fallback xmlns="">
          <p:sp>
            <p:nvSpPr>
              <p:cNvPr id="14" name="TextBox 13">
                <a:extLst>
                  <a:ext uri="{FF2B5EF4-FFF2-40B4-BE49-F238E27FC236}">
                    <a16:creationId xmlns:a16="http://schemas.microsoft.com/office/drawing/2014/main" id="{C52FC931-E5C2-B74D-966A-DCDCAF946F9B}"/>
                  </a:ext>
                </a:extLst>
              </p:cNvPr>
              <p:cNvSpPr txBox="1">
                <a:spLocks noRot="1" noChangeAspect="1" noMove="1" noResize="1" noEditPoints="1" noAdjustHandles="1" noChangeArrowheads="1" noChangeShapeType="1" noTextEdit="1"/>
              </p:cNvSpPr>
              <p:nvPr/>
            </p:nvSpPr>
            <p:spPr>
              <a:xfrm>
                <a:off x="11472630" y="5476566"/>
                <a:ext cx="577081" cy="276999"/>
              </a:xfrm>
              <a:prstGeom prst="rect">
                <a:avLst/>
              </a:prstGeom>
              <a:blipFill>
                <a:blip r:embed="rId7"/>
                <a:stretch>
                  <a:fillRect l="-6383" r="-6383"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8AFF3C2-EC49-EA45-AA28-6B2D6917EAEA}"/>
                  </a:ext>
                </a:extLst>
              </p:cNvPr>
              <p:cNvSpPr txBox="1"/>
              <p:nvPr/>
            </p:nvSpPr>
            <p:spPr>
              <a:xfrm>
                <a:off x="9398665" y="5486679"/>
                <a:ext cx="577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1125</m:t>
                      </m:r>
                    </m:oMath>
                  </m:oMathPara>
                </a14:m>
                <a:endParaRPr lang="en-US" dirty="0"/>
              </a:p>
            </p:txBody>
          </p:sp>
        </mc:Choice>
        <mc:Fallback xmlns="">
          <p:sp>
            <p:nvSpPr>
              <p:cNvPr id="15" name="TextBox 14">
                <a:extLst>
                  <a:ext uri="{FF2B5EF4-FFF2-40B4-BE49-F238E27FC236}">
                    <a16:creationId xmlns:a16="http://schemas.microsoft.com/office/drawing/2014/main" id="{A8AFF3C2-EC49-EA45-AA28-6B2D6917EAEA}"/>
                  </a:ext>
                </a:extLst>
              </p:cNvPr>
              <p:cNvSpPr txBox="1">
                <a:spLocks noRot="1" noChangeAspect="1" noMove="1" noResize="1" noEditPoints="1" noAdjustHandles="1" noChangeArrowheads="1" noChangeShapeType="1" noTextEdit="1"/>
              </p:cNvSpPr>
              <p:nvPr/>
            </p:nvSpPr>
            <p:spPr>
              <a:xfrm>
                <a:off x="9398665" y="5486679"/>
                <a:ext cx="577081" cy="276999"/>
              </a:xfrm>
              <a:prstGeom prst="rect">
                <a:avLst/>
              </a:prstGeom>
              <a:blipFill>
                <a:blip r:embed="rId8"/>
                <a:stretch>
                  <a:fillRect l="-8696" r="-8696" b="-90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AFDFF12-41DF-C84F-BEDD-BACE2D175495}"/>
                  </a:ext>
                </a:extLst>
              </p:cNvPr>
              <p:cNvSpPr txBox="1"/>
              <p:nvPr/>
            </p:nvSpPr>
            <p:spPr>
              <a:xfrm>
                <a:off x="2974180" y="5999653"/>
                <a:ext cx="69691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𝑃</m:t>
                      </m:r>
                      <m:d>
                        <m:dPr>
                          <m:ctrlPr>
                            <a:rPr lang="en-CA" b="0" i="1" smtClean="0">
                              <a:latin typeface="Cambria Math" panose="02040503050406030204" pitchFamily="18" charset="0"/>
                            </a:rPr>
                          </m:ctrlPr>
                        </m:dPr>
                        <m:e>
                          <m:r>
                            <a:rPr lang="en-CA" b="0" i="1" smtClean="0">
                              <a:latin typeface="Cambria Math" panose="02040503050406030204" pitchFamily="18" charset="0"/>
                            </a:rPr>
                            <m:t>𝑁</m:t>
                          </m:r>
                          <m:r>
                            <a:rPr lang="en-CA" b="0" i="1" smtClean="0">
                              <a:latin typeface="Cambria Math" panose="02040503050406030204" pitchFamily="18" charset="0"/>
                            </a:rPr>
                            <m:t>=1000</m:t>
                          </m:r>
                        </m:e>
                        <m:e>
                          <m:r>
                            <a:rPr lang="en-CA" b="0" i="1" smtClean="0">
                              <a:latin typeface="Cambria Math" panose="02040503050406030204" pitchFamily="18" charset="0"/>
                            </a:rPr>
                            <m:t>𝑧</m:t>
                          </m:r>
                          <m:r>
                            <a:rPr lang="en-CA" b="0" i="1" smtClean="0">
                              <a:latin typeface="Cambria Math" panose="02040503050406030204" pitchFamily="18" charset="0"/>
                            </a:rPr>
                            <m:t>=127,</m:t>
                          </m:r>
                          <m:r>
                            <a:rPr lang="en-CA" b="0" i="1" smtClean="0">
                              <a:latin typeface="Cambria Math" panose="02040503050406030204" pitchFamily="18" charset="0"/>
                            </a:rPr>
                            <m:t>𝐼</m:t>
                          </m:r>
                        </m:e>
                      </m:d>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𝑃</m:t>
                      </m:r>
                      <m:d>
                        <m:dPr>
                          <m:ctrlPr>
                            <a:rPr lang="en-CA" b="0" i="1" smtClean="0">
                              <a:latin typeface="Cambria Math" panose="02040503050406030204" pitchFamily="18" charset="0"/>
                              <a:ea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𝑧</m:t>
                          </m:r>
                          <m:r>
                            <a:rPr lang="en-CA" b="0" i="1" smtClean="0">
                              <a:latin typeface="Cambria Math" panose="02040503050406030204" pitchFamily="18" charset="0"/>
                              <a:ea typeface="Cambria Math" panose="02040503050406030204" pitchFamily="18" charset="0"/>
                            </a:rPr>
                            <m:t>=127</m:t>
                          </m:r>
                        </m:e>
                        <m:e>
                          <m:r>
                            <a:rPr lang="en-CA" b="0" i="1" smtClean="0">
                              <a:latin typeface="Cambria Math" panose="02040503050406030204" pitchFamily="18" charset="0"/>
                              <a:ea typeface="Cambria Math" panose="02040503050406030204" pitchFamily="18" charset="0"/>
                            </a:rPr>
                            <m:t>𝑁</m:t>
                          </m:r>
                          <m:r>
                            <a:rPr lang="en-CA" b="0" i="1" smtClean="0">
                              <a:latin typeface="Cambria Math" panose="02040503050406030204" pitchFamily="18" charset="0"/>
                              <a:ea typeface="Cambria Math" panose="02040503050406030204" pitchFamily="18" charset="0"/>
                            </a:rPr>
                            <m:t>=1000,</m:t>
                          </m:r>
                          <m:r>
                            <a:rPr lang="en-CA" b="0" i="1" smtClean="0">
                              <a:latin typeface="Cambria Math" panose="02040503050406030204" pitchFamily="18" charset="0"/>
                              <a:ea typeface="Cambria Math" panose="02040503050406030204" pitchFamily="18" charset="0"/>
                            </a:rPr>
                            <m:t>𝐼</m:t>
                          </m:r>
                        </m:e>
                      </m:d>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𝑃</m:t>
                      </m:r>
                      <m:d>
                        <m:dPr>
                          <m:ctrlPr>
                            <a:rPr lang="en-CA" b="0" i="1" smtClean="0">
                              <a:latin typeface="Cambria Math" panose="02040503050406030204" pitchFamily="18" charset="0"/>
                              <a:ea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𝑁</m:t>
                          </m:r>
                          <m:r>
                            <a:rPr lang="en-CA" b="0" i="1" smtClean="0">
                              <a:latin typeface="Cambria Math" panose="02040503050406030204" pitchFamily="18" charset="0"/>
                              <a:ea typeface="Cambria Math" panose="02040503050406030204" pitchFamily="18" charset="0"/>
                            </a:rPr>
                            <m:t>=1000</m:t>
                          </m:r>
                        </m:e>
                        <m:e>
                          <m:r>
                            <a:rPr lang="en-CA" b="0" i="1" smtClean="0">
                              <a:latin typeface="Cambria Math" panose="02040503050406030204" pitchFamily="18" charset="0"/>
                              <a:ea typeface="Cambria Math" panose="02040503050406030204" pitchFamily="18" charset="0"/>
                            </a:rPr>
                            <m:t>𝐼</m:t>
                          </m:r>
                        </m:e>
                      </m:d>
                    </m:oMath>
                  </m:oMathPara>
                </a14:m>
                <a:endParaRPr lang="en-US" dirty="0"/>
              </a:p>
            </p:txBody>
          </p:sp>
        </mc:Choice>
        <mc:Fallback xmlns="">
          <p:sp>
            <p:nvSpPr>
              <p:cNvPr id="16" name="TextBox 15">
                <a:extLst>
                  <a:ext uri="{FF2B5EF4-FFF2-40B4-BE49-F238E27FC236}">
                    <a16:creationId xmlns:a16="http://schemas.microsoft.com/office/drawing/2014/main" id="{3AFDFF12-41DF-C84F-BEDD-BACE2D175495}"/>
                  </a:ext>
                </a:extLst>
              </p:cNvPr>
              <p:cNvSpPr txBox="1">
                <a:spLocks noRot="1" noChangeAspect="1" noMove="1" noResize="1" noEditPoints="1" noAdjustHandles="1" noChangeArrowheads="1" noChangeShapeType="1" noTextEdit="1"/>
              </p:cNvSpPr>
              <p:nvPr/>
            </p:nvSpPr>
            <p:spPr>
              <a:xfrm>
                <a:off x="2974180" y="5999653"/>
                <a:ext cx="6969151" cy="276999"/>
              </a:xfrm>
              <a:prstGeom prst="rect">
                <a:avLst/>
              </a:prstGeom>
              <a:blipFill>
                <a:blip r:embed="rId9"/>
                <a:stretch>
                  <a:fillRect b="-4348"/>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5FDD86A8-750C-EF40-ACBF-2E5C23184057}"/>
              </a:ext>
            </a:extLst>
          </p:cNvPr>
          <p:cNvSpPr/>
          <p:nvPr/>
        </p:nvSpPr>
        <p:spPr>
          <a:xfrm>
            <a:off x="3159298" y="2549850"/>
            <a:ext cx="262327" cy="2848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2B6A84-D52B-004D-BA7F-F7ED66ACBEAD}"/>
              </a:ext>
            </a:extLst>
          </p:cNvPr>
          <p:cNvSpPr/>
          <p:nvPr/>
        </p:nvSpPr>
        <p:spPr>
          <a:xfrm>
            <a:off x="9100320" y="4640826"/>
            <a:ext cx="220661" cy="721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7229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F5D26-C881-0949-8434-658061A4B8F2}"/>
              </a:ext>
            </a:extLst>
          </p:cNvPr>
          <p:cNvSpPr>
            <a:spLocks noGrp="1"/>
          </p:cNvSpPr>
          <p:nvPr>
            <p:ph type="title"/>
          </p:nvPr>
        </p:nvSpPr>
        <p:spPr/>
        <p:txBody>
          <a:bodyPr/>
          <a:lstStyle/>
          <a:p>
            <a:r>
              <a:rPr lang="en-US" dirty="0"/>
              <a:t>MONEY ($ BILL Y’ALL) – LISTEN TO THE BANKER</a:t>
            </a:r>
          </a:p>
        </p:txBody>
      </p:sp>
      <p:sp>
        <p:nvSpPr>
          <p:cNvPr id="3" name="Content Placeholder 2">
            <a:extLst>
              <a:ext uri="{FF2B5EF4-FFF2-40B4-BE49-F238E27FC236}">
                <a16:creationId xmlns:a16="http://schemas.microsoft.com/office/drawing/2014/main" id="{D65782DA-5F2B-D04F-9050-B69A7A8B191B}"/>
              </a:ext>
            </a:extLst>
          </p:cNvPr>
          <p:cNvSpPr>
            <a:spLocks noGrp="1"/>
          </p:cNvSpPr>
          <p:nvPr>
            <p:ph idx="1"/>
          </p:nvPr>
        </p:nvSpPr>
        <p:spPr>
          <a:xfrm>
            <a:off x="581192" y="2303274"/>
            <a:ext cx="11029615" cy="1033794"/>
          </a:xfrm>
        </p:spPr>
        <p:txBody>
          <a:bodyPr/>
          <a:lstStyle/>
          <a:p>
            <a:pPr algn="just"/>
            <a:r>
              <a:rPr lang="en-US" dirty="0"/>
              <a:t>An old banker thinks that there should be about 1000 bills in circulation. How can we incorporate this piece of information? </a:t>
            </a:r>
            <a:endParaRPr lang="en-US" sz="100" dirty="0"/>
          </a:p>
        </p:txBody>
      </p:sp>
      <p:sp>
        <p:nvSpPr>
          <p:cNvPr id="4" name="Rectangle 3">
            <a:extLst>
              <a:ext uri="{FF2B5EF4-FFF2-40B4-BE49-F238E27FC236}">
                <a16:creationId xmlns:a16="http://schemas.microsoft.com/office/drawing/2014/main" id="{B2E7A10D-2957-4F4F-9339-7108CE2A308C}"/>
              </a:ext>
            </a:extLst>
          </p:cNvPr>
          <p:cNvSpPr/>
          <p:nvPr/>
        </p:nvSpPr>
        <p:spPr>
          <a:xfrm>
            <a:off x="7157885" y="0"/>
            <a:ext cx="5031030" cy="307777"/>
          </a:xfrm>
          <a:prstGeom prst="rect">
            <a:avLst/>
          </a:prstGeom>
        </p:spPr>
        <p:txBody>
          <a:bodyPr wrap="square">
            <a:spAutoFit/>
          </a:bodyPr>
          <a:lstStyle/>
          <a:p>
            <a:pPr algn="r"/>
            <a:r>
              <a:rPr lang="en-US" sz="1400" dirty="0">
                <a:latin typeface="Dagny OT" panose="020B0504020201020104" pitchFamily="34" charset="77"/>
              </a:rPr>
              <a:t>[based on </a:t>
            </a:r>
            <a:r>
              <a:rPr lang="en-CA" sz="1400" dirty="0" err="1">
                <a:latin typeface="Dagny OT" panose="020B0504020201020104" pitchFamily="34" charset="77"/>
              </a:rPr>
              <a:t>Bååth</a:t>
            </a:r>
            <a:r>
              <a:rPr lang="en-CA" sz="1400" dirty="0">
                <a:latin typeface="Dagny OT" panose="020B0504020201020104" pitchFamily="34" charset="77"/>
              </a:rPr>
              <a:t>, </a:t>
            </a:r>
            <a:r>
              <a:rPr lang="en-CA" sz="1400" i="1" dirty="0">
                <a:latin typeface="Dagny OT" panose="020B0504020201020104" pitchFamily="34" charset="77"/>
              </a:rPr>
              <a:t>Introduction to Bayesian Data Analysis with R</a:t>
            </a:r>
            <a:r>
              <a:rPr lang="en-US" sz="1400" dirty="0">
                <a:latin typeface="Dagny OT" panose="020B0504020201020104" pitchFamily="34" charset="77"/>
              </a:rPr>
              <a:t>]</a:t>
            </a:r>
          </a:p>
        </p:txBody>
      </p:sp>
      <mc:AlternateContent xmlns:mc="http://schemas.openxmlformats.org/markup-compatibility/2006" xmlns:a14="http://schemas.microsoft.com/office/drawing/2010/main">
        <mc:Choice Requires="a14">
          <p:sp>
            <p:nvSpPr>
              <p:cNvPr id="15" name="Rectangle 14">
                <a:extLst>
                  <a:ext uri="{FF2B5EF4-FFF2-40B4-BE49-F238E27FC236}">
                    <a16:creationId xmlns:a16="http://schemas.microsoft.com/office/drawing/2014/main" id="{E743A971-2D20-E740-ACBE-0AD313644DBA}"/>
                  </a:ext>
                </a:extLst>
              </p:cNvPr>
              <p:cNvSpPr/>
              <p:nvPr/>
            </p:nvSpPr>
            <p:spPr>
              <a:xfrm>
                <a:off x="2309039" y="3924382"/>
                <a:ext cx="3136489" cy="11746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Dagny OT" panose="020B0504020201020104" pitchFamily="34" charset="77"/>
                  </a:rPr>
                  <a:t>Generate a # of bills </a:t>
                </a:r>
                <a14:m>
                  <m:oMath xmlns:m="http://schemas.openxmlformats.org/officeDocument/2006/math">
                    <m:r>
                      <a:rPr lang="en-US" i="1" dirty="0" smtClean="0">
                        <a:latin typeface="Cambria Math" panose="02040503050406030204" pitchFamily="18" charset="0"/>
                      </a:rPr>
                      <m:t>𝑁</m:t>
                    </m:r>
                  </m:oMath>
                </a14:m>
                <a:endParaRPr lang="en-US" dirty="0">
                  <a:latin typeface="Dagny OT" panose="020B0504020201020104" pitchFamily="34" charset="77"/>
                </a:endParaRPr>
              </a:p>
              <a:p>
                <a:pPr algn="ctr"/>
                <a:r>
                  <a:rPr lang="en-US" dirty="0">
                    <a:latin typeface="Dagny OT" panose="020B0504020201020104" pitchFamily="34" charset="77"/>
                  </a:rPr>
                  <a:t>through </a:t>
                </a:r>
                <a:r>
                  <a:rPr lang="en-US" b="1" dirty="0">
                    <a:latin typeface="Dagny OT" panose="020B0504020201020104" pitchFamily="34" charset="77"/>
                  </a:rPr>
                  <a:t>another</a:t>
                </a:r>
                <a:r>
                  <a:rPr lang="en-US" dirty="0">
                    <a:latin typeface="Dagny OT" panose="020B0504020201020104" pitchFamily="34" charset="77"/>
                  </a:rPr>
                  <a:t> distribution</a:t>
                </a:r>
              </a:p>
              <a:p>
                <a:pPr algn="ctr"/>
                <a14:m>
                  <m:oMathPara xmlns:m="http://schemas.openxmlformats.org/officeDocument/2006/math">
                    <m:oMathParaPr>
                      <m:jc m:val="centerGroup"/>
                    </m:oMathParaPr>
                    <m:oMath xmlns:m="http://schemas.openxmlformats.org/officeDocument/2006/math">
                      <m:r>
                        <a:rPr lang="en-CA" i="1" dirty="0" smtClean="0">
                          <a:latin typeface="Cambria Math" panose="02040503050406030204" pitchFamily="18" charset="0"/>
                          <a:ea typeface="Cambria Math" panose="02040503050406030204" pitchFamily="18" charset="0"/>
                        </a:rPr>
                        <m:t>𝔇</m:t>
                      </m:r>
                      <m:d>
                        <m:dPr>
                          <m:ctrlPr>
                            <a:rPr lang="en-US" i="1" dirty="0">
                              <a:latin typeface="Cambria Math" panose="02040503050406030204" pitchFamily="18" charset="0"/>
                            </a:rPr>
                          </m:ctrlPr>
                        </m:dPr>
                        <m:e>
                          <m:r>
                            <a:rPr lang="en-CA" i="1" dirty="0">
                              <a:latin typeface="Cambria Math" panose="02040503050406030204" pitchFamily="18" charset="0"/>
                            </a:rPr>
                            <m:t>𝑎</m:t>
                          </m:r>
                          <m:r>
                            <a:rPr lang="en-CA" i="1" dirty="0">
                              <a:latin typeface="Cambria Math" panose="02040503050406030204" pitchFamily="18" charset="0"/>
                            </a:rPr>
                            <m:t>,</m:t>
                          </m:r>
                          <m:r>
                            <a:rPr lang="en-CA" i="1" dirty="0">
                              <a:latin typeface="Cambria Math" panose="02040503050406030204" pitchFamily="18" charset="0"/>
                            </a:rPr>
                            <m:t>𝑏</m:t>
                          </m:r>
                          <m:r>
                            <a:rPr lang="en-CA" b="0" i="1" dirty="0" smtClean="0">
                              <a:latin typeface="Cambria Math" panose="02040503050406030204" pitchFamily="18" charset="0"/>
                            </a:rPr>
                            <m:t>, </m:t>
                          </m:r>
                          <m:r>
                            <a:rPr lang="en-CA" b="0" i="1" dirty="0" smtClean="0">
                              <a:latin typeface="Cambria Math" panose="02040503050406030204" pitchFamily="18" charset="0"/>
                            </a:rPr>
                            <m:t>𝑐</m:t>
                          </m:r>
                          <m:r>
                            <a:rPr lang="en-CA" b="0" i="1" dirty="0" smtClean="0">
                              <a:latin typeface="Cambria Math" panose="02040503050406030204" pitchFamily="18" charset="0"/>
                            </a:rPr>
                            <m:t>,…</m:t>
                          </m:r>
                        </m:e>
                      </m:d>
                    </m:oMath>
                  </m:oMathPara>
                </a14:m>
                <a:endParaRPr lang="en-US" dirty="0"/>
              </a:p>
            </p:txBody>
          </p:sp>
        </mc:Choice>
        <mc:Fallback xmlns="">
          <p:sp>
            <p:nvSpPr>
              <p:cNvPr id="15" name="Rectangle 14">
                <a:extLst>
                  <a:ext uri="{FF2B5EF4-FFF2-40B4-BE49-F238E27FC236}">
                    <a16:creationId xmlns:a16="http://schemas.microsoft.com/office/drawing/2014/main" id="{E743A971-2D20-E740-ACBE-0AD313644DBA}"/>
                  </a:ext>
                </a:extLst>
              </p:cNvPr>
              <p:cNvSpPr>
                <a:spLocks noRot="1" noChangeAspect="1" noMove="1" noResize="1" noEditPoints="1" noAdjustHandles="1" noChangeArrowheads="1" noChangeShapeType="1" noTextEdit="1"/>
              </p:cNvSpPr>
              <p:nvPr/>
            </p:nvSpPr>
            <p:spPr>
              <a:xfrm>
                <a:off x="2309039" y="3924382"/>
                <a:ext cx="3136489" cy="1174633"/>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a:extLst>
                  <a:ext uri="{FF2B5EF4-FFF2-40B4-BE49-F238E27FC236}">
                    <a16:creationId xmlns:a16="http://schemas.microsoft.com/office/drawing/2014/main" id="{1A99ACF1-85C3-154A-BDE3-DB39C52DE8E8}"/>
                  </a:ext>
                </a:extLst>
              </p:cNvPr>
              <p:cNvSpPr/>
              <p:nvPr/>
            </p:nvSpPr>
            <p:spPr>
              <a:xfrm>
                <a:off x="5653548" y="3667433"/>
                <a:ext cx="4658948" cy="16885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AutoNum type="arabicPeriod"/>
                </a:pPr>
                <a:r>
                  <a:rPr lang="en-US" dirty="0">
                    <a:latin typeface="Dagny OT" panose="020B0504020201020104" pitchFamily="34" charset="77"/>
                  </a:rPr>
                  <a:t>Mark </a:t>
                </a:r>
                <a14:m>
                  <m:oMath xmlns:m="http://schemas.openxmlformats.org/officeDocument/2006/math">
                    <m:r>
                      <a:rPr lang="en-US" i="1" dirty="0" smtClean="0">
                        <a:latin typeface="Cambria Math" panose="02040503050406030204" pitchFamily="18" charset="0"/>
                      </a:rPr>
                      <m:t>𝑥</m:t>
                    </m:r>
                  </m:oMath>
                </a14:m>
                <a:r>
                  <a:rPr lang="en-US" dirty="0">
                    <a:latin typeface="Dagny OT" panose="020B0504020201020104" pitchFamily="34" charset="77"/>
                  </a:rPr>
                  <a:t> bills</a:t>
                </a:r>
              </a:p>
              <a:p>
                <a:pPr marL="342900" indent="-342900">
                  <a:buAutoNum type="arabicPeriod"/>
                </a:pPr>
                <a:r>
                  <a:rPr lang="en-US" dirty="0">
                    <a:latin typeface="Dagny OT" panose="020B0504020201020104" pitchFamily="34" charset="77"/>
                  </a:rPr>
                  <a:t>Sample </a:t>
                </a:r>
                <a14:m>
                  <m:oMath xmlns:m="http://schemas.openxmlformats.org/officeDocument/2006/math">
                    <m:r>
                      <a:rPr lang="en-US" i="1" dirty="0" smtClean="0">
                        <a:latin typeface="Cambria Math" panose="02040503050406030204" pitchFamily="18" charset="0"/>
                      </a:rPr>
                      <m:t>𝑦</m:t>
                    </m:r>
                  </m:oMath>
                </a14:m>
                <a:r>
                  <a:rPr lang="en-US" dirty="0">
                    <a:latin typeface="Dagny OT" panose="020B0504020201020104" pitchFamily="34" charset="77"/>
                  </a:rPr>
                  <a:t> bills, where there is a </a:t>
                </a:r>
                <a14:m>
                  <m:oMath xmlns:m="http://schemas.openxmlformats.org/officeDocument/2006/math">
                    <m:r>
                      <a:rPr lang="en-US" i="1" dirty="0" smtClean="0">
                        <a:latin typeface="Cambria Math" panose="02040503050406030204" pitchFamily="18" charset="0"/>
                      </a:rPr>
                      <m:t>𝑢</m:t>
                    </m:r>
                    <m:r>
                      <a:rPr lang="en-US" i="1" dirty="0" smtClean="0">
                        <a:latin typeface="Cambria Math" panose="02040503050406030204" pitchFamily="18" charset="0"/>
                      </a:rPr>
                      <m:t>%</m:t>
                    </m:r>
                  </m:oMath>
                </a14:m>
                <a:r>
                  <a:rPr lang="en-US" dirty="0">
                    <a:latin typeface="Dagny OT" panose="020B0504020201020104" pitchFamily="34" charset="77"/>
                  </a:rPr>
                  <a:t> chance of sampling a marked bill compared to an unmarked bill</a:t>
                </a:r>
              </a:p>
              <a:p>
                <a:pPr marL="342900" indent="-342900">
                  <a:buAutoNum type="arabicPeriod"/>
                </a:pPr>
                <a:r>
                  <a:rPr lang="en-US" dirty="0">
                    <a:latin typeface="Dagny OT" panose="020B0504020201020104" pitchFamily="34" charset="77"/>
                  </a:rPr>
                  <a:t>Count the # of marked bills </a:t>
                </a:r>
                <a14:m>
                  <m:oMath xmlns:m="http://schemas.openxmlformats.org/officeDocument/2006/math">
                    <m:r>
                      <a:rPr lang="en-US" i="1" dirty="0" smtClean="0">
                        <a:latin typeface="Cambria Math" panose="02040503050406030204" pitchFamily="18" charset="0"/>
                      </a:rPr>
                      <m:t>𝑧</m:t>
                    </m:r>
                  </m:oMath>
                </a14:m>
                <a:r>
                  <a:rPr lang="en-US" dirty="0">
                    <a:latin typeface="Dagny OT" panose="020B0504020201020104" pitchFamily="34" charset="77"/>
                  </a:rPr>
                  <a:t> in the sample</a:t>
                </a:r>
              </a:p>
              <a:p>
                <a:pPr marL="342900" indent="-342900">
                  <a:buAutoNum type="arabicPeriod"/>
                </a:pPr>
                <a:r>
                  <a:rPr lang="en-US" dirty="0">
                    <a:latin typeface="Dagny OT" panose="020B0504020201020104" pitchFamily="34" charset="77"/>
                  </a:rPr>
                  <a:t>Compare with the actual # </a:t>
                </a:r>
                <a14:m>
                  <m:oMath xmlns:m="http://schemas.openxmlformats.org/officeDocument/2006/math">
                    <m:r>
                      <a:rPr lang="en-US" i="1" dirty="0" smtClean="0">
                        <a:latin typeface="Cambria Math" panose="02040503050406030204" pitchFamily="18" charset="0"/>
                      </a:rPr>
                      <m:t>𝑤</m:t>
                    </m:r>
                  </m:oMath>
                </a14:m>
                <a:r>
                  <a:rPr lang="en-US" dirty="0">
                    <a:latin typeface="Dagny OT" panose="020B0504020201020104" pitchFamily="34" charset="77"/>
                  </a:rPr>
                  <a:t> </a:t>
                </a:r>
              </a:p>
            </p:txBody>
          </p:sp>
        </mc:Choice>
        <mc:Fallback xmlns="">
          <p:sp>
            <p:nvSpPr>
              <p:cNvPr id="16" name="Rectangle 15">
                <a:extLst>
                  <a:ext uri="{FF2B5EF4-FFF2-40B4-BE49-F238E27FC236}">
                    <a16:creationId xmlns:a16="http://schemas.microsoft.com/office/drawing/2014/main" id="{1A99ACF1-85C3-154A-BDE3-DB39C52DE8E8}"/>
                  </a:ext>
                </a:extLst>
              </p:cNvPr>
              <p:cNvSpPr>
                <a:spLocks noRot="1" noChangeAspect="1" noMove="1" noResize="1" noEditPoints="1" noAdjustHandles="1" noChangeArrowheads="1" noChangeShapeType="1" noTextEdit="1"/>
              </p:cNvSpPr>
              <p:nvPr/>
            </p:nvSpPr>
            <p:spPr>
              <a:xfrm>
                <a:off x="5653548" y="3667433"/>
                <a:ext cx="4658948" cy="1688532"/>
              </a:xfrm>
              <a:prstGeom prst="rect">
                <a:avLst/>
              </a:prstGeom>
              <a:blipFill>
                <a:blip r:embed="rId3"/>
                <a:stretch>
                  <a:fillRect l="-813" t="-2963" r="-813" b="-5926"/>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41D07AEC-86CB-B74D-8B26-0685133601B1}"/>
              </a:ext>
            </a:extLst>
          </p:cNvPr>
          <p:cNvSpPr/>
          <p:nvPr/>
        </p:nvSpPr>
        <p:spPr>
          <a:xfrm>
            <a:off x="2113936" y="3520934"/>
            <a:ext cx="8406580" cy="2063793"/>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300D3895-4D84-A142-B815-3CA7BDA95465}"/>
              </a:ext>
            </a:extLst>
          </p:cNvPr>
          <p:cNvCxnSpPr>
            <a:cxnSpLocks/>
            <a:stCxn id="15" idx="3"/>
            <a:endCxn id="16" idx="1"/>
          </p:cNvCxnSpPr>
          <p:nvPr/>
        </p:nvCxnSpPr>
        <p:spPr>
          <a:xfrm>
            <a:off x="5445528" y="4511699"/>
            <a:ext cx="20802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37F50013-823D-C14E-BD8A-3196A0D2DEE1}"/>
                  </a:ext>
                </a:extLst>
              </p:cNvPr>
              <p:cNvSpPr/>
              <p:nvPr/>
            </p:nvSpPr>
            <p:spPr>
              <a:xfrm>
                <a:off x="7174791" y="5584727"/>
                <a:ext cx="3345724" cy="369332"/>
              </a:xfrm>
              <a:prstGeom prst="rect">
                <a:avLst/>
              </a:prstGeom>
            </p:spPr>
            <p:txBody>
              <a:bodyPr wrap="none">
                <a:spAutoFit/>
              </a:bodyPr>
              <a:lstStyle/>
              <a:p>
                <a:r>
                  <a:rPr lang="en-US" dirty="0">
                    <a:latin typeface="Dagny OT" panose="020B0504020201020104" pitchFamily="34" charset="77"/>
                  </a:rPr>
                  <a:t>Repeat to get a distribution of </a:t>
                </a:r>
                <a14:m>
                  <m:oMath xmlns:m="http://schemas.openxmlformats.org/officeDocument/2006/math">
                    <m:r>
                      <a:rPr lang="en-US" i="1" dirty="0">
                        <a:latin typeface="Cambria Math" panose="02040503050406030204" pitchFamily="18" charset="0"/>
                      </a:rPr>
                      <m:t>𝑧</m:t>
                    </m:r>
                  </m:oMath>
                </a14:m>
                <a:r>
                  <a:rPr lang="en-US" dirty="0">
                    <a:latin typeface="Dagny OT" panose="020B0504020201020104" pitchFamily="34" charset="77"/>
                  </a:rPr>
                  <a:t>’s</a:t>
                </a:r>
              </a:p>
            </p:txBody>
          </p:sp>
        </mc:Choice>
        <mc:Fallback xmlns="">
          <p:sp>
            <p:nvSpPr>
              <p:cNvPr id="19" name="Rectangle 18">
                <a:extLst>
                  <a:ext uri="{FF2B5EF4-FFF2-40B4-BE49-F238E27FC236}">
                    <a16:creationId xmlns:a16="http://schemas.microsoft.com/office/drawing/2014/main" id="{37F50013-823D-C14E-BD8A-3196A0D2DEE1}"/>
                  </a:ext>
                </a:extLst>
              </p:cNvPr>
              <p:cNvSpPr>
                <a:spLocks noRot="1" noChangeAspect="1" noMove="1" noResize="1" noEditPoints="1" noAdjustHandles="1" noChangeArrowheads="1" noChangeShapeType="1" noTextEdit="1"/>
              </p:cNvSpPr>
              <p:nvPr/>
            </p:nvSpPr>
            <p:spPr>
              <a:xfrm>
                <a:off x="7174791" y="5584727"/>
                <a:ext cx="3345724" cy="369332"/>
              </a:xfrm>
              <a:prstGeom prst="rect">
                <a:avLst/>
              </a:prstGeom>
              <a:blipFill>
                <a:blip r:embed="rId4"/>
                <a:stretch>
                  <a:fillRect l="-1136" t="-6667" r="-1515"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0B5B63A7-1B5D-B340-B46B-C762AE7F5BB5}"/>
                  </a:ext>
                </a:extLst>
              </p:cNvPr>
              <p:cNvSpPr/>
              <p:nvPr/>
            </p:nvSpPr>
            <p:spPr>
              <a:xfrm>
                <a:off x="7174791" y="5954059"/>
                <a:ext cx="3588931" cy="369332"/>
              </a:xfrm>
              <a:prstGeom prst="rect">
                <a:avLst/>
              </a:prstGeom>
            </p:spPr>
            <p:txBody>
              <a:bodyPr wrap="none">
                <a:spAutoFit/>
              </a:bodyPr>
              <a:lstStyle/>
              <a:p>
                <a14:m>
                  <m:oMath xmlns:m="http://schemas.openxmlformats.org/officeDocument/2006/math">
                    <m:r>
                      <a:rPr lang="en-CA" b="0" i="1" dirty="0" smtClean="0">
                        <a:latin typeface="Cambria Math" panose="02040503050406030204" pitchFamily="18" charset="0"/>
                      </a:rPr>
                      <m:t>𝑥</m:t>
                    </m:r>
                    <m:r>
                      <a:rPr lang="en-CA" b="0" i="1" dirty="0" smtClean="0">
                        <a:latin typeface="Cambria Math" panose="02040503050406030204" pitchFamily="18" charset="0"/>
                      </a:rPr>
                      <m:t>, </m:t>
                    </m:r>
                    <m:r>
                      <a:rPr lang="en-CA" b="0" i="1" dirty="0" smtClean="0">
                        <a:latin typeface="Cambria Math" panose="02040503050406030204" pitchFamily="18" charset="0"/>
                      </a:rPr>
                      <m:t>𝑦</m:t>
                    </m:r>
                    <m:r>
                      <a:rPr lang="en-CA" b="0" i="1" dirty="0" smtClean="0">
                        <a:latin typeface="Cambria Math" panose="02040503050406030204" pitchFamily="18" charset="0"/>
                      </a:rPr>
                      <m:t>, </m:t>
                    </m:r>
                    <m:r>
                      <a:rPr lang="en-CA" b="0" i="1" dirty="0" smtClean="0">
                        <a:latin typeface="Cambria Math" panose="02040503050406030204" pitchFamily="18" charset="0"/>
                      </a:rPr>
                      <m:t>𝑢</m:t>
                    </m:r>
                    <m:r>
                      <a:rPr lang="en-CA" b="0" i="1" dirty="0" smtClean="0">
                        <a:latin typeface="Cambria Math" panose="02040503050406030204" pitchFamily="18" charset="0"/>
                      </a:rPr>
                      <m:t>,</m:t>
                    </m:r>
                    <m:r>
                      <a:rPr lang="en-CA" b="0" i="1" dirty="0" smtClean="0">
                        <a:latin typeface="Cambria Math" panose="02040503050406030204" pitchFamily="18" charset="0"/>
                      </a:rPr>
                      <m:t>𝑤</m:t>
                    </m:r>
                  </m:oMath>
                </a14:m>
                <a:r>
                  <a:rPr lang="en-US" dirty="0">
                    <a:latin typeface="Dagny OT" panose="020B0504020201020104" pitchFamily="34" charset="77"/>
                  </a:rPr>
                  <a:t> are given; </a:t>
                </a:r>
                <a14:m>
                  <m:oMath xmlns:m="http://schemas.openxmlformats.org/officeDocument/2006/math">
                    <m:r>
                      <a:rPr lang="en-US" i="1" dirty="0" smtClean="0">
                        <a:latin typeface="Cambria Math" panose="02040503050406030204" pitchFamily="18" charset="0"/>
                      </a:rPr>
                      <m:t>𝑧</m:t>
                    </m:r>
                    <m:r>
                      <a:rPr lang="en-CA" b="0" i="1" dirty="0" smtClean="0">
                        <a:latin typeface="Cambria Math" panose="02040503050406030204" pitchFamily="18" charset="0"/>
                      </a:rPr>
                      <m:t>,</m:t>
                    </m:r>
                    <m:r>
                      <a:rPr lang="en-CA" b="0" i="1" dirty="0" smtClean="0">
                        <a:latin typeface="Cambria Math" panose="02040503050406030204" pitchFamily="18" charset="0"/>
                      </a:rPr>
                      <m:t>𝑁</m:t>
                    </m:r>
                  </m:oMath>
                </a14:m>
                <a:r>
                  <a:rPr lang="en-US" dirty="0">
                    <a:latin typeface="Dagny OT" panose="020B0504020201020104" pitchFamily="34" charset="77"/>
                  </a:rPr>
                  <a:t> to be found</a:t>
                </a:r>
              </a:p>
            </p:txBody>
          </p:sp>
        </mc:Choice>
        <mc:Fallback xmlns="">
          <p:sp>
            <p:nvSpPr>
              <p:cNvPr id="20" name="Rectangle 19">
                <a:extLst>
                  <a:ext uri="{FF2B5EF4-FFF2-40B4-BE49-F238E27FC236}">
                    <a16:creationId xmlns:a16="http://schemas.microsoft.com/office/drawing/2014/main" id="{0B5B63A7-1B5D-B340-B46B-C762AE7F5BB5}"/>
                  </a:ext>
                </a:extLst>
              </p:cNvPr>
              <p:cNvSpPr>
                <a:spLocks noRot="1" noChangeAspect="1" noMove="1" noResize="1" noEditPoints="1" noAdjustHandles="1" noChangeArrowheads="1" noChangeShapeType="1" noTextEdit="1"/>
              </p:cNvSpPr>
              <p:nvPr/>
            </p:nvSpPr>
            <p:spPr>
              <a:xfrm>
                <a:off x="7174791" y="5954059"/>
                <a:ext cx="3588931" cy="369332"/>
              </a:xfrm>
              <a:prstGeom prst="rect">
                <a:avLst/>
              </a:prstGeom>
              <a:blipFill>
                <a:blip r:embed="rId5"/>
                <a:stretch>
                  <a:fillRect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120412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F5D26-C881-0949-8434-658061A4B8F2}"/>
              </a:ext>
            </a:extLst>
          </p:cNvPr>
          <p:cNvSpPr>
            <a:spLocks noGrp="1"/>
          </p:cNvSpPr>
          <p:nvPr>
            <p:ph type="title"/>
          </p:nvPr>
        </p:nvSpPr>
        <p:spPr/>
        <p:txBody>
          <a:bodyPr/>
          <a:lstStyle/>
          <a:p>
            <a:r>
              <a:rPr lang="en-US" dirty="0"/>
              <a:t>MONEY ($ BILL Y’ALL) – LISTEN TO THE BANKER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65782DA-5F2B-D04F-9050-B69A7A8B191B}"/>
                  </a:ext>
                </a:extLst>
              </p:cNvPr>
              <p:cNvSpPr>
                <a:spLocks noGrp="1"/>
              </p:cNvSpPr>
              <p:nvPr>
                <p:ph idx="1"/>
              </p:nvPr>
            </p:nvSpPr>
            <p:spPr/>
            <p:txBody>
              <a:bodyPr/>
              <a:lstStyle/>
              <a:p>
                <a:pPr marL="457200" indent="-457200" algn="just">
                  <a:buAutoNum type="arabicPeriod"/>
                </a:pPr>
                <a:r>
                  <a:rPr lang="en-US" dirty="0"/>
                  <a:t>Draw a </a:t>
                </a:r>
                <a:r>
                  <a:rPr lang="en-US" b="1" dirty="0"/>
                  <a:t>large</a:t>
                </a:r>
                <a:r>
                  <a:rPr lang="en-US" dirty="0"/>
                  <a:t> random sample of # of bills </a:t>
                </a:r>
                <a14:m>
                  <m:oMath xmlns:m="http://schemas.openxmlformats.org/officeDocument/2006/math">
                    <m:r>
                      <a:rPr lang="en-US" i="1" dirty="0" smtClean="0">
                        <a:latin typeface="Cambria Math" panose="02040503050406030204" pitchFamily="18" charset="0"/>
                      </a:rPr>
                      <m:t>𝑁</m:t>
                    </m:r>
                  </m:oMath>
                </a14:m>
                <a:r>
                  <a:rPr lang="en-US" dirty="0"/>
                  <a:t> from a negative binomial distribution.</a:t>
                </a:r>
              </a:p>
              <a:p>
                <a:pPr marL="457200" indent="-457200" algn="just">
                  <a:buAutoNum type="arabicPeriod"/>
                </a:pPr>
                <a:r>
                  <a:rPr lang="en-US" dirty="0"/>
                  <a:t>Using the </a:t>
                </a:r>
                <a14:m>
                  <m:oMath xmlns:m="http://schemas.openxmlformats.org/officeDocument/2006/math">
                    <m:r>
                      <a:rPr lang="en-US" i="1" dirty="0" smtClean="0">
                        <a:latin typeface="Cambria Math" panose="02040503050406030204" pitchFamily="18" charset="0"/>
                      </a:rPr>
                      <m:t>𝑁</m:t>
                    </m:r>
                  </m:oMath>
                </a14:m>
                <a:r>
                  <a:rPr lang="en-US" dirty="0"/>
                  <a:t>’s and the generative model (with </a:t>
                </a:r>
                <a14:m>
                  <m:oMath xmlns:m="http://schemas.openxmlformats.org/officeDocument/2006/math">
                    <m:r>
                      <a:rPr lang="en-US" i="1" dirty="0" smtClean="0">
                        <a:latin typeface="Cambria Math" panose="02040503050406030204" pitchFamily="18" charset="0"/>
                      </a:rPr>
                      <m:t>𝑥</m:t>
                    </m:r>
                    <m:r>
                      <a:rPr lang="en-CA" b="0" i="0" dirty="0" smtClean="0">
                        <a:latin typeface="Cambria Math" panose="02040503050406030204" pitchFamily="18" charset="0"/>
                      </a:rPr>
                      <m:t>,</m:t>
                    </m:r>
                    <m:r>
                      <a:rPr lang="en-CA" b="0" i="1" dirty="0" smtClean="0">
                        <a:latin typeface="Cambria Math" panose="02040503050406030204" pitchFamily="18" charset="0"/>
                      </a:rPr>
                      <m:t>𝑦</m:t>
                    </m:r>
                  </m:oMath>
                </a14:m>
                <a:r>
                  <a:rPr lang="en-US" dirty="0"/>
                  <a:t> and </a:t>
                </a:r>
                <a14:m>
                  <m:oMath xmlns:m="http://schemas.openxmlformats.org/officeDocument/2006/math">
                    <m:r>
                      <a:rPr lang="en-CA" b="0" i="1" dirty="0" smtClean="0">
                        <a:latin typeface="Cambria Math" panose="02040503050406030204" pitchFamily="18" charset="0"/>
                      </a:rPr>
                      <m:t>𝑢</m:t>
                    </m:r>
                  </m:oMath>
                </a14:m>
                <a:r>
                  <a:rPr lang="en-US" dirty="0"/>
                  <a:t> given), produce a (synthetic) # of marked bills </a:t>
                </a:r>
                <a14:m>
                  <m:oMath xmlns:m="http://schemas.openxmlformats.org/officeDocument/2006/math">
                    <m:r>
                      <a:rPr lang="en-US" i="1" dirty="0" smtClean="0">
                        <a:latin typeface="Cambria Math" panose="02040503050406030204" pitchFamily="18" charset="0"/>
                      </a:rPr>
                      <m:t>𝑧</m:t>
                    </m:r>
                  </m:oMath>
                </a14:m>
                <a:r>
                  <a:rPr lang="en-US" dirty="0"/>
                  <a:t> in each sample.</a:t>
                </a:r>
              </a:p>
              <a:p>
                <a:pPr marL="457200" indent="-457200" algn="just">
                  <a:buAutoNum type="arabicPeriod"/>
                </a:pPr>
                <a:r>
                  <a:rPr lang="en-US" dirty="0"/>
                  <a:t>Retain only those values of </a:t>
                </a:r>
                <a14:m>
                  <m:oMath xmlns:m="http://schemas.openxmlformats.org/officeDocument/2006/math">
                    <m:r>
                      <a:rPr lang="en-US" i="1" dirty="0" smtClean="0">
                        <a:latin typeface="Cambria Math" panose="02040503050406030204" pitchFamily="18" charset="0"/>
                      </a:rPr>
                      <m:t>𝑁</m:t>
                    </m:r>
                  </m:oMath>
                </a14:m>
                <a:r>
                  <a:rPr lang="en-US" dirty="0"/>
                  <a:t> values for which </a:t>
                </a:r>
                <a14:m>
                  <m:oMath xmlns:m="http://schemas.openxmlformats.org/officeDocument/2006/math">
                    <m:r>
                      <a:rPr lang="en-US" i="1" dirty="0" smtClean="0">
                        <a:latin typeface="Cambria Math" panose="02040503050406030204" pitchFamily="18" charset="0"/>
                      </a:rPr>
                      <m:t>𝑧</m:t>
                    </m:r>
                    <m:r>
                      <a:rPr lang="en-US" i="1" dirty="0" smtClean="0">
                        <a:latin typeface="Cambria Math" panose="02040503050406030204" pitchFamily="18" charset="0"/>
                      </a:rPr>
                      <m:t>=</m:t>
                    </m:r>
                    <m:r>
                      <a:rPr lang="en-US" i="1" dirty="0" smtClean="0">
                        <a:latin typeface="Cambria Math" panose="02040503050406030204" pitchFamily="18" charset="0"/>
                      </a:rPr>
                      <m:t>𝑤</m:t>
                    </m:r>
                  </m:oMath>
                </a14:m>
                <a:r>
                  <a:rPr lang="en-US" dirty="0"/>
                  <a:t>.  </a:t>
                </a:r>
              </a:p>
              <a:p>
                <a:pPr marL="228600" indent="-228600" algn="just">
                  <a:buAutoNum type="arabicPeriod"/>
                </a:pPr>
                <a:endParaRPr lang="en-US" sz="100" dirty="0"/>
              </a:p>
            </p:txBody>
          </p:sp>
        </mc:Choice>
        <mc:Fallback xmlns="">
          <p:sp>
            <p:nvSpPr>
              <p:cNvPr id="3" name="Content Placeholder 2">
                <a:extLst>
                  <a:ext uri="{FF2B5EF4-FFF2-40B4-BE49-F238E27FC236}">
                    <a16:creationId xmlns:a16="http://schemas.microsoft.com/office/drawing/2014/main" id="{D65782DA-5F2B-D04F-9050-B69A7A8B191B}"/>
                  </a:ext>
                </a:extLst>
              </p:cNvPr>
              <p:cNvSpPr>
                <a:spLocks noGrp="1" noRot="1" noChangeAspect="1" noMove="1" noResize="1" noEditPoints="1" noAdjustHandles="1" noChangeArrowheads="1" noChangeShapeType="1" noTextEdit="1"/>
              </p:cNvSpPr>
              <p:nvPr>
                <p:ph idx="1"/>
              </p:nvPr>
            </p:nvSpPr>
            <p:spPr>
              <a:blipFill>
                <a:blip r:embed="rId2"/>
                <a:stretch>
                  <a:fillRect l="-806" r="-806"/>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B2E7A10D-2957-4F4F-9339-7108CE2A308C}"/>
              </a:ext>
            </a:extLst>
          </p:cNvPr>
          <p:cNvSpPr/>
          <p:nvPr/>
        </p:nvSpPr>
        <p:spPr>
          <a:xfrm>
            <a:off x="7157885" y="0"/>
            <a:ext cx="5031030" cy="307777"/>
          </a:xfrm>
          <a:prstGeom prst="rect">
            <a:avLst/>
          </a:prstGeom>
        </p:spPr>
        <p:txBody>
          <a:bodyPr wrap="square">
            <a:spAutoFit/>
          </a:bodyPr>
          <a:lstStyle/>
          <a:p>
            <a:pPr algn="r"/>
            <a:r>
              <a:rPr lang="en-US" sz="1400" dirty="0">
                <a:latin typeface="Dagny OT" panose="020B0504020201020104" pitchFamily="34" charset="77"/>
              </a:rPr>
              <a:t>[based on </a:t>
            </a:r>
            <a:r>
              <a:rPr lang="en-CA" sz="1400" dirty="0" err="1">
                <a:latin typeface="Dagny OT" panose="020B0504020201020104" pitchFamily="34" charset="77"/>
              </a:rPr>
              <a:t>Bååth</a:t>
            </a:r>
            <a:r>
              <a:rPr lang="en-CA" sz="1400" dirty="0">
                <a:latin typeface="Dagny OT" panose="020B0504020201020104" pitchFamily="34" charset="77"/>
              </a:rPr>
              <a:t>, </a:t>
            </a:r>
            <a:r>
              <a:rPr lang="en-CA" sz="1400" i="1" dirty="0">
                <a:latin typeface="Dagny OT" panose="020B0504020201020104" pitchFamily="34" charset="77"/>
              </a:rPr>
              <a:t>Introduction to Bayesian Data Analysis with R</a:t>
            </a:r>
            <a:r>
              <a:rPr lang="en-US" sz="1400" dirty="0">
                <a:latin typeface="Dagny OT" panose="020B0504020201020104" pitchFamily="34" charset="77"/>
              </a:rPr>
              <a:t>]</a:t>
            </a:r>
          </a:p>
        </p:txBody>
      </p:sp>
    </p:spTree>
    <p:extLst>
      <p:ext uri="{BB962C8B-B14F-4D97-AF65-F5344CB8AC3E}">
        <p14:creationId xmlns:p14="http://schemas.microsoft.com/office/powerpoint/2010/main" val="177827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22353-5355-514C-BF3D-BD85CB79419D}"/>
              </a:ext>
            </a:extLst>
          </p:cNvPr>
          <p:cNvSpPr>
            <a:spLocks noGrp="1"/>
          </p:cNvSpPr>
          <p:nvPr>
            <p:ph type="title"/>
          </p:nvPr>
        </p:nvSpPr>
        <p:spPr/>
        <p:txBody>
          <a:bodyPr/>
          <a:lstStyle/>
          <a:p>
            <a:r>
              <a:rPr lang="en-US" dirty="0"/>
              <a:t>MONEY ($ BILL Y’ALL) – LISTEN TO THE BANKER</a:t>
            </a:r>
          </a:p>
        </p:txBody>
      </p:sp>
      <p:pic>
        <p:nvPicPr>
          <p:cNvPr id="6" name="Content Placeholder 5">
            <a:extLst>
              <a:ext uri="{FF2B5EF4-FFF2-40B4-BE49-F238E27FC236}">
                <a16:creationId xmlns:a16="http://schemas.microsoft.com/office/drawing/2014/main" id="{0E960A86-EAC0-BC41-B75A-A409BF09A93B}"/>
              </a:ext>
            </a:extLst>
          </p:cNvPr>
          <p:cNvPicPr>
            <a:picLocks noGrp="1" noChangeAspect="1"/>
          </p:cNvPicPr>
          <p:nvPr>
            <p:ph sz="half" idx="1"/>
          </p:nvPr>
        </p:nvPicPr>
        <p:blipFill>
          <a:blip r:embed="rId2"/>
          <a:stretch>
            <a:fillRect/>
          </a:stretch>
        </p:blipFill>
        <p:spPr>
          <a:xfrm>
            <a:off x="427132" y="2443547"/>
            <a:ext cx="5464334" cy="2988550"/>
          </a:xfrm>
        </p:spPr>
      </p:pic>
      <p:pic>
        <p:nvPicPr>
          <p:cNvPr id="8" name="Content Placeholder 7">
            <a:extLst>
              <a:ext uri="{FF2B5EF4-FFF2-40B4-BE49-F238E27FC236}">
                <a16:creationId xmlns:a16="http://schemas.microsoft.com/office/drawing/2014/main" id="{92C90CBE-67BC-FC44-BD1D-3CF56D4EF061}"/>
              </a:ext>
            </a:extLst>
          </p:cNvPr>
          <p:cNvPicPr>
            <a:picLocks noGrp="1" noChangeAspect="1"/>
          </p:cNvPicPr>
          <p:nvPr>
            <p:ph sz="half" idx="2"/>
          </p:nvPr>
        </p:nvPicPr>
        <p:blipFill>
          <a:blip r:embed="rId3"/>
          <a:stretch>
            <a:fillRect/>
          </a:stretch>
        </p:blipFill>
        <p:spPr>
          <a:xfrm>
            <a:off x="6484691" y="2505278"/>
            <a:ext cx="5231258" cy="2865089"/>
          </a:xfrm>
        </p:spPr>
      </p:pic>
      <p:sp>
        <p:nvSpPr>
          <p:cNvPr id="9" name="Content Placeholder 2">
            <a:extLst>
              <a:ext uri="{FF2B5EF4-FFF2-40B4-BE49-F238E27FC236}">
                <a16:creationId xmlns:a16="http://schemas.microsoft.com/office/drawing/2014/main" id="{E9A07BA1-6D34-8B43-9F24-D30F9C53E5BA}"/>
              </a:ext>
            </a:extLst>
          </p:cNvPr>
          <p:cNvSpPr txBox="1">
            <a:spLocks/>
          </p:cNvSpPr>
          <p:nvPr/>
        </p:nvSpPr>
        <p:spPr>
          <a:xfrm>
            <a:off x="2730844" y="1919574"/>
            <a:ext cx="856910" cy="630276"/>
          </a:xfrm>
          <a:prstGeom prst="rect">
            <a:avLst/>
          </a:prstGeom>
        </p:spPr>
        <p:txBody>
          <a:bodyPr vert="horz" lIns="91436" tIns="45719" rIns="91436" bIns="45719" rtlCol="0" anchor="ctr">
            <a:normAutofit/>
          </a:bodyPr>
          <a:lstStyle>
            <a:lvl1pPr marL="0" indent="0" algn="l" defTabSz="457182" rtl="0" eaLnBrk="1" latinLnBrk="0" hangingPunct="1">
              <a:spcBef>
                <a:spcPct val="20000"/>
              </a:spcBef>
              <a:spcAft>
                <a:spcPts val="600"/>
              </a:spcAft>
              <a:buClr>
                <a:schemeClr val="accent2"/>
              </a:buClr>
              <a:buSzPct val="92000"/>
              <a:buFont typeface="Wingdings 2" panose="05020102010507070707" pitchFamily="18" charset="2"/>
              <a:buNone/>
              <a:defRPr sz="2400" kern="1200">
                <a:solidFill>
                  <a:schemeClr val="tx2"/>
                </a:solidFill>
                <a:latin typeface="Dagny OT" panose="020B0504020201020104" pitchFamily="34" charset="77"/>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Dagny OT" panose="020B0504020201020104" pitchFamily="34" charset="77"/>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Dagny OT" panose="020B0504020201020104" pitchFamily="34" charset="77"/>
                <a:ea typeface="+mn-ea"/>
                <a:cs typeface="+mn-cs"/>
              </a:defRPr>
            </a:lvl3pPr>
            <a:lvl4pPr marL="1241950"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b="1" dirty="0"/>
              <a:t>Prior</a:t>
            </a:r>
          </a:p>
        </p:txBody>
      </p:sp>
      <p:sp>
        <p:nvSpPr>
          <p:cNvPr id="10" name="Content Placeholder 2">
            <a:extLst>
              <a:ext uri="{FF2B5EF4-FFF2-40B4-BE49-F238E27FC236}">
                <a16:creationId xmlns:a16="http://schemas.microsoft.com/office/drawing/2014/main" id="{0461C079-4E88-E745-BDD2-1D860A200C41}"/>
              </a:ext>
            </a:extLst>
          </p:cNvPr>
          <p:cNvSpPr txBox="1">
            <a:spLocks/>
          </p:cNvSpPr>
          <p:nvPr/>
        </p:nvSpPr>
        <p:spPr>
          <a:xfrm>
            <a:off x="8363721" y="1919574"/>
            <a:ext cx="1473198" cy="630276"/>
          </a:xfrm>
          <a:prstGeom prst="rect">
            <a:avLst/>
          </a:prstGeom>
        </p:spPr>
        <p:txBody>
          <a:bodyPr vert="horz" lIns="91436" tIns="45719" rIns="91436" bIns="45719" rtlCol="0" anchor="ctr">
            <a:normAutofit/>
          </a:bodyPr>
          <a:lstStyle>
            <a:lvl1pPr marL="305988"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Dagny OT" panose="020B0504020201020104" pitchFamily="34" charset="77"/>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100" kern="1200">
                <a:solidFill>
                  <a:schemeClr val="tx2"/>
                </a:solidFill>
                <a:latin typeface="Dagny OT" panose="020B0504020201020104" pitchFamily="34" charset="77"/>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Dagny OT" panose="020B0504020201020104" pitchFamily="34" charset="77"/>
                <a:ea typeface="+mn-ea"/>
                <a:cs typeface="+mn-cs"/>
              </a:defRPr>
            </a:lvl3pPr>
            <a:lvl4pPr marL="1241950"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b="1" dirty="0"/>
              <a:t>Posterior</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5A9EE10-6BF0-B443-B08C-A54E753FA33C}"/>
                  </a:ext>
                </a:extLst>
              </p:cNvPr>
              <p:cNvSpPr txBox="1"/>
              <p:nvPr/>
            </p:nvSpPr>
            <p:spPr>
              <a:xfrm>
                <a:off x="169964" y="5476571"/>
                <a:ext cx="4488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500</m:t>
                      </m:r>
                    </m:oMath>
                  </m:oMathPara>
                </a14:m>
                <a:endParaRPr lang="en-US" dirty="0"/>
              </a:p>
            </p:txBody>
          </p:sp>
        </mc:Choice>
        <mc:Fallback xmlns="">
          <p:sp>
            <p:nvSpPr>
              <p:cNvPr id="11" name="TextBox 10">
                <a:extLst>
                  <a:ext uri="{FF2B5EF4-FFF2-40B4-BE49-F238E27FC236}">
                    <a16:creationId xmlns:a16="http://schemas.microsoft.com/office/drawing/2014/main" id="{C5A9EE10-6BF0-B443-B08C-A54E753FA33C}"/>
                  </a:ext>
                </a:extLst>
              </p:cNvPr>
              <p:cNvSpPr txBox="1">
                <a:spLocks noRot="1" noChangeAspect="1" noMove="1" noResize="1" noEditPoints="1" noAdjustHandles="1" noChangeArrowheads="1" noChangeShapeType="1" noTextEdit="1"/>
              </p:cNvSpPr>
              <p:nvPr/>
            </p:nvSpPr>
            <p:spPr>
              <a:xfrm>
                <a:off x="169964" y="5476571"/>
                <a:ext cx="448841" cy="276999"/>
              </a:xfrm>
              <a:prstGeom prst="rect">
                <a:avLst/>
              </a:prstGeom>
              <a:blipFill>
                <a:blip r:embed="rId4"/>
                <a:stretch>
                  <a:fillRect l="-8108" r="-8108"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6F9FE4E-A935-774E-8CAB-E9B1797B9269}"/>
                  </a:ext>
                </a:extLst>
              </p:cNvPr>
              <p:cNvSpPr txBox="1"/>
              <p:nvPr/>
            </p:nvSpPr>
            <p:spPr>
              <a:xfrm>
                <a:off x="5527195" y="5476570"/>
                <a:ext cx="577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1500</m:t>
                      </m:r>
                    </m:oMath>
                  </m:oMathPara>
                </a14:m>
                <a:endParaRPr lang="en-US" dirty="0"/>
              </a:p>
            </p:txBody>
          </p:sp>
        </mc:Choice>
        <mc:Fallback xmlns="">
          <p:sp>
            <p:nvSpPr>
              <p:cNvPr id="12" name="TextBox 11">
                <a:extLst>
                  <a:ext uri="{FF2B5EF4-FFF2-40B4-BE49-F238E27FC236}">
                    <a16:creationId xmlns:a16="http://schemas.microsoft.com/office/drawing/2014/main" id="{56F9FE4E-A935-774E-8CAB-E9B1797B9269}"/>
                  </a:ext>
                </a:extLst>
              </p:cNvPr>
              <p:cNvSpPr txBox="1">
                <a:spLocks noRot="1" noChangeAspect="1" noMove="1" noResize="1" noEditPoints="1" noAdjustHandles="1" noChangeArrowheads="1" noChangeShapeType="1" noTextEdit="1"/>
              </p:cNvSpPr>
              <p:nvPr/>
            </p:nvSpPr>
            <p:spPr>
              <a:xfrm>
                <a:off x="5527195" y="5476570"/>
                <a:ext cx="577081" cy="276999"/>
              </a:xfrm>
              <a:prstGeom prst="rect">
                <a:avLst/>
              </a:prstGeom>
              <a:blipFill>
                <a:blip r:embed="rId5"/>
                <a:stretch>
                  <a:fillRect l="-6383" r="-6383"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F6B1C6D-C61D-B043-B292-5F4F5DAD1907}"/>
                  </a:ext>
                </a:extLst>
              </p:cNvPr>
              <p:cNvSpPr txBox="1"/>
              <p:nvPr/>
            </p:nvSpPr>
            <p:spPr>
              <a:xfrm>
                <a:off x="6243077" y="5476566"/>
                <a:ext cx="4488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500</m:t>
                      </m:r>
                    </m:oMath>
                  </m:oMathPara>
                </a14:m>
                <a:endParaRPr lang="en-US" dirty="0"/>
              </a:p>
            </p:txBody>
          </p:sp>
        </mc:Choice>
        <mc:Fallback xmlns="">
          <p:sp>
            <p:nvSpPr>
              <p:cNvPr id="13" name="TextBox 12">
                <a:extLst>
                  <a:ext uri="{FF2B5EF4-FFF2-40B4-BE49-F238E27FC236}">
                    <a16:creationId xmlns:a16="http://schemas.microsoft.com/office/drawing/2014/main" id="{8F6B1C6D-C61D-B043-B292-5F4F5DAD1907}"/>
                  </a:ext>
                </a:extLst>
              </p:cNvPr>
              <p:cNvSpPr txBox="1">
                <a:spLocks noRot="1" noChangeAspect="1" noMove="1" noResize="1" noEditPoints="1" noAdjustHandles="1" noChangeArrowheads="1" noChangeShapeType="1" noTextEdit="1"/>
              </p:cNvSpPr>
              <p:nvPr/>
            </p:nvSpPr>
            <p:spPr>
              <a:xfrm>
                <a:off x="6243077" y="5476566"/>
                <a:ext cx="448841" cy="276999"/>
              </a:xfrm>
              <a:prstGeom prst="rect">
                <a:avLst/>
              </a:prstGeom>
              <a:blipFill>
                <a:blip r:embed="rId6"/>
                <a:stretch>
                  <a:fillRect l="-14286" r="-8571"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52FC931-E5C2-B74D-966A-DCDCAF946F9B}"/>
                  </a:ext>
                </a:extLst>
              </p:cNvPr>
              <p:cNvSpPr txBox="1"/>
              <p:nvPr/>
            </p:nvSpPr>
            <p:spPr>
              <a:xfrm>
                <a:off x="11472630" y="5476566"/>
                <a:ext cx="577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1500</m:t>
                      </m:r>
                    </m:oMath>
                  </m:oMathPara>
                </a14:m>
                <a:endParaRPr lang="en-US" dirty="0"/>
              </a:p>
            </p:txBody>
          </p:sp>
        </mc:Choice>
        <mc:Fallback xmlns="">
          <p:sp>
            <p:nvSpPr>
              <p:cNvPr id="14" name="TextBox 13">
                <a:extLst>
                  <a:ext uri="{FF2B5EF4-FFF2-40B4-BE49-F238E27FC236}">
                    <a16:creationId xmlns:a16="http://schemas.microsoft.com/office/drawing/2014/main" id="{C52FC931-E5C2-B74D-966A-DCDCAF946F9B}"/>
                  </a:ext>
                </a:extLst>
              </p:cNvPr>
              <p:cNvSpPr txBox="1">
                <a:spLocks noRot="1" noChangeAspect="1" noMove="1" noResize="1" noEditPoints="1" noAdjustHandles="1" noChangeArrowheads="1" noChangeShapeType="1" noTextEdit="1"/>
              </p:cNvSpPr>
              <p:nvPr/>
            </p:nvSpPr>
            <p:spPr>
              <a:xfrm>
                <a:off x="11472630" y="5476566"/>
                <a:ext cx="577081" cy="276999"/>
              </a:xfrm>
              <a:prstGeom prst="rect">
                <a:avLst/>
              </a:prstGeom>
              <a:blipFill>
                <a:blip r:embed="rId7"/>
                <a:stretch>
                  <a:fillRect l="-6383" r="-6383"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8AFF3C2-EC49-EA45-AA28-6B2D6917EAEA}"/>
                  </a:ext>
                </a:extLst>
              </p:cNvPr>
              <p:cNvSpPr txBox="1"/>
              <p:nvPr/>
            </p:nvSpPr>
            <p:spPr>
              <a:xfrm>
                <a:off x="9210650" y="5476566"/>
                <a:ext cx="577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1075</m:t>
                      </m:r>
                    </m:oMath>
                  </m:oMathPara>
                </a14:m>
                <a:endParaRPr lang="en-US" dirty="0"/>
              </a:p>
            </p:txBody>
          </p:sp>
        </mc:Choice>
        <mc:Fallback xmlns="">
          <p:sp>
            <p:nvSpPr>
              <p:cNvPr id="15" name="TextBox 14">
                <a:extLst>
                  <a:ext uri="{FF2B5EF4-FFF2-40B4-BE49-F238E27FC236}">
                    <a16:creationId xmlns:a16="http://schemas.microsoft.com/office/drawing/2014/main" id="{A8AFF3C2-EC49-EA45-AA28-6B2D6917EAEA}"/>
                  </a:ext>
                </a:extLst>
              </p:cNvPr>
              <p:cNvSpPr txBox="1">
                <a:spLocks noRot="1" noChangeAspect="1" noMove="1" noResize="1" noEditPoints="1" noAdjustHandles="1" noChangeArrowheads="1" noChangeShapeType="1" noTextEdit="1"/>
              </p:cNvSpPr>
              <p:nvPr/>
            </p:nvSpPr>
            <p:spPr>
              <a:xfrm>
                <a:off x="9210650" y="5476566"/>
                <a:ext cx="577081" cy="276999"/>
              </a:xfrm>
              <a:prstGeom prst="rect">
                <a:avLst/>
              </a:prstGeom>
              <a:blipFill>
                <a:blip r:embed="rId8"/>
                <a:stretch>
                  <a:fillRect l="-8511" r="-6383" b="-8696"/>
                </a:stretch>
              </a:blipFill>
            </p:spPr>
            <p:txBody>
              <a:bodyPr/>
              <a:lstStyle/>
              <a:p>
                <a:r>
                  <a:rPr lang="en-US">
                    <a:noFill/>
                  </a:rPr>
                  <a:t> </a:t>
                </a:r>
              </a:p>
            </p:txBody>
          </p:sp>
        </mc:Fallback>
      </mc:AlternateContent>
    </p:spTree>
    <p:extLst>
      <p:ext uri="{BB962C8B-B14F-4D97-AF65-F5344CB8AC3E}">
        <p14:creationId xmlns:p14="http://schemas.microsoft.com/office/powerpoint/2010/main" val="3354047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22353-5355-514C-BF3D-BD85CB79419D}"/>
              </a:ext>
            </a:extLst>
          </p:cNvPr>
          <p:cNvSpPr>
            <a:spLocks noGrp="1"/>
          </p:cNvSpPr>
          <p:nvPr>
            <p:ph type="title"/>
          </p:nvPr>
        </p:nvSpPr>
        <p:spPr/>
        <p:txBody>
          <a:bodyPr/>
          <a:lstStyle/>
          <a:p>
            <a:r>
              <a:rPr lang="en-US" dirty="0"/>
              <a:t>MONEY ($ BILL Y’ALL) – LISTEN TO THE BANKER</a:t>
            </a:r>
          </a:p>
        </p:txBody>
      </p:sp>
      <p:pic>
        <p:nvPicPr>
          <p:cNvPr id="6" name="Content Placeholder 5">
            <a:extLst>
              <a:ext uri="{FF2B5EF4-FFF2-40B4-BE49-F238E27FC236}">
                <a16:creationId xmlns:a16="http://schemas.microsoft.com/office/drawing/2014/main" id="{0E960A86-EAC0-BC41-B75A-A409BF09A93B}"/>
              </a:ext>
            </a:extLst>
          </p:cNvPr>
          <p:cNvPicPr>
            <a:picLocks noGrp="1" noChangeAspect="1"/>
          </p:cNvPicPr>
          <p:nvPr>
            <p:ph sz="half" idx="1"/>
          </p:nvPr>
        </p:nvPicPr>
        <p:blipFill>
          <a:blip r:embed="rId2"/>
          <a:stretch>
            <a:fillRect/>
          </a:stretch>
        </p:blipFill>
        <p:spPr>
          <a:xfrm>
            <a:off x="427132" y="2443547"/>
            <a:ext cx="5464334" cy="2988550"/>
          </a:xfrm>
        </p:spPr>
      </p:pic>
      <p:pic>
        <p:nvPicPr>
          <p:cNvPr id="8" name="Content Placeholder 7">
            <a:extLst>
              <a:ext uri="{FF2B5EF4-FFF2-40B4-BE49-F238E27FC236}">
                <a16:creationId xmlns:a16="http://schemas.microsoft.com/office/drawing/2014/main" id="{92C90CBE-67BC-FC44-BD1D-3CF56D4EF061}"/>
              </a:ext>
            </a:extLst>
          </p:cNvPr>
          <p:cNvPicPr>
            <a:picLocks noGrp="1" noChangeAspect="1"/>
          </p:cNvPicPr>
          <p:nvPr>
            <p:ph sz="half" idx="2"/>
          </p:nvPr>
        </p:nvPicPr>
        <p:blipFill>
          <a:blip r:embed="rId3"/>
          <a:stretch>
            <a:fillRect/>
          </a:stretch>
        </p:blipFill>
        <p:spPr>
          <a:xfrm>
            <a:off x="6484691" y="2505278"/>
            <a:ext cx="5231258" cy="2865089"/>
          </a:xfrm>
        </p:spPr>
      </p:pic>
      <p:sp>
        <p:nvSpPr>
          <p:cNvPr id="9" name="Content Placeholder 2">
            <a:extLst>
              <a:ext uri="{FF2B5EF4-FFF2-40B4-BE49-F238E27FC236}">
                <a16:creationId xmlns:a16="http://schemas.microsoft.com/office/drawing/2014/main" id="{E9A07BA1-6D34-8B43-9F24-D30F9C53E5BA}"/>
              </a:ext>
            </a:extLst>
          </p:cNvPr>
          <p:cNvSpPr txBox="1">
            <a:spLocks/>
          </p:cNvSpPr>
          <p:nvPr/>
        </p:nvSpPr>
        <p:spPr>
          <a:xfrm>
            <a:off x="2730844" y="1919574"/>
            <a:ext cx="856910" cy="630276"/>
          </a:xfrm>
          <a:prstGeom prst="rect">
            <a:avLst/>
          </a:prstGeom>
        </p:spPr>
        <p:txBody>
          <a:bodyPr vert="horz" lIns="91436" tIns="45719" rIns="91436" bIns="45719" rtlCol="0" anchor="ctr">
            <a:normAutofit/>
          </a:bodyPr>
          <a:lstStyle>
            <a:lvl1pPr marL="0" indent="0" algn="l" defTabSz="457182" rtl="0" eaLnBrk="1" latinLnBrk="0" hangingPunct="1">
              <a:spcBef>
                <a:spcPct val="20000"/>
              </a:spcBef>
              <a:spcAft>
                <a:spcPts val="600"/>
              </a:spcAft>
              <a:buClr>
                <a:schemeClr val="accent2"/>
              </a:buClr>
              <a:buSzPct val="92000"/>
              <a:buFont typeface="Wingdings 2" panose="05020102010507070707" pitchFamily="18" charset="2"/>
              <a:buNone/>
              <a:defRPr sz="2400" kern="1200">
                <a:solidFill>
                  <a:schemeClr val="tx2"/>
                </a:solidFill>
                <a:latin typeface="Dagny OT" panose="020B0504020201020104" pitchFamily="34" charset="77"/>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Dagny OT" panose="020B0504020201020104" pitchFamily="34" charset="77"/>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Dagny OT" panose="020B0504020201020104" pitchFamily="34" charset="77"/>
                <a:ea typeface="+mn-ea"/>
                <a:cs typeface="+mn-cs"/>
              </a:defRPr>
            </a:lvl3pPr>
            <a:lvl4pPr marL="1241950"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b="1" dirty="0"/>
              <a:t>Prior</a:t>
            </a:r>
          </a:p>
        </p:txBody>
      </p:sp>
      <p:sp>
        <p:nvSpPr>
          <p:cNvPr id="10" name="Content Placeholder 2">
            <a:extLst>
              <a:ext uri="{FF2B5EF4-FFF2-40B4-BE49-F238E27FC236}">
                <a16:creationId xmlns:a16="http://schemas.microsoft.com/office/drawing/2014/main" id="{0461C079-4E88-E745-BDD2-1D860A200C41}"/>
              </a:ext>
            </a:extLst>
          </p:cNvPr>
          <p:cNvSpPr txBox="1">
            <a:spLocks/>
          </p:cNvSpPr>
          <p:nvPr/>
        </p:nvSpPr>
        <p:spPr>
          <a:xfrm>
            <a:off x="8363721" y="1919574"/>
            <a:ext cx="1473198" cy="630276"/>
          </a:xfrm>
          <a:prstGeom prst="rect">
            <a:avLst/>
          </a:prstGeom>
        </p:spPr>
        <p:txBody>
          <a:bodyPr vert="horz" lIns="91436" tIns="45719" rIns="91436" bIns="45719" rtlCol="0" anchor="ctr">
            <a:normAutofit/>
          </a:bodyPr>
          <a:lstStyle>
            <a:lvl1pPr marL="305988"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Dagny OT" panose="020B0504020201020104" pitchFamily="34" charset="77"/>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100" kern="1200">
                <a:solidFill>
                  <a:schemeClr val="tx2"/>
                </a:solidFill>
                <a:latin typeface="Dagny OT" panose="020B0504020201020104" pitchFamily="34" charset="77"/>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Dagny OT" panose="020B0504020201020104" pitchFamily="34" charset="77"/>
                <a:ea typeface="+mn-ea"/>
                <a:cs typeface="+mn-cs"/>
              </a:defRPr>
            </a:lvl3pPr>
            <a:lvl4pPr marL="1241950"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b="1" dirty="0"/>
              <a:t>Posterior</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5A9EE10-6BF0-B443-B08C-A54E753FA33C}"/>
                  </a:ext>
                </a:extLst>
              </p:cNvPr>
              <p:cNvSpPr txBox="1"/>
              <p:nvPr/>
            </p:nvSpPr>
            <p:spPr>
              <a:xfrm>
                <a:off x="169964" y="5476571"/>
                <a:ext cx="4488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500</m:t>
                      </m:r>
                    </m:oMath>
                  </m:oMathPara>
                </a14:m>
                <a:endParaRPr lang="en-US" dirty="0"/>
              </a:p>
            </p:txBody>
          </p:sp>
        </mc:Choice>
        <mc:Fallback xmlns="">
          <p:sp>
            <p:nvSpPr>
              <p:cNvPr id="11" name="TextBox 10">
                <a:extLst>
                  <a:ext uri="{FF2B5EF4-FFF2-40B4-BE49-F238E27FC236}">
                    <a16:creationId xmlns:a16="http://schemas.microsoft.com/office/drawing/2014/main" id="{C5A9EE10-6BF0-B443-B08C-A54E753FA33C}"/>
                  </a:ext>
                </a:extLst>
              </p:cNvPr>
              <p:cNvSpPr txBox="1">
                <a:spLocks noRot="1" noChangeAspect="1" noMove="1" noResize="1" noEditPoints="1" noAdjustHandles="1" noChangeArrowheads="1" noChangeShapeType="1" noTextEdit="1"/>
              </p:cNvSpPr>
              <p:nvPr/>
            </p:nvSpPr>
            <p:spPr>
              <a:xfrm>
                <a:off x="169964" y="5476571"/>
                <a:ext cx="448841" cy="276999"/>
              </a:xfrm>
              <a:prstGeom prst="rect">
                <a:avLst/>
              </a:prstGeom>
              <a:blipFill>
                <a:blip r:embed="rId4"/>
                <a:stretch>
                  <a:fillRect l="-8108" r="-8108"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56F9FE4E-A935-774E-8CAB-E9B1797B9269}"/>
                  </a:ext>
                </a:extLst>
              </p:cNvPr>
              <p:cNvSpPr txBox="1"/>
              <p:nvPr/>
            </p:nvSpPr>
            <p:spPr>
              <a:xfrm>
                <a:off x="5527195" y="5476570"/>
                <a:ext cx="577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1500</m:t>
                      </m:r>
                    </m:oMath>
                  </m:oMathPara>
                </a14:m>
                <a:endParaRPr lang="en-US" dirty="0"/>
              </a:p>
            </p:txBody>
          </p:sp>
        </mc:Choice>
        <mc:Fallback xmlns="">
          <p:sp>
            <p:nvSpPr>
              <p:cNvPr id="12" name="TextBox 11">
                <a:extLst>
                  <a:ext uri="{FF2B5EF4-FFF2-40B4-BE49-F238E27FC236}">
                    <a16:creationId xmlns:a16="http://schemas.microsoft.com/office/drawing/2014/main" id="{56F9FE4E-A935-774E-8CAB-E9B1797B9269}"/>
                  </a:ext>
                </a:extLst>
              </p:cNvPr>
              <p:cNvSpPr txBox="1">
                <a:spLocks noRot="1" noChangeAspect="1" noMove="1" noResize="1" noEditPoints="1" noAdjustHandles="1" noChangeArrowheads="1" noChangeShapeType="1" noTextEdit="1"/>
              </p:cNvSpPr>
              <p:nvPr/>
            </p:nvSpPr>
            <p:spPr>
              <a:xfrm>
                <a:off x="5527195" y="5476570"/>
                <a:ext cx="577081" cy="276999"/>
              </a:xfrm>
              <a:prstGeom prst="rect">
                <a:avLst/>
              </a:prstGeom>
              <a:blipFill>
                <a:blip r:embed="rId5"/>
                <a:stretch>
                  <a:fillRect l="-6383" r="-6383"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8F6B1C6D-C61D-B043-B292-5F4F5DAD1907}"/>
                  </a:ext>
                </a:extLst>
              </p:cNvPr>
              <p:cNvSpPr txBox="1"/>
              <p:nvPr/>
            </p:nvSpPr>
            <p:spPr>
              <a:xfrm>
                <a:off x="6243077" y="5476566"/>
                <a:ext cx="44884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500</m:t>
                      </m:r>
                    </m:oMath>
                  </m:oMathPara>
                </a14:m>
                <a:endParaRPr lang="en-US" dirty="0"/>
              </a:p>
            </p:txBody>
          </p:sp>
        </mc:Choice>
        <mc:Fallback xmlns="">
          <p:sp>
            <p:nvSpPr>
              <p:cNvPr id="13" name="TextBox 12">
                <a:extLst>
                  <a:ext uri="{FF2B5EF4-FFF2-40B4-BE49-F238E27FC236}">
                    <a16:creationId xmlns:a16="http://schemas.microsoft.com/office/drawing/2014/main" id="{8F6B1C6D-C61D-B043-B292-5F4F5DAD1907}"/>
                  </a:ext>
                </a:extLst>
              </p:cNvPr>
              <p:cNvSpPr txBox="1">
                <a:spLocks noRot="1" noChangeAspect="1" noMove="1" noResize="1" noEditPoints="1" noAdjustHandles="1" noChangeArrowheads="1" noChangeShapeType="1" noTextEdit="1"/>
              </p:cNvSpPr>
              <p:nvPr/>
            </p:nvSpPr>
            <p:spPr>
              <a:xfrm>
                <a:off x="6243077" y="5476566"/>
                <a:ext cx="448841" cy="276999"/>
              </a:xfrm>
              <a:prstGeom prst="rect">
                <a:avLst/>
              </a:prstGeom>
              <a:blipFill>
                <a:blip r:embed="rId6"/>
                <a:stretch>
                  <a:fillRect l="-14286" r="-8571"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C52FC931-E5C2-B74D-966A-DCDCAF946F9B}"/>
                  </a:ext>
                </a:extLst>
              </p:cNvPr>
              <p:cNvSpPr txBox="1"/>
              <p:nvPr/>
            </p:nvSpPr>
            <p:spPr>
              <a:xfrm>
                <a:off x="11472630" y="5476566"/>
                <a:ext cx="577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1500</m:t>
                      </m:r>
                    </m:oMath>
                  </m:oMathPara>
                </a14:m>
                <a:endParaRPr lang="en-US" dirty="0"/>
              </a:p>
            </p:txBody>
          </p:sp>
        </mc:Choice>
        <mc:Fallback xmlns="">
          <p:sp>
            <p:nvSpPr>
              <p:cNvPr id="14" name="TextBox 13">
                <a:extLst>
                  <a:ext uri="{FF2B5EF4-FFF2-40B4-BE49-F238E27FC236}">
                    <a16:creationId xmlns:a16="http://schemas.microsoft.com/office/drawing/2014/main" id="{C52FC931-E5C2-B74D-966A-DCDCAF946F9B}"/>
                  </a:ext>
                </a:extLst>
              </p:cNvPr>
              <p:cNvSpPr txBox="1">
                <a:spLocks noRot="1" noChangeAspect="1" noMove="1" noResize="1" noEditPoints="1" noAdjustHandles="1" noChangeArrowheads="1" noChangeShapeType="1" noTextEdit="1"/>
              </p:cNvSpPr>
              <p:nvPr/>
            </p:nvSpPr>
            <p:spPr>
              <a:xfrm>
                <a:off x="11472630" y="5476566"/>
                <a:ext cx="577081" cy="276999"/>
              </a:xfrm>
              <a:prstGeom prst="rect">
                <a:avLst/>
              </a:prstGeom>
              <a:blipFill>
                <a:blip r:embed="rId7"/>
                <a:stretch>
                  <a:fillRect l="-6383" r="-6383"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A8AFF3C2-EC49-EA45-AA28-6B2D6917EAEA}"/>
                  </a:ext>
                </a:extLst>
              </p:cNvPr>
              <p:cNvSpPr txBox="1"/>
              <p:nvPr/>
            </p:nvSpPr>
            <p:spPr>
              <a:xfrm>
                <a:off x="9210650" y="5476566"/>
                <a:ext cx="57708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1075</m:t>
                      </m:r>
                    </m:oMath>
                  </m:oMathPara>
                </a14:m>
                <a:endParaRPr lang="en-US" dirty="0"/>
              </a:p>
            </p:txBody>
          </p:sp>
        </mc:Choice>
        <mc:Fallback xmlns="">
          <p:sp>
            <p:nvSpPr>
              <p:cNvPr id="15" name="TextBox 14">
                <a:extLst>
                  <a:ext uri="{FF2B5EF4-FFF2-40B4-BE49-F238E27FC236}">
                    <a16:creationId xmlns:a16="http://schemas.microsoft.com/office/drawing/2014/main" id="{A8AFF3C2-EC49-EA45-AA28-6B2D6917EAEA}"/>
                  </a:ext>
                </a:extLst>
              </p:cNvPr>
              <p:cNvSpPr txBox="1">
                <a:spLocks noRot="1" noChangeAspect="1" noMove="1" noResize="1" noEditPoints="1" noAdjustHandles="1" noChangeArrowheads="1" noChangeShapeType="1" noTextEdit="1"/>
              </p:cNvSpPr>
              <p:nvPr/>
            </p:nvSpPr>
            <p:spPr>
              <a:xfrm>
                <a:off x="9210650" y="5476566"/>
                <a:ext cx="577081" cy="276999"/>
              </a:xfrm>
              <a:prstGeom prst="rect">
                <a:avLst/>
              </a:prstGeom>
              <a:blipFill>
                <a:blip r:embed="rId8"/>
                <a:stretch>
                  <a:fillRect l="-8511" r="-6383"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AFDFF12-41DF-C84F-BEDD-BACE2D175495}"/>
                  </a:ext>
                </a:extLst>
              </p:cNvPr>
              <p:cNvSpPr txBox="1"/>
              <p:nvPr/>
            </p:nvSpPr>
            <p:spPr>
              <a:xfrm>
                <a:off x="2974180" y="5999653"/>
                <a:ext cx="696915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𝑃</m:t>
                      </m:r>
                      <m:d>
                        <m:dPr>
                          <m:ctrlPr>
                            <a:rPr lang="en-CA" b="0" i="1" smtClean="0">
                              <a:latin typeface="Cambria Math" panose="02040503050406030204" pitchFamily="18" charset="0"/>
                            </a:rPr>
                          </m:ctrlPr>
                        </m:dPr>
                        <m:e>
                          <m:r>
                            <a:rPr lang="en-CA" b="0" i="1" smtClean="0">
                              <a:latin typeface="Cambria Math" panose="02040503050406030204" pitchFamily="18" charset="0"/>
                            </a:rPr>
                            <m:t>𝑁</m:t>
                          </m:r>
                          <m:r>
                            <a:rPr lang="en-CA" b="0" i="1" smtClean="0">
                              <a:latin typeface="Cambria Math" panose="02040503050406030204" pitchFamily="18" charset="0"/>
                            </a:rPr>
                            <m:t>=1000</m:t>
                          </m:r>
                        </m:e>
                        <m:e>
                          <m:r>
                            <a:rPr lang="en-CA" b="0" i="1" smtClean="0">
                              <a:latin typeface="Cambria Math" panose="02040503050406030204" pitchFamily="18" charset="0"/>
                            </a:rPr>
                            <m:t>𝑧</m:t>
                          </m:r>
                          <m:r>
                            <a:rPr lang="en-CA" b="0" i="1" smtClean="0">
                              <a:latin typeface="Cambria Math" panose="02040503050406030204" pitchFamily="18" charset="0"/>
                            </a:rPr>
                            <m:t>=127,</m:t>
                          </m:r>
                          <m:r>
                            <a:rPr lang="en-CA" b="0" i="1" smtClean="0">
                              <a:latin typeface="Cambria Math" panose="02040503050406030204" pitchFamily="18" charset="0"/>
                            </a:rPr>
                            <m:t>𝐼</m:t>
                          </m:r>
                        </m:e>
                      </m:d>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𝑃</m:t>
                      </m:r>
                      <m:d>
                        <m:dPr>
                          <m:ctrlPr>
                            <a:rPr lang="en-CA" b="0" i="1" smtClean="0">
                              <a:latin typeface="Cambria Math" panose="02040503050406030204" pitchFamily="18" charset="0"/>
                              <a:ea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𝑧</m:t>
                          </m:r>
                          <m:r>
                            <a:rPr lang="en-CA" b="0" i="1" smtClean="0">
                              <a:latin typeface="Cambria Math" panose="02040503050406030204" pitchFamily="18" charset="0"/>
                              <a:ea typeface="Cambria Math" panose="02040503050406030204" pitchFamily="18" charset="0"/>
                            </a:rPr>
                            <m:t>=127</m:t>
                          </m:r>
                        </m:e>
                        <m:e>
                          <m:r>
                            <a:rPr lang="en-CA" b="0" i="1" smtClean="0">
                              <a:latin typeface="Cambria Math" panose="02040503050406030204" pitchFamily="18" charset="0"/>
                              <a:ea typeface="Cambria Math" panose="02040503050406030204" pitchFamily="18" charset="0"/>
                            </a:rPr>
                            <m:t>𝑁</m:t>
                          </m:r>
                          <m:r>
                            <a:rPr lang="en-CA" b="0" i="1" smtClean="0">
                              <a:latin typeface="Cambria Math" panose="02040503050406030204" pitchFamily="18" charset="0"/>
                              <a:ea typeface="Cambria Math" panose="02040503050406030204" pitchFamily="18" charset="0"/>
                            </a:rPr>
                            <m:t>=1000,</m:t>
                          </m:r>
                          <m:r>
                            <a:rPr lang="en-CA" b="0" i="1" smtClean="0">
                              <a:latin typeface="Cambria Math" panose="02040503050406030204" pitchFamily="18" charset="0"/>
                              <a:ea typeface="Cambria Math" panose="02040503050406030204" pitchFamily="18" charset="0"/>
                            </a:rPr>
                            <m:t>𝐼</m:t>
                          </m:r>
                        </m:e>
                      </m:d>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𝑃</m:t>
                      </m:r>
                      <m:d>
                        <m:dPr>
                          <m:ctrlPr>
                            <a:rPr lang="en-CA" b="0" i="1" smtClean="0">
                              <a:latin typeface="Cambria Math" panose="02040503050406030204" pitchFamily="18" charset="0"/>
                              <a:ea typeface="Cambria Math" panose="02040503050406030204" pitchFamily="18" charset="0"/>
                            </a:rPr>
                          </m:ctrlPr>
                        </m:dPr>
                        <m:e>
                          <m:r>
                            <a:rPr lang="en-CA" b="0" i="1" smtClean="0">
                              <a:latin typeface="Cambria Math" panose="02040503050406030204" pitchFamily="18" charset="0"/>
                              <a:ea typeface="Cambria Math" panose="02040503050406030204" pitchFamily="18" charset="0"/>
                            </a:rPr>
                            <m:t>𝑁</m:t>
                          </m:r>
                          <m:r>
                            <a:rPr lang="en-CA" b="0" i="1" smtClean="0">
                              <a:latin typeface="Cambria Math" panose="02040503050406030204" pitchFamily="18" charset="0"/>
                              <a:ea typeface="Cambria Math" panose="02040503050406030204" pitchFamily="18" charset="0"/>
                            </a:rPr>
                            <m:t>=1000</m:t>
                          </m:r>
                        </m:e>
                        <m:e>
                          <m:r>
                            <a:rPr lang="en-CA" b="0" i="1" smtClean="0">
                              <a:latin typeface="Cambria Math" panose="02040503050406030204" pitchFamily="18" charset="0"/>
                              <a:ea typeface="Cambria Math" panose="02040503050406030204" pitchFamily="18" charset="0"/>
                            </a:rPr>
                            <m:t>𝐼</m:t>
                          </m:r>
                        </m:e>
                      </m:d>
                    </m:oMath>
                  </m:oMathPara>
                </a14:m>
                <a:endParaRPr lang="en-US" dirty="0"/>
              </a:p>
            </p:txBody>
          </p:sp>
        </mc:Choice>
        <mc:Fallback xmlns="">
          <p:sp>
            <p:nvSpPr>
              <p:cNvPr id="16" name="TextBox 15">
                <a:extLst>
                  <a:ext uri="{FF2B5EF4-FFF2-40B4-BE49-F238E27FC236}">
                    <a16:creationId xmlns:a16="http://schemas.microsoft.com/office/drawing/2014/main" id="{3AFDFF12-41DF-C84F-BEDD-BACE2D175495}"/>
                  </a:ext>
                </a:extLst>
              </p:cNvPr>
              <p:cNvSpPr txBox="1">
                <a:spLocks noRot="1" noChangeAspect="1" noMove="1" noResize="1" noEditPoints="1" noAdjustHandles="1" noChangeArrowheads="1" noChangeShapeType="1" noTextEdit="1"/>
              </p:cNvSpPr>
              <p:nvPr/>
            </p:nvSpPr>
            <p:spPr>
              <a:xfrm>
                <a:off x="2974180" y="5999653"/>
                <a:ext cx="6969151" cy="276999"/>
              </a:xfrm>
              <a:prstGeom prst="rect">
                <a:avLst/>
              </a:prstGeom>
              <a:blipFill>
                <a:blip r:embed="rId9"/>
                <a:stretch>
                  <a:fillRect b="-4348"/>
                </a:stretch>
              </a:blipFill>
            </p:spPr>
            <p:txBody>
              <a:bodyPr/>
              <a:lstStyle/>
              <a:p>
                <a:r>
                  <a:rPr lang="en-US">
                    <a:noFill/>
                  </a:rPr>
                  <a:t> </a:t>
                </a:r>
              </a:p>
            </p:txBody>
          </p:sp>
        </mc:Fallback>
      </mc:AlternateContent>
      <p:sp>
        <p:nvSpPr>
          <p:cNvPr id="17" name="Rectangle 16">
            <a:extLst>
              <a:ext uri="{FF2B5EF4-FFF2-40B4-BE49-F238E27FC236}">
                <a16:creationId xmlns:a16="http://schemas.microsoft.com/office/drawing/2014/main" id="{5FDD86A8-750C-EF40-ACBF-2E5C23184057}"/>
              </a:ext>
            </a:extLst>
          </p:cNvPr>
          <p:cNvSpPr/>
          <p:nvPr/>
        </p:nvSpPr>
        <p:spPr>
          <a:xfrm>
            <a:off x="3159298" y="2549850"/>
            <a:ext cx="262327" cy="28480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622B6A84-D52B-004D-BA7F-F7ED66ACBEAD}"/>
              </a:ext>
            </a:extLst>
          </p:cNvPr>
          <p:cNvSpPr/>
          <p:nvPr/>
        </p:nvSpPr>
        <p:spPr>
          <a:xfrm>
            <a:off x="9100320" y="2979174"/>
            <a:ext cx="220661" cy="2382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15564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DEDUCTIVE VS. PLAUSIBLE REASONING</a:t>
            </a:r>
          </a:p>
        </p:txBody>
      </p:sp>
      <mc:AlternateContent xmlns:mc="http://schemas.openxmlformats.org/markup-compatibility/2006" xmlns:a14="http://schemas.microsoft.com/office/drawing/2010/main">
        <mc:Choice Requires="a14">
          <p:sp>
            <p:nvSpPr>
              <p:cNvPr id="3" name="Content Placeholder 2"/>
              <p:cNvSpPr>
                <a:spLocks noGrp="1"/>
              </p:cNvSpPr>
              <p:nvPr>
                <p:ph sz="half" idx="1"/>
              </p:nvPr>
            </p:nvSpPr>
            <p:spPr>
              <a:xfrm>
                <a:off x="581193" y="2228003"/>
                <a:ext cx="11026800" cy="4143600"/>
              </a:xfrm>
            </p:spPr>
            <p:txBody>
              <a:bodyPr/>
              <a:lstStyle/>
              <a:p>
                <a:pPr marL="0" indent="0">
                  <a:buNone/>
                </a:pPr>
                <a:r>
                  <a:rPr lang="en-US" b="1" dirty="0"/>
                  <a:t>Inductive (plausible) reasoning: </a:t>
                </a:r>
              </a:p>
              <a:p>
                <a:pPr marL="0" indent="0">
                  <a:buNone/>
                </a:pPr>
                <a:r>
                  <a:rPr lang="en-US" sz="2000" dirty="0"/>
                  <a:t>If</a:t>
                </a:r>
                <a14:m>
                  <m:oMath xmlns:m="http://schemas.openxmlformats.org/officeDocument/2006/math">
                    <m:r>
                      <a:rPr lang="en-US" sz="2000" i="1" dirty="0" smtClean="0">
                        <a:latin typeface="Cambria Math" panose="02040503050406030204" pitchFamily="18" charset="0"/>
                      </a:rPr>
                      <m:t> </m:t>
                    </m:r>
                    <m:r>
                      <a:rPr lang="en-US" sz="2000" i="1" dirty="0" smtClean="0">
                        <a:latin typeface="Cambria Math" panose="02040503050406030204" pitchFamily="18" charset="0"/>
                      </a:rPr>
                      <m:t>𝐴</m:t>
                    </m:r>
                    <m:r>
                      <a:rPr lang="en-US" sz="2000" i="1" dirty="0">
                        <a:latin typeface="Cambria Math" panose="02040503050406030204" pitchFamily="18" charset="0"/>
                      </a:rPr>
                      <m:t> </m:t>
                    </m:r>
                  </m:oMath>
                </a14:m>
                <a:r>
                  <a:rPr lang="en-US" sz="2000" dirty="0"/>
                  <a:t>is true, then </a:t>
                </a:r>
                <a14:m>
                  <m:oMath xmlns:m="http://schemas.openxmlformats.org/officeDocument/2006/math">
                    <m:r>
                      <a:rPr lang="en-US" sz="2000" i="1" dirty="0" smtClean="0">
                        <a:latin typeface="Cambria Math" panose="02040503050406030204" pitchFamily="18" charset="0"/>
                      </a:rPr>
                      <m:t>𝐵</m:t>
                    </m:r>
                  </m:oMath>
                </a14:m>
                <a:r>
                  <a:rPr lang="en-US" sz="2000" dirty="0"/>
                  <a:t> is more plausible</a:t>
                </a:r>
                <a:br>
                  <a:rPr lang="en-US" sz="2000" dirty="0"/>
                </a:br>
                <a14:m>
                  <m:oMath xmlns:m="http://schemas.openxmlformats.org/officeDocument/2006/math">
                    <m:r>
                      <a:rPr lang="en-CA" sz="2000" b="0" i="1" dirty="0" smtClean="0">
                        <a:latin typeface="Cambria Math" panose="02040503050406030204" pitchFamily="18" charset="0"/>
                      </a:rPr>
                      <m:t>𝐵</m:t>
                    </m:r>
                  </m:oMath>
                </a14:m>
                <a:r>
                  <a:rPr lang="en-US" sz="2000" dirty="0"/>
                  <a:t> is true</a:t>
                </a:r>
              </a:p>
              <a:p>
                <a:pPr marL="0" indent="0">
                  <a:buNone/>
                </a:pPr>
                <a:r>
                  <a:rPr lang="en-US" sz="300" b="1" dirty="0"/>
                  <a:t>________________________________________________________________________________________________________________________________________</a:t>
                </a:r>
              </a:p>
              <a:p>
                <a:pPr marL="0" indent="0">
                  <a:buNone/>
                </a:pPr>
                <a14:m>
                  <m:oMath xmlns:m="http://schemas.openxmlformats.org/officeDocument/2006/math">
                    <m:r>
                      <a:rPr lang="en-CA" sz="2000" b="0" i="1" dirty="0" smtClean="0">
                        <a:latin typeface="Cambria Math" panose="02040503050406030204" pitchFamily="18" charset="0"/>
                      </a:rPr>
                      <m:t>𝐴</m:t>
                    </m:r>
                  </m:oMath>
                </a14:m>
                <a:r>
                  <a:rPr lang="en-US" sz="2000" dirty="0"/>
                  <a:t> is more plausible</a:t>
                </a:r>
                <a:br>
                  <a:rPr lang="en-US" sz="2000" dirty="0"/>
                </a:br>
                <a:endParaRPr lang="en-US" sz="2000" dirty="0"/>
              </a:p>
              <a:p>
                <a:pPr marL="0" indent="0" algn="just">
                  <a:buNone/>
                </a:pPr>
                <a:r>
                  <a:rPr lang="en-US" dirty="0"/>
                  <a:t>If “the person is a thief” (</a:t>
                </a:r>
                <a14:m>
                  <m:oMath xmlns:m="http://schemas.openxmlformats.org/officeDocument/2006/math">
                    <m:r>
                      <a:rPr lang="en-US" i="1" dirty="0" smtClean="0">
                        <a:latin typeface="Cambria Math" panose="02040503050406030204" pitchFamily="18" charset="0"/>
                      </a:rPr>
                      <m:t>𝐴</m:t>
                    </m:r>
                  </m:oMath>
                </a14:m>
                <a:r>
                  <a:rPr lang="en-US" dirty="0"/>
                  <a:t> is true), you would not be surprised to “see them crawling out of the store with a bag of phones” (</a:t>
                </a:r>
                <a14:m>
                  <m:oMath xmlns:m="http://schemas.openxmlformats.org/officeDocument/2006/math">
                    <m:r>
                      <a:rPr lang="en-US" i="1" dirty="0" smtClean="0">
                        <a:latin typeface="Cambria Math" panose="02040503050406030204" pitchFamily="18" charset="0"/>
                      </a:rPr>
                      <m:t>𝐵</m:t>
                    </m:r>
                  </m:oMath>
                </a14:m>
                <a:r>
                  <a:rPr lang="en-US" dirty="0"/>
                  <a:t> is plausible). You do “see them crawling out of the store with a bag of phones” (</a:t>
                </a:r>
                <a14:m>
                  <m:oMath xmlns:m="http://schemas.openxmlformats.org/officeDocument/2006/math">
                    <m:r>
                      <a:rPr lang="en-US" i="1" dirty="0">
                        <a:latin typeface="Cambria Math" panose="02040503050406030204" pitchFamily="18" charset="0"/>
                      </a:rPr>
                      <m:t>𝐵</m:t>
                    </m:r>
                  </m:oMath>
                </a14:m>
                <a:r>
                  <a:rPr lang="en-US" dirty="0"/>
                  <a:t> is true). Therefore, you would not be surprised if “the person were a thief” (</a:t>
                </a:r>
                <a14:m>
                  <m:oMath xmlns:m="http://schemas.openxmlformats.org/officeDocument/2006/math">
                    <m:r>
                      <a:rPr lang="en-US" i="1" dirty="0">
                        <a:latin typeface="Cambria Math" panose="02040503050406030204" pitchFamily="18" charset="0"/>
                      </a:rPr>
                      <m:t>𝐴</m:t>
                    </m:r>
                  </m:oMath>
                </a14:m>
                <a:r>
                  <a:rPr lang="en-US" dirty="0"/>
                  <a:t> is plausible).</a:t>
                </a:r>
              </a:p>
            </p:txBody>
          </p:sp>
        </mc:Choice>
        <mc:Fallback xmlns="">
          <p:sp>
            <p:nvSpPr>
              <p:cNvPr id="3" name="Content Placeholder 2"/>
              <p:cNvSpPr>
                <a:spLocks noGrp="1" noRot="1" noChangeAspect="1" noMove="1" noResize="1" noEditPoints="1" noAdjustHandles="1" noChangeArrowheads="1" noChangeShapeType="1" noTextEdit="1"/>
              </p:cNvSpPr>
              <p:nvPr>
                <p:ph sz="half" idx="1"/>
              </p:nvPr>
            </p:nvSpPr>
            <p:spPr>
              <a:xfrm>
                <a:off x="581193" y="2228003"/>
                <a:ext cx="11026800" cy="4143600"/>
              </a:xfrm>
              <a:blipFill>
                <a:blip r:embed="rId2"/>
                <a:stretch>
                  <a:fillRect l="-806" r="-806"/>
                </a:stretch>
              </a:blipFill>
            </p:spPr>
            <p:txBody>
              <a:bodyPr/>
              <a:lstStyle/>
              <a:p>
                <a:r>
                  <a:rPr lang="en-US">
                    <a:noFill/>
                  </a:rPr>
                  <a:t> </a:t>
                </a:r>
              </a:p>
            </p:txBody>
          </p:sp>
        </mc:Fallback>
      </mc:AlternateContent>
    </p:spTree>
    <p:extLst>
      <p:ext uri="{BB962C8B-B14F-4D97-AF65-F5344CB8AC3E}">
        <p14:creationId xmlns:p14="http://schemas.microsoft.com/office/powerpoint/2010/main" val="460667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OUTLINE</a:t>
            </a:r>
          </a:p>
        </p:txBody>
      </p:sp>
      <p:sp>
        <p:nvSpPr>
          <p:cNvPr id="3" name="Content Placeholder 2"/>
          <p:cNvSpPr>
            <a:spLocks noGrp="1"/>
          </p:cNvSpPr>
          <p:nvPr>
            <p:ph sz="half" idx="1"/>
          </p:nvPr>
        </p:nvSpPr>
        <p:spPr/>
        <p:txBody>
          <a:bodyPr/>
          <a:lstStyle/>
          <a:p>
            <a:pPr marL="457182" indent="-457182">
              <a:buFont typeface="+mj-lt"/>
              <a:buAutoNum type="arabicPeriod"/>
            </a:pPr>
            <a:r>
              <a:rPr lang="en-US" dirty="0">
                <a:solidFill>
                  <a:schemeClr val="tx2">
                    <a:lumMod val="10000"/>
                    <a:lumOff val="90000"/>
                  </a:schemeClr>
                </a:solidFill>
              </a:rPr>
              <a:t>Plausible Reasoning</a:t>
            </a:r>
          </a:p>
          <a:p>
            <a:pPr marL="457182" indent="-457182">
              <a:buFont typeface="+mj-lt"/>
              <a:buAutoNum type="arabicPeriod"/>
            </a:pPr>
            <a:r>
              <a:rPr lang="en-US" dirty="0">
                <a:solidFill>
                  <a:schemeClr val="tx2">
                    <a:lumMod val="10000"/>
                    <a:lumOff val="90000"/>
                  </a:schemeClr>
                </a:solidFill>
              </a:rPr>
              <a:t>The Rules of Probability</a:t>
            </a:r>
          </a:p>
          <a:p>
            <a:pPr marL="457182" indent="-457182">
              <a:buFont typeface="+mj-lt"/>
              <a:buAutoNum type="arabicPeriod"/>
            </a:pPr>
            <a:r>
              <a:rPr lang="en-US" dirty="0">
                <a:solidFill>
                  <a:schemeClr val="tx2">
                    <a:lumMod val="10000"/>
                    <a:lumOff val="90000"/>
                  </a:schemeClr>
                </a:solidFill>
              </a:rPr>
              <a:t>Bayes’ Theorem</a:t>
            </a:r>
          </a:p>
          <a:p>
            <a:pPr marL="457182" indent="-457182">
              <a:buFont typeface="+mj-lt"/>
              <a:buAutoNum type="arabicPeriod"/>
            </a:pPr>
            <a:r>
              <a:rPr lang="en-US" dirty="0">
                <a:solidFill>
                  <a:schemeClr val="tx2">
                    <a:lumMod val="10000"/>
                    <a:lumOff val="90000"/>
                  </a:schemeClr>
                </a:solidFill>
              </a:rPr>
              <a:t>Example: the Fair (?) Coin</a:t>
            </a:r>
          </a:p>
          <a:p>
            <a:pPr marL="457182" indent="-457182">
              <a:buFont typeface="+mj-lt"/>
              <a:buAutoNum type="arabicPeriod"/>
            </a:pPr>
            <a:r>
              <a:rPr lang="en-US" dirty="0">
                <a:solidFill>
                  <a:schemeClr val="tx2">
                    <a:lumMod val="10000"/>
                    <a:lumOff val="90000"/>
                  </a:schemeClr>
                </a:solidFill>
              </a:rPr>
              <a:t>Example: the Salary Question</a:t>
            </a:r>
          </a:p>
          <a:p>
            <a:pPr marL="457182" indent="-457182">
              <a:buFont typeface="+mj-lt"/>
              <a:buAutoNum type="arabicPeriod"/>
            </a:pPr>
            <a:r>
              <a:rPr lang="en-US" dirty="0">
                <a:solidFill>
                  <a:schemeClr val="tx2">
                    <a:lumMod val="10000"/>
                    <a:lumOff val="90000"/>
                  </a:schemeClr>
                </a:solidFill>
              </a:rPr>
              <a:t>Example: Money ($ Bill </a:t>
            </a:r>
            <a:r>
              <a:rPr lang="en-US" dirty="0" err="1">
                <a:solidFill>
                  <a:schemeClr val="tx2">
                    <a:lumMod val="10000"/>
                    <a:lumOff val="90000"/>
                  </a:schemeClr>
                </a:solidFill>
              </a:rPr>
              <a:t>Y’All</a:t>
            </a:r>
            <a:r>
              <a:rPr lang="en-US" dirty="0">
                <a:solidFill>
                  <a:schemeClr val="tx2">
                    <a:lumMod val="10000"/>
                    <a:lumOff val="90000"/>
                  </a:schemeClr>
                </a:solidFill>
              </a:rPr>
              <a:t>)</a:t>
            </a:r>
          </a:p>
        </p:txBody>
      </p:sp>
      <p:sp>
        <p:nvSpPr>
          <p:cNvPr id="4" name="Content Placeholder 3">
            <a:extLst>
              <a:ext uri="{FF2B5EF4-FFF2-40B4-BE49-F238E27FC236}">
                <a16:creationId xmlns:a16="http://schemas.microsoft.com/office/drawing/2014/main" id="{E088FA7A-9DB9-8245-9366-30128595793A}"/>
              </a:ext>
            </a:extLst>
          </p:cNvPr>
          <p:cNvSpPr>
            <a:spLocks noGrp="1"/>
          </p:cNvSpPr>
          <p:nvPr>
            <p:ph sz="half" idx="2"/>
          </p:nvPr>
        </p:nvSpPr>
        <p:spPr/>
        <p:txBody>
          <a:bodyPr/>
          <a:lstStyle/>
          <a:p>
            <a:pPr marL="457200" indent="-457200">
              <a:buFont typeface="+mj-lt"/>
              <a:buAutoNum type="arabicPeriod" startAt="7"/>
            </a:pPr>
            <a:r>
              <a:rPr lang="en-US" dirty="0">
                <a:solidFill>
                  <a:schemeClr val="tx2">
                    <a:lumMod val="10000"/>
                    <a:lumOff val="90000"/>
                  </a:schemeClr>
                </a:solidFill>
              </a:rPr>
              <a:t>Marginalization (coming soon)</a:t>
            </a:r>
          </a:p>
          <a:p>
            <a:pPr marL="457182" indent="-457182">
              <a:buFont typeface="+mj-lt"/>
              <a:buAutoNum type="arabicPeriod" startAt="7"/>
            </a:pPr>
            <a:r>
              <a:rPr lang="en-US" dirty="0"/>
              <a:t>Prior Distributions</a:t>
            </a:r>
          </a:p>
          <a:p>
            <a:pPr marL="457182" indent="-457182">
              <a:buFont typeface="+mj-lt"/>
              <a:buAutoNum type="arabicPeriod" startAt="7"/>
            </a:pPr>
            <a:r>
              <a:rPr lang="en-US" dirty="0">
                <a:solidFill>
                  <a:schemeClr val="tx2">
                    <a:lumMod val="10000"/>
                    <a:lumOff val="90000"/>
                  </a:schemeClr>
                </a:solidFill>
              </a:rPr>
              <a:t>Model Selection (coming soon)</a:t>
            </a:r>
          </a:p>
          <a:p>
            <a:pPr marL="457182" indent="-457182">
              <a:buFont typeface="+mj-lt"/>
              <a:buAutoNum type="arabicPeriod" startAt="7"/>
            </a:pPr>
            <a:r>
              <a:rPr lang="en-US" dirty="0">
                <a:solidFill>
                  <a:schemeClr val="tx2">
                    <a:lumMod val="10000"/>
                    <a:lumOff val="90000"/>
                  </a:schemeClr>
                </a:solidFill>
              </a:rPr>
              <a:t>Naïve Bayes (coming soon)</a:t>
            </a:r>
          </a:p>
          <a:p>
            <a:pPr marL="457182" indent="-457182">
              <a:buFont typeface="+mj-lt"/>
              <a:buAutoNum type="arabicPeriod" startAt="7"/>
            </a:pPr>
            <a:r>
              <a:rPr lang="en-US" dirty="0">
                <a:solidFill>
                  <a:schemeClr val="tx2">
                    <a:lumMod val="10000"/>
                    <a:lumOff val="90000"/>
                  </a:schemeClr>
                </a:solidFill>
              </a:rPr>
              <a:t>Bayesian Inference (coming soon)</a:t>
            </a:r>
          </a:p>
          <a:p>
            <a:pPr marL="457182" indent="-457182">
              <a:buFont typeface="+mj-lt"/>
              <a:buAutoNum type="arabicPeriod" startAt="7"/>
            </a:pPr>
            <a:r>
              <a:rPr lang="en-US" dirty="0"/>
              <a:t>MCMC and Numerical Methods</a:t>
            </a:r>
          </a:p>
        </p:txBody>
      </p:sp>
      <p:sp>
        <p:nvSpPr>
          <p:cNvPr id="5" name="Content Placeholder 2">
            <a:extLst>
              <a:ext uri="{FF2B5EF4-FFF2-40B4-BE49-F238E27FC236}">
                <a16:creationId xmlns:a16="http://schemas.microsoft.com/office/drawing/2014/main" id="{8B348D8D-EF37-3D4C-BDB9-36AFE51FB305}"/>
              </a:ext>
            </a:extLst>
          </p:cNvPr>
          <p:cNvSpPr txBox="1">
            <a:spLocks/>
          </p:cNvSpPr>
          <p:nvPr/>
        </p:nvSpPr>
        <p:spPr>
          <a:xfrm>
            <a:off x="581191" y="2228003"/>
            <a:ext cx="3008673" cy="630276"/>
          </a:xfrm>
          <a:prstGeom prst="rect">
            <a:avLst/>
          </a:prstGeom>
        </p:spPr>
        <p:txBody>
          <a:bodyPr vert="horz" lIns="91436" tIns="45719" rIns="91436" bIns="45719" rtlCol="0" anchor="ctr">
            <a:normAutofit/>
          </a:bodyPr>
          <a:lstStyle>
            <a:lvl1pPr marL="0" indent="0" algn="l" defTabSz="457182" rtl="0" eaLnBrk="1" latinLnBrk="0" hangingPunct="1">
              <a:spcBef>
                <a:spcPct val="20000"/>
              </a:spcBef>
              <a:spcAft>
                <a:spcPts val="600"/>
              </a:spcAft>
              <a:buClr>
                <a:schemeClr val="accent2"/>
              </a:buClr>
              <a:buSzPct val="92000"/>
              <a:buFont typeface="Wingdings 2" panose="05020102010507070707" pitchFamily="18" charset="2"/>
              <a:buNone/>
              <a:defRPr sz="2400" kern="1200">
                <a:solidFill>
                  <a:schemeClr val="tx2"/>
                </a:solidFill>
                <a:latin typeface="Dagny OT" panose="020B0504020201020104" pitchFamily="34" charset="77"/>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Dagny OT" panose="020B0504020201020104" pitchFamily="34" charset="77"/>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Dagny OT" panose="020B0504020201020104" pitchFamily="34" charset="77"/>
                <a:ea typeface="+mn-ea"/>
                <a:cs typeface="+mn-cs"/>
              </a:defRPr>
            </a:lvl3pPr>
            <a:lvl4pPr marL="1241950"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b="1" dirty="0"/>
              <a:t>Part 1</a:t>
            </a:r>
          </a:p>
        </p:txBody>
      </p:sp>
      <p:sp>
        <p:nvSpPr>
          <p:cNvPr id="6" name="Content Placeholder 2">
            <a:extLst>
              <a:ext uri="{FF2B5EF4-FFF2-40B4-BE49-F238E27FC236}">
                <a16:creationId xmlns:a16="http://schemas.microsoft.com/office/drawing/2014/main" id="{066A86C0-F21D-B64A-AD37-60919FA3F044}"/>
              </a:ext>
            </a:extLst>
          </p:cNvPr>
          <p:cNvSpPr txBox="1">
            <a:spLocks/>
          </p:cNvSpPr>
          <p:nvPr/>
        </p:nvSpPr>
        <p:spPr>
          <a:xfrm>
            <a:off x="6188417" y="2214537"/>
            <a:ext cx="2864740" cy="630276"/>
          </a:xfrm>
          <a:prstGeom prst="rect">
            <a:avLst/>
          </a:prstGeom>
        </p:spPr>
        <p:txBody>
          <a:bodyPr vert="horz" lIns="91436" tIns="45719" rIns="91436" bIns="45719" rtlCol="0" anchor="ctr">
            <a:normAutofit/>
          </a:bodyPr>
          <a:lstStyle>
            <a:lvl1pPr marL="305988"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Dagny OT" panose="020B0504020201020104" pitchFamily="34" charset="77"/>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100" kern="1200">
                <a:solidFill>
                  <a:schemeClr val="tx2"/>
                </a:solidFill>
                <a:latin typeface="Dagny OT" panose="020B0504020201020104" pitchFamily="34" charset="77"/>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Dagny OT" panose="020B0504020201020104" pitchFamily="34" charset="77"/>
                <a:ea typeface="+mn-ea"/>
                <a:cs typeface="+mn-cs"/>
              </a:defRPr>
            </a:lvl3pPr>
            <a:lvl4pPr marL="1241950"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b="1" dirty="0"/>
              <a:t>Part II</a:t>
            </a:r>
          </a:p>
        </p:txBody>
      </p:sp>
    </p:spTree>
    <p:extLst>
      <p:ext uri="{BB962C8B-B14F-4D97-AF65-F5344CB8AC3E}">
        <p14:creationId xmlns:p14="http://schemas.microsoft.com/office/powerpoint/2010/main" val="2614068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C196F-3F66-B040-8A69-FFCADD7580B8}"/>
              </a:ext>
            </a:extLst>
          </p:cNvPr>
          <p:cNvSpPr>
            <a:spLocks noGrp="1"/>
          </p:cNvSpPr>
          <p:nvPr>
            <p:ph type="title"/>
          </p:nvPr>
        </p:nvSpPr>
        <p:spPr/>
        <p:txBody>
          <a:bodyPr/>
          <a:lstStyle/>
          <a:p>
            <a:r>
              <a:rPr lang="en-US" b="1" dirty="0">
                <a:latin typeface="Dagny OT" panose="020B0504020201020104" pitchFamily="34" charset="77"/>
              </a:rPr>
              <a:t>PRIOR DISTRIBUTIONS</a:t>
            </a:r>
          </a:p>
        </p:txBody>
      </p:sp>
      <p:sp>
        <p:nvSpPr>
          <p:cNvPr id="3" name="Text Placeholder 2">
            <a:extLst>
              <a:ext uri="{FF2B5EF4-FFF2-40B4-BE49-F238E27FC236}">
                <a16:creationId xmlns:a16="http://schemas.microsoft.com/office/drawing/2014/main" id="{C8660F89-C064-904B-B42D-A1C6695D8EF0}"/>
              </a:ext>
            </a:extLst>
          </p:cNvPr>
          <p:cNvSpPr>
            <a:spLocks noGrp="1"/>
          </p:cNvSpPr>
          <p:nvPr>
            <p:ph type="body" idx="1"/>
          </p:nvPr>
        </p:nvSpPr>
        <p:spPr/>
        <p:txBody>
          <a:bodyPr/>
          <a:lstStyle/>
          <a:p>
            <a:r>
              <a:rPr lang="en-US" dirty="0"/>
              <a:t>A CURSORY GLANCE AT BAYESIAN ANALYSIS</a:t>
            </a:r>
          </a:p>
        </p:txBody>
      </p:sp>
    </p:spTree>
    <p:extLst>
      <p:ext uri="{BB962C8B-B14F-4D97-AF65-F5344CB8AC3E}">
        <p14:creationId xmlns:p14="http://schemas.microsoft.com/office/powerpoint/2010/main" val="166869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PRIOR DISTRIBUTIONS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marL="0" indent="0" algn="just">
                  <a:buNone/>
                </a:pPr>
                <a:r>
                  <a:rPr lang="en-US" dirty="0"/>
                  <a:t>Specifying a model necessarily means </a:t>
                </a:r>
                <a:r>
                  <a:rPr lang="en-US" b="1" dirty="0"/>
                  <a:t>providing a prior </a:t>
                </a:r>
                <a:r>
                  <a:rPr lang="en-US" dirty="0"/>
                  <a:t>distribution for the unknown parameters.</a:t>
                </a:r>
              </a:p>
              <a:p>
                <a:pPr marL="0" indent="0" algn="just">
                  <a:buNone/>
                </a:pPr>
                <a:endParaRPr lang="en-US" sz="1000" dirty="0"/>
              </a:p>
              <a:p>
                <a:pPr marL="0" indent="0" algn="just">
                  <a:buNone/>
                </a:pPr>
                <a:r>
                  <a:rPr lang="en-US" dirty="0"/>
                  <a:t>Prior plays a crucial role in Bayesian inference through the </a:t>
                </a:r>
                <a:r>
                  <a:rPr lang="en-US" b="1" dirty="0"/>
                  <a:t>updating statement </a:t>
                </a:r>
                <a:endParaRPr lang="en-US" dirty="0"/>
              </a:p>
              <a:p>
                <a:pPr algn="just"/>
                <a14:m>
                  <m:oMathPara xmlns:m="http://schemas.openxmlformats.org/officeDocument/2006/math">
                    <m:oMathParaPr>
                      <m:jc m:val="centerGroup"/>
                    </m:oMathParaPr>
                    <m:oMath xmlns:m="http://schemas.openxmlformats.org/officeDocument/2006/math">
                      <m:r>
                        <a:rPr lang="en-CA" b="0" i="1" smtClean="0">
                          <a:latin typeface="Cambria Math" panose="02040503050406030204" pitchFamily="18" charset="0"/>
                        </a:rPr>
                        <m:t>𝑝</m:t>
                      </m:r>
                      <m:r>
                        <a:rPr lang="en-CA" b="0" i="1" smtClean="0">
                          <a:latin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𝜃</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𝐷</m:t>
                      </m:r>
                      <m:r>
                        <a:rPr lang="en-CA" b="0" i="1" smtClean="0">
                          <a:latin typeface="Cambria Math" panose="02040503050406030204" pitchFamily="18" charset="0"/>
                        </a:rPr>
                        <m:t>)</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𝑝</m:t>
                      </m:r>
                      <m:r>
                        <a:rPr lang="en-CA" b="0" i="1" smtClean="0">
                          <a:latin typeface="Cambria Math" panose="02040503050406030204" pitchFamily="18" charset="0"/>
                          <a:ea typeface="Cambria Math" panose="02040503050406030204" pitchFamily="18" charset="0"/>
                        </a:rPr>
                        <m:t>(</m:t>
                      </m:r>
                      <m:r>
                        <a:rPr lang="en-CA" b="0" i="1">
                          <a:latin typeface="Cambria Math" panose="02040503050406030204" pitchFamily="18" charset="0"/>
                          <a:ea typeface="Cambria Math" panose="02040503050406030204" pitchFamily="18" charset="0"/>
                        </a:rPr>
                        <m:t>𝜃</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𝑝</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𝐷</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𝜃</m:t>
                      </m:r>
                      <m:r>
                        <a:rPr lang="en-CA" b="0" i="1" smtClean="0">
                          <a:latin typeface="Cambria Math" panose="02040503050406030204" pitchFamily="18" charset="0"/>
                          <a:ea typeface="Cambria Math" panose="02040503050406030204" pitchFamily="18" charset="0"/>
                        </a:rPr>
                        <m:t>)</m:t>
                      </m:r>
                    </m:oMath>
                  </m:oMathPara>
                </a14:m>
                <a:endParaRPr lang="en-US" dirty="0"/>
              </a:p>
              <a:p>
                <a:pPr algn="just"/>
                <a:endParaRPr lang="en-US" sz="1000" dirty="0"/>
              </a:p>
              <a:p>
                <a:pPr algn="just"/>
                <a:r>
                  <a:rPr lang="en-US" dirty="0"/>
                  <a:t>Choice of prior is </a:t>
                </a:r>
                <a:r>
                  <a:rPr lang="en-US" b="1" dirty="0"/>
                  <a:t>subjective</a:t>
                </a:r>
                <a:r>
                  <a:rPr lang="en-US" dirty="0"/>
                  <a:t> (decision to use a prior is left entirely up to the analyst).</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06" r="-806"/>
                </a:stretch>
              </a:blipFill>
            </p:spPr>
            <p:txBody>
              <a:bodyPr/>
              <a:lstStyle/>
              <a:p>
                <a:r>
                  <a:rPr lang="en-US">
                    <a:noFill/>
                  </a:rPr>
                  <a:t> </a:t>
                </a:r>
              </a:p>
            </p:txBody>
          </p:sp>
        </mc:Fallback>
      </mc:AlternateContent>
    </p:spTree>
    <p:extLst>
      <p:ext uri="{BB962C8B-B14F-4D97-AF65-F5344CB8AC3E}">
        <p14:creationId xmlns:p14="http://schemas.microsoft.com/office/powerpoint/2010/main" val="73647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PRIOR DISTRIBUTIONS</a:t>
            </a:r>
          </a:p>
        </p:txBody>
      </p:sp>
      <p:sp>
        <p:nvSpPr>
          <p:cNvPr id="3" name="Content Placeholder 2"/>
          <p:cNvSpPr>
            <a:spLocks noGrp="1"/>
          </p:cNvSpPr>
          <p:nvPr>
            <p:ph idx="1"/>
          </p:nvPr>
        </p:nvSpPr>
        <p:spPr/>
        <p:txBody>
          <a:bodyPr/>
          <a:lstStyle/>
          <a:p>
            <a:pPr marL="0" indent="0" algn="just">
              <a:buNone/>
            </a:pPr>
            <a:r>
              <a:rPr lang="en-CA" dirty="0"/>
              <a:t>But the choice of prior is </a:t>
            </a:r>
            <a:r>
              <a:rPr lang="en-CA" b="1" dirty="0"/>
              <a:t>no more subjective than the choice of likelihood, the selection of a sample, the estimation framework, or the statistic used for data reduction</a:t>
            </a:r>
            <a:r>
              <a:rPr lang="en-CA" dirty="0"/>
              <a:t>. </a:t>
            </a:r>
          </a:p>
          <a:p>
            <a:pPr marL="0" indent="0" algn="just">
              <a:buNone/>
            </a:pPr>
            <a:endParaRPr lang="en-CA" sz="1000" dirty="0"/>
          </a:p>
          <a:p>
            <a:pPr marL="0" indent="0" algn="just">
              <a:buNone/>
            </a:pPr>
            <a:r>
              <a:rPr lang="en-CA" dirty="0"/>
              <a:t>Choice of prior can affect posterior conclusions, in particular when the sample size is small. </a:t>
            </a:r>
            <a:endParaRPr lang="en-US" dirty="0"/>
          </a:p>
        </p:txBody>
      </p:sp>
    </p:spTree>
    <p:extLst>
      <p:ext uri="{BB962C8B-B14F-4D97-AF65-F5344CB8AC3E}">
        <p14:creationId xmlns:p14="http://schemas.microsoft.com/office/powerpoint/2010/main" val="924884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CONJUGATE PRIORS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algn="just"/>
                <a:r>
                  <a:rPr lang="en-CA" dirty="0"/>
                  <a:t>In general: posterior distribution for vector </a:t>
                </a:r>
                <a14:m>
                  <m:oMath xmlns:m="http://schemas.openxmlformats.org/officeDocument/2006/math">
                    <m:r>
                      <a:rPr lang="en-CA" i="1">
                        <a:latin typeface="Cambria Math" panose="02040503050406030204" pitchFamily="18" charset="0"/>
                        <a:ea typeface="Cambria Math" panose="02040503050406030204" pitchFamily="18" charset="0"/>
                      </a:rPr>
                      <m:t>𝜃</m:t>
                    </m:r>
                  </m:oMath>
                </a14:m>
                <a:r>
                  <a:rPr lang="en-CA" dirty="0"/>
                  <a:t> has no simple analytical representation.</a:t>
                </a:r>
              </a:p>
              <a:p>
                <a:pPr algn="just"/>
                <a:endParaRPr lang="en-CA" sz="1000" dirty="0"/>
              </a:p>
              <a:p>
                <a:pPr algn="just"/>
                <a:r>
                  <a:rPr lang="en-CA" dirty="0"/>
                  <a:t>Posterior distributions must be </a:t>
                </a:r>
                <a:r>
                  <a:rPr lang="en-CA" b="1" dirty="0"/>
                  <a:t>estimated numerically</a:t>
                </a:r>
                <a:r>
                  <a:rPr lang="en-CA" dirty="0"/>
                  <a:t> (not exact).</a:t>
                </a:r>
              </a:p>
              <a:p>
                <a:pPr algn="just"/>
                <a:endParaRPr lang="en-CA" sz="1000" dirty="0"/>
              </a:p>
              <a:p>
                <a:pPr algn="just"/>
                <a:r>
                  <a:rPr lang="en-CA" dirty="0"/>
                  <a:t>Exceptions: </a:t>
                </a:r>
                <a:r>
                  <a:rPr lang="en-CA" b="1" dirty="0"/>
                  <a:t>conjugate priors</a:t>
                </a:r>
              </a:p>
              <a:p>
                <a:pPr lvl="1" algn="just"/>
                <a:r>
                  <a:rPr lang="en-CA" dirty="0"/>
                  <a:t>joint property of a prior and a likelihood </a:t>
                </a:r>
                <a14:m>
                  <m:oMath xmlns:m="http://schemas.openxmlformats.org/officeDocument/2006/math">
                    <m:r>
                      <a:rPr lang="en-CA" i="1" smtClean="0">
                        <a:latin typeface="Cambria Math" panose="02040503050406030204" pitchFamily="18" charset="0"/>
                        <a:ea typeface="Cambria Math" panose="02040503050406030204" pitchFamily="18" charset="0"/>
                      </a:rPr>
                      <m:t>⟹</m:t>
                    </m:r>
                  </m:oMath>
                </a14:m>
                <a:r>
                  <a:rPr lang="en-CA" dirty="0"/>
                  <a:t> posterior has same form as prior (but with different parameters)</a:t>
                </a:r>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06" r="-575"/>
                </a:stretch>
              </a:blipFill>
            </p:spPr>
            <p:txBody>
              <a:bodyPr/>
              <a:lstStyle/>
              <a:p>
                <a:r>
                  <a:rPr lang="en-US">
                    <a:noFill/>
                  </a:rPr>
                  <a:t> </a:t>
                </a:r>
              </a:p>
            </p:txBody>
          </p:sp>
        </mc:Fallback>
      </mc:AlternateContent>
    </p:spTree>
    <p:extLst>
      <p:ext uri="{BB962C8B-B14F-4D97-AF65-F5344CB8AC3E}">
        <p14:creationId xmlns:p14="http://schemas.microsoft.com/office/powerpoint/2010/main" val="1441940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CONJUGATE PRIORS</a:t>
            </a:r>
          </a:p>
        </p:txBody>
      </p:sp>
      <p:pic>
        <p:nvPicPr>
          <p:cNvPr id="7" name="Content Placeholder 6">
            <a:extLst>
              <a:ext uri="{FF2B5EF4-FFF2-40B4-BE49-F238E27FC236}">
                <a16:creationId xmlns:a16="http://schemas.microsoft.com/office/drawing/2014/main" id="{C5F7E716-385F-8046-B37E-F8BC5ACAA4B9}"/>
              </a:ext>
            </a:extLst>
          </p:cNvPr>
          <p:cNvPicPr>
            <a:picLocks noGrp="1" noChangeAspect="1"/>
          </p:cNvPicPr>
          <p:nvPr>
            <p:ph idx="1"/>
          </p:nvPr>
        </p:nvPicPr>
        <p:blipFill>
          <a:blip r:embed="rId2"/>
          <a:stretch>
            <a:fillRect/>
          </a:stretch>
        </p:blipFill>
        <p:spPr>
          <a:xfrm>
            <a:off x="2851710" y="2183759"/>
            <a:ext cx="6488579" cy="2490482"/>
          </a:xfrm>
        </p:spPr>
      </p:pic>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E97E7A7E-CF7E-B34C-9A16-5A8B25FD285F}"/>
                  </a:ext>
                </a:extLst>
              </p:cNvPr>
              <p:cNvSpPr txBox="1">
                <a:spLocks/>
              </p:cNvSpPr>
              <p:nvPr/>
            </p:nvSpPr>
            <p:spPr>
              <a:xfrm>
                <a:off x="581193" y="4677736"/>
                <a:ext cx="11029615" cy="1478108"/>
              </a:xfrm>
              <a:prstGeom prst="rect">
                <a:avLst/>
              </a:prstGeom>
            </p:spPr>
            <p:txBody>
              <a:bodyPr vert="horz" lIns="91436" tIns="45719" rIns="91436" bIns="45719" rtlCol="0" anchor="ctr">
                <a:normAutofit lnSpcReduction="10000"/>
              </a:bodyPr>
              <a:lstStyle>
                <a:lvl1pPr marL="0" indent="0" algn="l" defTabSz="457182" rtl="0" eaLnBrk="1" latinLnBrk="0" hangingPunct="1">
                  <a:spcBef>
                    <a:spcPct val="20000"/>
                  </a:spcBef>
                  <a:spcAft>
                    <a:spcPts val="600"/>
                  </a:spcAft>
                  <a:buClr>
                    <a:schemeClr val="accent2"/>
                  </a:buClr>
                  <a:buSzPct val="92000"/>
                  <a:buFont typeface="Wingdings 2" panose="05020102010507070707" pitchFamily="18" charset="2"/>
                  <a:buNone/>
                  <a:defRPr sz="2400" kern="1200">
                    <a:solidFill>
                      <a:schemeClr val="tx2"/>
                    </a:solidFill>
                    <a:latin typeface="Dagny OT" panose="020B0504020201020104" pitchFamily="34" charset="77"/>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Dagny OT" panose="020B0504020201020104" pitchFamily="34" charset="77"/>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Dagny OT" panose="020B0504020201020104" pitchFamily="34" charset="77"/>
                    <a:ea typeface="+mn-ea"/>
                    <a:cs typeface="+mn-cs"/>
                  </a:defRPr>
                </a:lvl3pPr>
                <a:lvl4pPr marL="1241950"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algn="just"/>
                <a:r>
                  <a:rPr lang="en-CA" b="1" dirty="0"/>
                  <a:t>Example: </a:t>
                </a:r>
              </a:p>
              <a:p>
                <a:pPr lvl="1" algn="just"/>
                <a:r>
                  <a:rPr lang="en-CA" dirty="0"/>
                  <a:t>likelihood = Binomial </a:t>
                </a:r>
                <a14:m>
                  <m:oMath xmlns:m="http://schemas.openxmlformats.org/officeDocument/2006/math">
                    <m:r>
                      <a:rPr lang="en-CA" b="0" i="1" smtClean="0">
                        <a:latin typeface="Cambria Math" panose="02040503050406030204" pitchFamily="18" charset="0"/>
                      </a:rPr>
                      <m:t>𝑃</m:t>
                    </m:r>
                    <m:d>
                      <m:dPr>
                        <m:ctrlPr>
                          <a:rPr lang="en-CA" b="0" i="1" smtClean="0">
                            <a:latin typeface="Cambria Math" panose="02040503050406030204" pitchFamily="18" charset="0"/>
                          </a:rPr>
                        </m:ctrlPr>
                      </m:dPr>
                      <m:e>
                        <m:r>
                          <a:rPr lang="en-CA" b="0" i="1" smtClean="0">
                            <a:latin typeface="Cambria Math" panose="02040503050406030204" pitchFamily="18" charset="0"/>
                          </a:rPr>
                          <m:t>𝑠</m:t>
                        </m:r>
                        <m:r>
                          <a:rPr lang="en-CA" b="0" i="1" smtClean="0">
                            <a:latin typeface="Cambria Math" panose="02040503050406030204" pitchFamily="18" charset="0"/>
                          </a:rPr>
                          <m:t>,</m:t>
                        </m:r>
                        <m:r>
                          <a:rPr lang="en-CA" b="0" i="1" smtClean="0">
                            <a:latin typeface="Cambria Math" panose="02040503050406030204" pitchFamily="18" charset="0"/>
                          </a:rPr>
                          <m:t>𝑛</m:t>
                        </m:r>
                      </m:e>
                      <m:e>
                        <m:r>
                          <a:rPr lang="en-CA" b="0" i="1" smtClean="0">
                            <a:latin typeface="Cambria Math" panose="02040503050406030204" pitchFamily="18" charset="0"/>
                          </a:rPr>
                          <m:t>𝑞</m:t>
                        </m:r>
                      </m:e>
                    </m:d>
                    <m:r>
                      <a:rPr lang="en-CA" b="0" i="1" smtClean="0">
                        <a:latin typeface="Cambria Math" panose="02040503050406030204" pitchFamily="18" charset="0"/>
                      </a:rPr>
                      <m:t>=</m:t>
                    </m:r>
                    <m:d>
                      <m:dPr>
                        <m:ctrlPr>
                          <a:rPr lang="en-CA" b="0" i="1" smtClean="0">
                            <a:latin typeface="Cambria Math" panose="02040503050406030204" pitchFamily="18" charset="0"/>
                          </a:rPr>
                        </m:ctrlPr>
                      </m:dPr>
                      <m:e>
                        <m:m>
                          <m:mPr>
                            <m:mcs>
                              <m:mc>
                                <m:mcPr>
                                  <m:count m:val="1"/>
                                  <m:mcJc m:val="center"/>
                                </m:mcPr>
                              </m:mc>
                            </m:mcs>
                            <m:ctrlPr>
                              <a:rPr lang="en-CA" b="0" i="1" smtClean="0">
                                <a:latin typeface="Cambria Math" panose="02040503050406030204" pitchFamily="18" charset="0"/>
                              </a:rPr>
                            </m:ctrlPr>
                          </m:mPr>
                          <m:mr>
                            <m:e>
                              <m:r>
                                <m:rPr>
                                  <m:brk m:alnAt="7"/>
                                </m:rPr>
                                <a:rPr lang="en-CA" b="0" i="1" smtClean="0">
                                  <a:latin typeface="Cambria Math" panose="02040503050406030204" pitchFamily="18" charset="0"/>
                                </a:rPr>
                                <m:t>𝑛</m:t>
                              </m:r>
                            </m:e>
                          </m:mr>
                          <m:mr>
                            <m:e>
                              <m:r>
                                <a:rPr lang="en-CA" b="0" i="1" smtClean="0">
                                  <a:latin typeface="Cambria Math" panose="02040503050406030204" pitchFamily="18" charset="0"/>
                                </a:rPr>
                                <m:t>𝑠</m:t>
                              </m:r>
                            </m:e>
                          </m:mr>
                        </m:m>
                      </m:e>
                    </m:d>
                    <m:sSup>
                      <m:sSupPr>
                        <m:ctrlPr>
                          <a:rPr lang="en-CA" b="0" i="1" smtClean="0">
                            <a:latin typeface="Cambria Math" panose="02040503050406030204" pitchFamily="18" charset="0"/>
                          </a:rPr>
                        </m:ctrlPr>
                      </m:sSupPr>
                      <m:e>
                        <m:r>
                          <a:rPr lang="en-CA" b="0" i="1" smtClean="0">
                            <a:latin typeface="Cambria Math" panose="02040503050406030204" pitchFamily="18" charset="0"/>
                          </a:rPr>
                          <m:t>𝑞</m:t>
                        </m:r>
                      </m:e>
                      <m:sup>
                        <m:r>
                          <a:rPr lang="en-CA" b="0" i="1" smtClean="0">
                            <a:latin typeface="Cambria Math" panose="02040503050406030204" pitchFamily="18" charset="0"/>
                          </a:rPr>
                          <m:t>𝑠</m:t>
                        </m:r>
                      </m:sup>
                    </m:sSup>
                    <m:sSup>
                      <m:sSupPr>
                        <m:ctrlPr>
                          <a:rPr lang="en-CA" b="0" i="1" smtClean="0">
                            <a:latin typeface="Cambria Math" panose="02040503050406030204" pitchFamily="18" charset="0"/>
                          </a:rPr>
                        </m:ctrlPr>
                      </m:sSupPr>
                      <m:e>
                        <m:r>
                          <a:rPr lang="en-CA" b="0" i="1" smtClean="0">
                            <a:latin typeface="Cambria Math" panose="02040503050406030204" pitchFamily="18" charset="0"/>
                          </a:rPr>
                          <m:t>(1−</m:t>
                        </m:r>
                        <m:r>
                          <a:rPr lang="en-CA" b="0" i="1" smtClean="0">
                            <a:latin typeface="Cambria Math" panose="02040503050406030204" pitchFamily="18" charset="0"/>
                          </a:rPr>
                          <m:t>𝑞</m:t>
                        </m:r>
                        <m:r>
                          <a:rPr lang="en-CA" b="0" i="1" smtClean="0">
                            <a:latin typeface="Cambria Math" panose="02040503050406030204" pitchFamily="18" charset="0"/>
                          </a:rPr>
                          <m:t>)</m:t>
                        </m:r>
                      </m:e>
                      <m:sup>
                        <m:r>
                          <a:rPr lang="en-CA" b="0" i="1" smtClean="0">
                            <a:latin typeface="Cambria Math" panose="02040503050406030204" pitchFamily="18" charset="0"/>
                          </a:rPr>
                          <m:t>𝑛</m:t>
                        </m:r>
                        <m:r>
                          <a:rPr lang="en-CA" b="0" i="1" smtClean="0">
                            <a:latin typeface="Cambria Math" panose="02040503050406030204" pitchFamily="18" charset="0"/>
                          </a:rPr>
                          <m:t>−</m:t>
                        </m:r>
                        <m:r>
                          <a:rPr lang="en-CA" b="0" i="1" smtClean="0">
                            <a:latin typeface="Cambria Math" panose="02040503050406030204" pitchFamily="18" charset="0"/>
                          </a:rPr>
                          <m:t>𝑠</m:t>
                        </m:r>
                      </m:sup>
                    </m:sSup>
                  </m:oMath>
                </a14:m>
                <a:r>
                  <a:rPr lang="en-CA" dirty="0"/>
                  <a:t>, prior = </a:t>
                </a:r>
                <a14:m>
                  <m:oMath xmlns:m="http://schemas.openxmlformats.org/officeDocument/2006/math">
                    <m:r>
                      <m:rPr>
                        <m:nor/>
                      </m:rPr>
                      <a:rPr lang="en-CA" b="0" i="0" smtClean="0">
                        <a:latin typeface="Cambria Math" panose="02040503050406030204" pitchFamily="18" charset="0"/>
                      </a:rPr>
                      <m:t>Beta</m:t>
                    </m:r>
                    <m:r>
                      <a:rPr lang="en-CA" b="0" i="1" smtClean="0">
                        <a:latin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𝛼</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𝛽</m:t>
                    </m:r>
                    <m:r>
                      <a:rPr lang="en-CA" b="0" i="1" smtClean="0">
                        <a:latin typeface="Cambria Math" panose="02040503050406030204" pitchFamily="18" charset="0"/>
                      </a:rPr>
                      <m:t>)</m:t>
                    </m:r>
                  </m:oMath>
                </a14:m>
                <a:endParaRPr lang="en-CA" dirty="0"/>
              </a:p>
              <a:p>
                <a:pPr lvl="1" algn="just"/>
                <a:r>
                  <a:rPr lang="en-CA" dirty="0"/>
                  <a:t>posterior = </a:t>
                </a:r>
                <a14:m>
                  <m:oMath xmlns:m="http://schemas.openxmlformats.org/officeDocument/2006/math">
                    <m:r>
                      <m:rPr>
                        <m:nor/>
                      </m:rPr>
                      <a:rPr lang="en-CA">
                        <a:latin typeface="Cambria Math" panose="02040503050406030204" pitchFamily="18" charset="0"/>
                      </a:rPr>
                      <m:t>Beta</m:t>
                    </m:r>
                    <m:r>
                      <a:rPr lang="en-CA" i="1">
                        <a:latin typeface="Cambria Math" panose="02040503050406030204" pitchFamily="18" charset="0"/>
                      </a:rPr>
                      <m:t>(</m:t>
                    </m:r>
                    <m:r>
                      <a:rPr lang="en-CA" i="1">
                        <a:latin typeface="Cambria Math" panose="02040503050406030204" pitchFamily="18" charset="0"/>
                        <a:ea typeface="Cambria Math" panose="02040503050406030204" pitchFamily="18" charset="0"/>
                      </a:rPr>
                      <m:t>𝛼</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𝑠</m:t>
                    </m:r>
                    <m:r>
                      <a:rPr lang="en-CA" i="1">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𝛽</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𝑛</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𝑠</m:t>
                    </m:r>
                    <m:r>
                      <a:rPr lang="en-CA" i="1">
                        <a:latin typeface="Cambria Math" panose="02040503050406030204" pitchFamily="18" charset="0"/>
                      </a:rPr>
                      <m:t>)</m:t>
                    </m:r>
                  </m:oMath>
                </a14:m>
                <a:endParaRPr lang="en-US" dirty="0"/>
              </a:p>
            </p:txBody>
          </p:sp>
        </mc:Choice>
        <mc:Fallback>
          <p:sp>
            <p:nvSpPr>
              <p:cNvPr id="8" name="Content Placeholder 2">
                <a:extLst>
                  <a:ext uri="{FF2B5EF4-FFF2-40B4-BE49-F238E27FC236}">
                    <a16:creationId xmlns:a16="http://schemas.microsoft.com/office/drawing/2014/main" id="{E97E7A7E-CF7E-B34C-9A16-5A8B25FD285F}"/>
                  </a:ext>
                </a:extLst>
              </p:cNvPr>
              <p:cNvSpPr txBox="1">
                <a:spLocks noRot="1" noChangeAspect="1" noMove="1" noResize="1" noEditPoints="1" noAdjustHandles="1" noChangeArrowheads="1" noChangeShapeType="1" noTextEdit="1"/>
              </p:cNvSpPr>
              <p:nvPr/>
            </p:nvSpPr>
            <p:spPr>
              <a:xfrm>
                <a:off x="581193" y="4677736"/>
                <a:ext cx="11029615" cy="1478108"/>
              </a:xfrm>
              <a:prstGeom prst="rect">
                <a:avLst/>
              </a:prstGeom>
              <a:blipFill>
                <a:blip r:embed="rId3"/>
                <a:stretch>
                  <a:fillRect l="-806" t="-3390" b="-5085"/>
                </a:stretch>
              </a:blipFill>
            </p:spPr>
            <p:txBody>
              <a:bodyPr/>
              <a:lstStyle/>
              <a:p>
                <a:r>
                  <a:rPr lang="en-US">
                    <a:noFill/>
                  </a:rPr>
                  <a:t> </a:t>
                </a:r>
              </a:p>
            </p:txBody>
          </p:sp>
        </mc:Fallback>
      </mc:AlternateContent>
    </p:spTree>
    <p:extLst>
      <p:ext uri="{BB962C8B-B14F-4D97-AF65-F5344CB8AC3E}">
        <p14:creationId xmlns:p14="http://schemas.microsoft.com/office/powerpoint/2010/main" val="686197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CONJUGATE PRIORS</a:t>
            </a:r>
          </a:p>
        </p:txBody>
      </p:sp>
      <p:sp>
        <p:nvSpPr>
          <p:cNvPr id="3" name="Content Placeholder 2"/>
          <p:cNvSpPr>
            <a:spLocks noGrp="1"/>
          </p:cNvSpPr>
          <p:nvPr>
            <p:ph idx="1"/>
          </p:nvPr>
        </p:nvSpPr>
        <p:spPr/>
        <p:txBody>
          <a:bodyPr/>
          <a:lstStyle/>
          <a:p>
            <a:pPr algn="just"/>
            <a:r>
              <a:rPr lang="en-CA" dirty="0"/>
              <a:t>Conjugate priors are mathematically convenient, and they can be quite flexible, depending on the specific hyperparameters we use; </a:t>
            </a:r>
            <a:r>
              <a:rPr lang="en-CA" b="1" dirty="0"/>
              <a:t>but they reflect very specific prior knowledge and should be eschewed unless we truly possess that prior knowledge</a:t>
            </a:r>
            <a:r>
              <a:rPr lang="en-CA" dirty="0"/>
              <a:t>.</a:t>
            </a:r>
          </a:p>
          <a:p>
            <a:pPr algn="just"/>
            <a:endParaRPr lang="en-CA" sz="1000" dirty="0"/>
          </a:p>
          <a:p>
            <a:pPr algn="just"/>
            <a:r>
              <a:rPr lang="en-CA" dirty="0"/>
              <a:t>Alternatives: </a:t>
            </a:r>
          </a:p>
          <a:p>
            <a:pPr lvl="1" algn="just"/>
            <a:r>
              <a:rPr lang="en-CA" dirty="0"/>
              <a:t>uninformative priors</a:t>
            </a:r>
          </a:p>
          <a:p>
            <a:pPr lvl="1" algn="just"/>
            <a:r>
              <a:rPr lang="en-CA" dirty="0"/>
              <a:t>informative priors</a:t>
            </a:r>
          </a:p>
          <a:p>
            <a:pPr lvl="1" algn="just"/>
            <a:r>
              <a:rPr lang="en-CA" dirty="0"/>
              <a:t>maximum entropy (</a:t>
            </a:r>
            <a:r>
              <a:rPr lang="en-CA" dirty="0" err="1"/>
              <a:t>MaxEnt</a:t>
            </a:r>
            <a:r>
              <a:rPr lang="en-CA" dirty="0"/>
              <a:t>) priors</a:t>
            </a:r>
            <a:endParaRPr lang="en-US" dirty="0"/>
          </a:p>
        </p:txBody>
      </p:sp>
    </p:spTree>
    <p:extLst>
      <p:ext uri="{BB962C8B-B14F-4D97-AF65-F5344CB8AC3E}">
        <p14:creationId xmlns:p14="http://schemas.microsoft.com/office/powerpoint/2010/main" val="1850057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UNINFORMATIVE PRIORS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algn="just"/>
                <a:r>
                  <a:rPr lang="en-CA" b="1" dirty="0"/>
                  <a:t>Uninformative priors</a:t>
                </a:r>
                <a:r>
                  <a:rPr lang="en-CA" dirty="0"/>
                  <a:t> intentionally provide very little specific information about the unknown parameter(s). </a:t>
                </a:r>
              </a:p>
              <a:p>
                <a:pPr algn="just"/>
                <a:endParaRPr lang="en-CA" sz="1000" dirty="0"/>
              </a:p>
              <a:p>
                <a:pPr algn="just"/>
                <a:r>
                  <a:rPr lang="en-CA" dirty="0"/>
                  <a:t>Rationale: 'to let the data speak for itself,' so that inferences are unaffected by information external to the current data.</a:t>
                </a:r>
                <a:endParaRPr lang="en-US" dirty="0"/>
              </a:p>
              <a:p>
                <a:pPr algn="just"/>
                <a:endParaRPr lang="en-CA" sz="1000" dirty="0"/>
              </a:p>
              <a:p>
                <a:pPr algn="just"/>
                <a:r>
                  <a:rPr lang="en-CA" b="1" dirty="0"/>
                  <a:t>Classic Example: </a:t>
                </a:r>
                <a:r>
                  <a:rPr lang="en-CA" dirty="0"/>
                  <a:t>uniform prior</a:t>
                </a:r>
              </a:p>
              <a:p>
                <a:pPr lvl="1" algn="just"/>
                <a:r>
                  <a:rPr lang="en-CA" dirty="0"/>
                  <a:t>for data following a Bernoulli(</a:t>
                </a:r>
                <a14:m>
                  <m:oMath xmlns:m="http://schemas.openxmlformats.org/officeDocument/2006/math">
                    <m:r>
                      <a:rPr lang="en-CA" i="1">
                        <a:latin typeface="Cambria Math" panose="02040503050406030204" pitchFamily="18" charset="0"/>
                        <a:ea typeface="Cambria Math" panose="02040503050406030204" pitchFamily="18" charset="0"/>
                      </a:rPr>
                      <m:t>𝜃</m:t>
                    </m:r>
                  </m:oMath>
                </a14:m>
                <a:r>
                  <a:rPr lang="en-CA" dirty="0"/>
                  <a:t>) distribution, a uniform prior on </a:t>
                </a:r>
                <a14:m>
                  <m:oMath xmlns:m="http://schemas.openxmlformats.org/officeDocument/2006/math">
                    <m:r>
                      <a:rPr lang="en-CA" i="1">
                        <a:latin typeface="Cambria Math" panose="02040503050406030204" pitchFamily="18" charset="0"/>
                        <a:ea typeface="Cambria Math" panose="02040503050406030204" pitchFamily="18" charset="0"/>
                      </a:rPr>
                      <m:t>𝜃</m:t>
                    </m:r>
                    <m:r>
                      <a:rPr lang="en-CA" i="1">
                        <a:latin typeface="Cambria Math" panose="02040503050406030204" pitchFamily="18" charset="0"/>
                        <a:ea typeface="Cambria Math" panose="02040503050406030204" pitchFamily="18" charset="0"/>
                      </a:rPr>
                      <m:t> </m:t>
                    </m:r>
                  </m:oMath>
                </a14:m>
                <a:r>
                  <a:rPr lang="en-CA" dirty="0"/>
                  <a:t>is </a:t>
                </a:r>
                <a14:m>
                  <m:oMath xmlns:m="http://schemas.openxmlformats.org/officeDocument/2006/math">
                    <m:r>
                      <a:rPr lang="en-CA" b="0" i="1" smtClean="0">
                        <a:latin typeface="Cambria Math" panose="02040503050406030204" pitchFamily="18" charset="0"/>
                        <a:ea typeface="Cambria Math" panose="02040503050406030204" pitchFamily="18" charset="0"/>
                      </a:rPr>
                      <m:t>𝑃</m:t>
                    </m:r>
                    <m:r>
                      <a:rPr lang="en-CA" b="0" i="1" smtClean="0">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𝜃</m:t>
                    </m:r>
                    <m:r>
                      <a:rPr lang="en-CA" b="0" i="1" smtClean="0">
                        <a:latin typeface="Cambria Math" panose="02040503050406030204" pitchFamily="18" charset="0"/>
                        <a:ea typeface="Cambria Math" panose="02040503050406030204" pitchFamily="18" charset="0"/>
                      </a:rPr>
                      <m:t>) =1</m:t>
                    </m:r>
                    <m:r>
                      <a:rPr lang="en-CA" i="1">
                        <a:latin typeface="Cambria Math" panose="02040503050406030204" pitchFamily="18" charset="0"/>
                        <a:ea typeface="Cambria Math" panose="02040503050406030204" pitchFamily="18" charset="0"/>
                      </a:rPr>
                      <m:t> </m:t>
                    </m:r>
                  </m:oMath>
                </a14:m>
                <a:r>
                  <a:rPr lang="en-CA" dirty="0"/>
                  <a:t>on </a:t>
                </a:r>
                <a14:m>
                  <m:oMath xmlns:m="http://schemas.openxmlformats.org/officeDocument/2006/math">
                    <m:r>
                      <a:rPr lang="en-CA" b="0" i="0" smtClean="0">
                        <a:latin typeface="Cambria Math" panose="02040503050406030204" pitchFamily="18" charset="0"/>
                        <a:ea typeface="Cambria Math" panose="02040503050406030204" pitchFamily="18" charset="0"/>
                      </a:rPr>
                      <m:t>0</m:t>
                    </m:r>
                    <m:r>
                      <a:rPr lang="en-CA" i="1" smtClean="0">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𝜃</m:t>
                    </m:r>
                    <m:r>
                      <a:rPr lang="en-CA" i="1">
                        <a:latin typeface="Cambria Math" panose="02040503050406030204" pitchFamily="18" charset="0"/>
                        <a:ea typeface="Cambria Math" panose="02040503050406030204" pitchFamily="18" charset="0"/>
                      </a:rPr>
                      <m:t> ≤1</m:t>
                    </m:r>
                  </m:oMath>
                </a14:m>
                <a:r>
                  <a:rPr lang="en-CA" dirty="0"/>
                  <a:t>. </a:t>
                </a:r>
              </a:p>
              <a:p>
                <a:pPr lvl="1" algn="just"/>
                <a:r>
                  <a:rPr lang="en-CA" dirty="0"/>
                  <a:t>for data following a normal</a:t>
                </a:r>
                <a:r>
                  <a:rPr lang="en-CA" dirty="0">
                    <a:ea typeface="Cambria Math" panose="02040503050406030204" pitchFamily="18" charset="0"/>
                  </a:rPr>
                  <a:t> </a:t>
                </a:r>
                <a14:m>
                  <m:oMath xmlns:m="http://schemas.openxmlformats.org/officeDocument/2006/math">
                    <m:r>
                      <a:rPr lang="en-CA" b="0" i="1" smtClean="0">
                        <a:latin typeface="Cambria Math" panose="02040503050406030204" pitchFamily="18" charset="0"/>
                        <a:ea typeface="Cambria Math" panose="02040503050406030204" pitchFamily="18" charset="0"/>
                      </a:rPr>
                      <m:t>𝑁</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𝜇</m:t>
                    </m:r>
                    <m:r>
                      <a:rPr lang="en-CA" b="0" i="1" smtClean="0">
                        <a:latin typeface="Cambria Math" panose="02040503050406030204" pitchFamily="18" charset="0"/>
                        <a:ea typeface="Cambria Math" panose="02040503050406030204" pitchFamily="18" charset="0"/>
                      </a:rPr>
                      <m:t>,1) </m:t>
                    </m:r>
                  </m:oMath>
                </a14:m>
                <a:r>
                  <a:rPr lang="en-CA" dirty="0"/>
                  <a:t>distribution, the uniform prior on the support of </a:t>
                </a:r>
                <a14:m>
                  <m:oMath xmlns:m="http://schemas.openxmlformats.org/officeDocument/2006/math">
                    <m:r>
                      <a:rPr lang="en-CA" i="1">
                        <a:latin typeface="Cambria Math" panose="02040503050406030204" pitchFamily="18" charset="0"/>
                        <a:ea typeface="Cambria Math" panose="02040503050406030204" pitchFamily="18" charset="0"/>
                      </a:rPr>
                      <m:t>𝜇</m:t>
                    </m:r>
                    <m:r>
                      <a:rPr lang="en-CA" i="1">
                        <a:latin typeface="Cambria Math" panose="02040503050406030204" pitchFamily="18" charset="0"/>
                        <a:ea typeface="Cambria Math" panose="02040503050406030204" pitchFamily="18" charset="0"/>
                      </a:rPr>
                      <m:t> </m:t>
                    </m:r>
                  </m:oMath>
                </a14:m>
                <a:r>
                  <a:rPr lang="en-CA" dirty="0"/>
                  <a:t>is </a:t>
                </a:r>
                <a:r>
                  <a:rPr lang="en-CA" b="1" dirty="0"/>
                  <a:t>improper</a:t>
                </a:r>
                <a:r>
                  <a:rPr lang="en-CA" dirty="0"/>
                  <a:t> however, such a choice could still be acceptable as long as the resulting posterior is </a:t>
                </a:r>
                <a:r>
                  <a:rPr lang="en-CA" dirty="0" err="1"/>
                  <a:t>normalizable</a:t>
                </a:r>
                <a:r>
                  <a:rPr lang="en-CA" dirty="0"/>
                  <a:t>. </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06" t="-2141" r="-806" b="-3364"/>
                </a:stretch>
              </a:blipFill>
            </p:spPr>
            <p:txBody>
              <a:bodyPr/>
              <a:lstStyle/>
              <a:p>
                <a:r>
                  <a:rPr lang="en-US">
                    <a:noFill/>
                  </a:rPr>
                  <a:t> </a:t>
                </a:r>
              </a:p>
            </p:txBody>
          </p:sp>
        </mc:Fallback>
      </mc:AlternateContent>
    </p:spTree>
    <p:extLst>
      <p:ext uri="{BB962C8B-B14F-4D97-AF65-F5344CB8AC3E}">
        <p14:creationId xmlns:p14="http://schemas.microsoft.com/office/powerpoint/2010/main" val="186687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INFORMATIVE PRIORS</a:t>
            </a:r>
          </a:p>
        </p:txBody>
      </p:sp>
      <p:sp>
        <p:nvSpPr>
          <p:cNvPr id="3" name="Content Placeholder 2"/>
          <p:cNvSpPr>
            <a:spLocks noGrp="1"/>
          </p:cNvSpPr>
          <p:nvPr>
            <p:ph idx="1"/>
          </p:nvPr>
        </p:nvSpPr>
        <p:spPr/>
        <p:txBody>
          <a:bodyPr/>
          <a:lstStyle/>
          <a:p>
            <a:pPr algn="just"/>
            <a:r>
              <a:rPr lang="en-CA" b="1" dirty="0"/>
              <a:t>Informative priors </a:t>
            </a:r>
            <a:r>
              <a:rPr lang="en-CA" dirty="0"/>
              <a:t>are those that </a:t>
            </a:r>
            <a:r>
              <a:rPr lang="en-CA" b="1" dirty="0"/>
              <a:t>deliberately</a:t>
            </a:r>
            <a:r>
              <a:rPr lang="en-CA" dirty="0"/>
              <a:t> insert information that researchers have at hand into the analysis.</a:t>
            </a:r>
          </a:p>
          <a:p>
            <a:pPr algn="just"/>
            <a:endParaRPr lang="en-CA" sz="1000" dirty="0"/>
          </a:p>
          <a:p>
            <a:pPr algn="just"/>
            <a:r>
              <a:rPr lang="en-CA" dirty="0"/>
              <a:t>Reasonable since prior scientific knowledge should play a role in statistical inference.  </a:t>
            </a:r>
          </a:p>
          <a:p>
            <a:pPr algn="just"/>
            <a:endParaRPr lang="en-CA" sz="1000" dirty="0"/>
          </a:p>
          <a:p>
            <a:pPr algn="just"/>
            <a:r>
              <a:rPr lang="en-CA" dirty="0"/>
              <a:t>2 important requirements: </a:t>
            </a:r>
          </a:p>
          <a:p>
            <a:pPr lvl="1" algn="just"/>
            <a:r>
              <a:rPr lang="en-CA" dirty="0"/>
              <a:t>overt declaration of prior specification</a:t>
            </a:r>
          </a:p>
          <a:p>
            <a:pPr lvl="1" algn="just"/>
            <a:r>
              <a:rPr lang="en-CA" dirty="0"/>
              <a:t>detailed sensitivity analysis to show the effect of these priors relative to uninformed types.</a:t>
            </a:r>
          </a:p>
          <a:p>
            <a:pPr algn="just"/>
            <a:endParaRPr lang="en-CA" sz="1000" dirty="0"/>
          </a:p>
          <a:p>
            <a:pPr algn="just"/>
            <a:r>
              <a:rPr lang="en-CA" dirty="0"/>
              <a:t>Transparency is required to avoid the common pitfall of </a:t>
            </a:r>
            <a:r>
              <a:rPr lang="en-CA" b="1" dirty="0"/>
              <a:t>data fishing</a:t>
            </a:r>
            <a:r>
              <a:rPr lang="en-CA" dirty="0"/>
              <a:t>; sensitivity analysis can provide a sense of exactly how informative the prior is.  </a:t>
            </a:r>
          </a:p>
        </p:txBody>
      </p:sp>
    </p:spTree>
    <p:extLst>
      <p:ext uri="{BB962C8B-B14F-4D97-AF65-F5344CB8AC3E}">
        <p14:creationId xmlns:p14="http://schemas.microsoft.com/office/powerpoint/2010/main" val="268970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INFORMATIVE PRIORS</a:t>
            </a:r>
          </a:p>
        </p:txBody>
      </p:sp>
      <p:sp>
        <p:nvSpPr>
          <p:cNvPr id="3" name="Content Placeholder 2"/>
          <p:cNvSpPr>
            <a:spLocks noGrp="1"/>
          </p:cNvSpPr>
          <p:nvPr>
            <p:ph idx="1"/>
          </p:nvPr>
        </p:nvSpPr>
        <p:spPr/>
        <p:txBody>
          <a:bodyPr/>
          <a:lstStyle/>
          <a:p>
            <a:pPr algn="just"/>
            <a:r>
              <a:rPr lang="en-CA" dirty="0"/>
              <a:t>Where do informative priors come from, in the first place? </a:t>
            </a:r>
          </a:p>
          <a:p>
            <a:pPr lvl="1" algn="just"/>
            <a:r>
              <a:rPr lang="en-CA" dirty="0"/>
              <a:t>past studies, published work, researcher intuition</a:t>
            </a:r>
          </a:p>
          <a:p>
            <a:pPr lvl="1" algn="just"/>
            <a:r>
              <a:rPr lang="en-CA" dirty="0"/>
              <a:t>interviewing domain experts</a:t>
            </a:r>
          </a:p>
          <a:p>
            <a:pPr lvl="1" algn="just"/>
            <a:r>
              <a:rPr lang="en-CA" dirty="0"/>
              <a:t>convenience with conjugacy</a:t>
            </a:r>
          </a:p>
          <a:p>
            <a:pPr lvl="1" algn="just"/>
            <a:r>
              <a:rPr lang="en-CA" dirty="0"/>
              <a:t>non-parametric and other data-derived sources.</a:t>
            </a:r>
          </a:p>
          <a:p>
            <a:pPr algn="just"/>
            <a:endParaRPr lang="en-CA" sz="1000" dirty="0"/>
          </a:p>
          <a:p>
            <a:pPr algn="just"/>
            <a:r>
              <a:rPr lang="en-CA" dirty="0"/>
              <a:t>Prior information from past studies need not be in agreement. </a:t>
            </a:r>
          </a:p>
          <a:p>
            <a:pPr algn="just"/>
            <a:endParaRPr lang="en-CA" sz="1000" dirty="0"/>
          </a:p>
          <a:p>
            <a:pPr algn="just"/>
            <a:r>
              <a:rPr lang="en-CA" dirty="0"/>
              <a:t>Useful strategy: construct prior specifications from </a:t>
            </a:r>
            <a:r>
              <a:rPr lang="en-CA" b="1" dirty="0"/>
              <a:t>competing school-of-thoughts</a:t>
            </a:r>
            <a:r>
              <a:rPr lang="en-CA" dirty="0"/>
              <a:t> to contrast resulting posteriors and produce informed statements about the relative strength of each of them. </a:t>
            </a:r>
          </a:p>
        </p:txBody>
      </p:sp>
    </p:spTree>
    <p:extLst>
      <p:ext uri="{BB962C8B-B14F-4D97-AF65-F5344CB8AC3E}">
        <p14:creationId xmlns:p14="http://schemas.microsoft.com/office/powerpoint/2010/main" val="7156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DEDUCTIVE VS. PLAUSIBLE REASONING</a:t>
            </a:r>
          </a:p>
        </p:txBody>
      </p:sp>
      <p:sp>
        <p:nvSpPr>
          <p:cNvPr id="5" name="Rectangle 4">
            <a:extLst>
              <a:ext uri="{FF2B5EF4-FFF2-40B4-BE49-F238E27FC236}">
                <a16:creationId xmlns:a16="http://schemas.microsoft.com/office/drawing/2014/main" id="{779B00A7-A646-B945-ACDC-0702437C75B1}"/>
              </a:ext>
            </a:extLst>
          </p:cNvPr>
          <p:cNvSpPr/>
          <p:nvPr/>
        </p:nvSpPr>
        <p:spPr>
          <a:xfrm>
            <a:off x="1338424" y="4033935"/>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12B44A6A-E8B6-E248-8071-0EE6DFF50816}"/>
              </a:ext>
            </a:extLst>
          </p:cNvPr>
          <p:cNvSpPr/>
          <p:nvPr/>
        </p:nvSpPr>
        <p:spPr>
          <a:xfrm>
            <a:off x="3650340" y="2858280"/>
            <a:ext cx="180000" cy="1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3F50672-5B3B-BA4C-98C5-1D494E3C4780}"/>
              </a:ext>
            </a:extLst>
          </p:cNvPr>
          <p:cNvSpPr/>
          <p:nvPr/>
        </p:nvSpPr>
        <p:spPr>
          <a:xfrm>
            <a:off x="3650340" y="3250165"/>
            <a:ext cx="180000" cy="1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7F49F6C-4AD5-C642-A3A9-97DDC82FED60}"/>
              </a:ext>
            </a:extLst>
          </p:cNvPr>
          <p:cNvSpPr/>
          <p:nvPr/>
        </p:nvSpPr>
        <p:spPr>
          <a:xfrm>
            <a:off x="3650340" y="3642050"/>
            <a:ext cx="180000" cy="1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E3E906E-F95C-1E44-B5F0-0EB1EC24DE77}"/>
              </a:ext>
            </a:extLst>
          </p:cNvPr>
          <p:cNvSpPr/>
          <p:nvPr/>
        </p:nvSpPr>
        <p:spPr>
          <a:xfrm>
            <a:off x="3650340" y="4033935"/>
            <a:ext cx="180000" cy="1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F4E203-865B-7545-BC10-657C722B3019}"/>
              </a:ext>
            </a:extLst>
          </p:cNvPr>
          <p:cNvSpPr/>
          <p:nvPr/>
        </p:nvSpPr>
        <p:spPr>
          <a:xfrm>
            <a:off x="3650340" y="4425820"/>
            <a:ext cx="180000" cy="1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CD351CC-BF7E-CE44-97E1-D9B807DB5439}"/>
              </a:ext>
            </a:extLst>
          </p:cNvPr>
          <p:cNvSpPr/>
          <p:nvPr/>
        </p:nvSpPr>
        <p:spPr>
          <a:xfrm>
            <a:off x="3650340" y="4817705"/>
            <a:ext cx="180000" cy="1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A99C2A4-44DB-AC4F-8704-B9E91C34EFA3}"/>
              </a:ext>
            </a:extLst>
          </p:cNvPr>
          <p:cNvSpPr/>
          <p:nvPr/>
        </p:nvSpPr>
        <p:spPr>
          <a:xfrm>
            <a:off x="3650340" y="5209589"/>
            <a:ext cx="180000" cy="1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4E5256E2-5C60-BC4A-8F88-82794D2E9B3F}"/>
              </a:ext>
            </a:extLst>
          </p:cNvPr>
          <p:cNvCxnSpPr>
            <a:cxnSpLocks/>
            <a:stCxn id="5" idx="3"/>
            <a:endCxn id="6" idx="1"/>
          </p:cNvCxnSpPr>
          <p:nvPr/>
        </p:nvCxnSpPr>
        <p:spPr>
          <a:xfrm flipV="1">
            <a:off x="1518424" y="2948280"/>
            <a:ext cx="2131916" cy="117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72096B4-694C-C14B-A137-CC5606046313}"/>
              </a:ext>
            </a:extLst>
          </p:cNvPr>
          <p:cNvCxnSpPr>
            <a:cxnSpLocks/>
            <a:stCxn id="5" idx="3"/>
            <a:endCxn id="7" idx="1"/>
          </p:cNvCxnSpPr>
          <p:nvPr/>
        </p:nvCxnSpPr>
        <p:spPr>
          <a:xfrm flipV="1">
            <a:off x="1518424" y="3340165"/>
            <a:ext cx="2131916" cy="783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54ECCB0-D7C1-8A43-8FC2-078E5B41AC82}"/>
              </a:ext>
            </a:extLst>
          </p:cNvPr>
          <p:cNvCxnSpPr>
            <a:cxnSpLocks/>
            <a:stCxn id="5" idx="3"/>
            <a:endCxn id="8" idx="1"/>
          </p:cNvCxnSpPr>
          <p:nvPr/>
        </p:nvCxnSpPr>
        <p:spPr>
          <a:xfrm flipV="1">
            <a:off x="1518424" y="3732050"/>
            <a:ext cx="2131916" cy="391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6F7DDED-EAEA-8746-B2EC-8CC0C6C47E25}"/>
              </a:ext>
            </a:extLst>
          </p:cNvPr>
          <p:cNvCxnSpPr>
            <a:cxnSpLocks/>
            <a:stCxn id="5" idx="3"/>
            <a:endCxn id="9" idx="1"/>
          </p:cNvCxnSpPr>
          <p:nvPr/>
        </p:nvCxnSpPr>
        <p:spPr>
          <a:xfrm>
            <a:off x="1518424" y="4123935"/>
            <a:ext cx="213191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1B95E6C0-ACED-0E41-A173-B82566DEBB26}"/>
              </a:ext>
            </a:extLst>
          </p:cNvPr>
          <p:cNvCxnSpPr>
            <a:cxnSpLocks/>
            <a:stCxn id="5" idx="3"/>
            <a:endCxn id="10" idx="1"/>
          </p:cNvCxnSpPr>
          <p:nvPr/>
        </p:nvCxnSpPr>
        <p:spPr>
          <a:xfrm>
            <a:off x="1518424" y="4123935"/>
            <a:ext cx="2131916" cy="391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4C8955D-F571-2047-B533-C62F30DF6F20}"/>
              </a:ext>
            </a:extLst>
          </p:cNvPr>
          <p:cNvCxnSpPr>
            <a:cxnSpLocks/>
            <a:stCxn id="5" idx="3"/>
            <a:endCxn id="11" idx="1"/>
          </p:cNvCxnSpPr>
          <p:nvPr/>
        </p:nvCxnSpPr>
        <p:spPr>
          <a:xfrm>
            <a:off x="1518424" y="4123935"/>
            <a:ext cx="2131916" cy="783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AE9D71A-2FF2-CD4F-8B3B-618CC39ED911}"/>
              </a:ext>
            </a:extLst>
          </p:cNvPr>
          <p:cNvCxnSpPr>
            <a:cxnSpLocks/>
            <a:stCxn id="5" idx="3"/>
            <a:endCxn id="12" idx="1"/>
          </p:cNvCxnSpPr>
          <p:nvPr/>
        </p:nvCxnSpPr>
        <p:spPr>
          <a:xfrm>
            <a:off x="1518424" y="4123935"/>
            <a:ext cx="2131916" cy="1175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0170B214-C7DF-CF4A-B320-FDD15AE00A9F}"/>
              </a:ext>
            </a:extLst>
          </p:cNvPr>
          <p:cNvSpPr/>
          <p:nvPr/>
        </p:nvSpPr>
        <p:spPr>
          <a:xfrm>
            <a:off x="6333763" y="4033935"/>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9D9320C6-0BAB-7748-9554-32860B0DFA17}"/>
              </a:ext>
            </a:extLst>
          </p:cNvPr>
          <p:cNvSpPr/>
          <p:nvPr/>
        </p:nvSpPr>
        <p:spPr>
          <a:xfrm>
            <a:off x="10847008" y="2858280"/>
            <a:ext cx="180000" cy="1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BA3E928C-6CA7-4343-ADDE-331202393FB6}"/>
              </a:ext>
            </a:extLst>
          </p:cNvPr>
          <p:cNvSpPr/>
          <p:nvPr/>
        </p:nvSpPr>
        <p:spPr>
          <a:xfrm>
            <a:off x="10847008" y="3250165"/>
            <a:ext cx="180000" cy="1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7D25E53-A902-084D-9387-A0AD24C30FC2}"/>
              </a:ext>
            </a:extLst>
          </p:cNvPr>
          <p:cNvSpPr/>
          <p:nvPr/>
        </p:nvSpPr>
        <p:spPr>
          <a:xfrm>
            <a:off x="10847008" y="3642050"/>
            <a:ext cx="180000" cy="1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7460E368-D4C6-A048-B0ED-F639D8AA6CBF}"/>
              </a:ext>
            </a:extLst>
          </p:cNvPr>
          <p:cNvSpPr/>
          <p:nvPr/>
        </p:nvSpPr>
        <p:spPr>
          <a:xfrm>
            <a:off x="10847008" y="4033935"/>
            <a:ext cx="180000" cy="1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4B27AE6-3734-1641-8571-018CE976E07F}"/>
              </a:ext>
            </a:extLst>
          </p:cNvPr>
          <p:cNvSpPr/>
          <p:nvPr/>
        </p:nvSpPr>
        <p:spPr>
          <a:xfrm>
            <a:off x="10847008" y="4425820"/>
            <a:ext cx="180000" cy="1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CAB33442-54B6-DE45-9E86-76847D1F3507}"/>
              </a:ext>
            </a:extLst>
          </p:cNvPr>
          <p:cNvSpPr/>
          <p:nvPr/>
        </p:nvSpPr>
        <p:spPr>
          <a:xfrm>
            <a:off x="10847008" y="4817705"/>
            <a:ext cx="180000" cy="1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1566C5CB-D36B-5A47-AA57-937E39AF84F4}"/>
              </a:ext>
            </a:extLst>
          </p:cNvPr>
          <p:cNvSpPr/>
          <p:nvPr/>
        </p:nvSpPr>
        <p:spPr>
          <a:xfrm>
            <a:off x="10847008" y="5209589"/>
            <a:ext cx="180000" cy="18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5" name="Straight Arrow Connector 44">
            <a:extLst>
              <a:ext uri="{FF2B5EF4-FFF2-40B4-BE49-F238E27FC236}">
                <a16:creationId xmlns:a16="http://schemas.microsoft.com/office/drawing/2014/main" id="{2750C5E1-8A60-374C-9E4A-A3DF5C2EE98C}"/>
              </a:ext>
            </a:extLst>
          </p:cNvPr>
          <p:cNvCxnSpPr>
            <a:cxnSpLocks/>
            <a:stCxn id="38" idx="1"/>
            <a:endCxn id="53" idx="3"/>
          </p:cNvCxnSpPr>
          <p:nvPr/>
        </p:nvCxnSpPr>
        <p:spPr>
          <a:xfrm flipH="1">
            <a:off x="6511321" y="2948280"/>
            <a:ext cx="4335687" cy="19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FAA0AFE-7FB7-7145-8E8F-58BC4D97F197}"/>
              </a:ext>
            </a:extLst>
          </p:cNvPr>
          <p:cNvCxnSpPr>
            <a:cxnSpLocks/>
            <a:stCxn id="39" idx="1"/>
            <a:endCxn id="53" idx="3"/>
          </p:cNvCxnSpPr>
          <p:nvPr/>
        </p:nvCxnSpPr>
        <p:spPr>
          <a:xfrm flipH="1">
            <a:off x="6511321" y="3340165"/>
            <a:ext cx="4335687" cy="15225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4D6FD84-D9D5-DF46-BD3D-BFF8B631F6D4}"/>
              </a:ext>
            </a:extLst>
          </p:cNvPr>
          <p:cNvCxnSpPr>
            <a:cxnSpLocks/>
            <a:stCxn id="40" idx="1"/>
            <a:endCxn id="37" idx="3"/>
          </p:cNvCxnSpPr>
          <p:nvPr/>
        </p:nvCxnSpPr>
        <p:spPr>
          <a:xfrm flipH="1">
            <a:off x="6513763" y="3732050"/>
            <a:ext cx="4333245" cy="391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CC10DF60-EBF9-CF4F-9D73-4F73DFB9337A}"/>
              </a:ext>
            </a:extLst>
          </p:cNvPr>
          <p:cNvCxnSpPr>
            <a:cxnSpLocks/>
            <a:stCxn id="41" idx="1"/>
            <a:endCxn id="37" idx="3"/>
          </p:cNvCxnSpPr>
          <p:nvPr/>
        </p:nvCxnSpPr>
        <p:spPr>
          <a:xfrm flipH="1">
            <a:off x="6513763" y="4123935"/>
            <a:ext cx="433324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3461D930-1BE6-DD4C-93E6-363DEF2FC396}"/>
              </a:ext>
            </a:extLst>
          </p:cNvPr>
          <p:cNvCxnSpPr>
            <a:cxnSpLocks/>
            <a:stCxn id="42" idx="1"/>
            <a:endCxn id="52" idx="3"/>
          </p:cNvCxnSpPr>
          <p:nvPr/>
        </p:nvCxnSpPr>
        <p:spPr>
          <a:xfrm flipH="1" flipV="1">
            <a:off x="6513763" y="3446108"/>
            <a:ext cx="4333245" cy="10697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00CB0450-93EB-384A-9F00-026F8B80107B}"/>
              </a:ext>
            </a:extLst>
          </p:cNvPr>
          <p:cNvCxnSpPr>
            <a:cxnSpLocks/>
            <a:stCxn id="43" idx="1"/>
            <a:endCxn id="37" idx="3"/>
          </p:cNvCxnSpPr>
          <p:nvPr/>
        </p:nvCxnSpPr>
        <p:spPr>
          <a:xfrm flipH="1" flipV="1">
            <a:off x="6513763" y="4123935"/>
            <a:ext cx="4333245" cy="783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8C0A8E48-DC3C-6444-822E-85D49A6D1C02}"/>
              </a:ext>
            </a:extLst>
          </p:cNvPr>
          <p:cNvCxnSpPr>
            <a:cxnSpLocks/>
            <a:stCxn id="44" idx="1"/>
            <a:endCxn id="37" idx="3"/>
          </p:cNvCxnSpPr>
          <p:nvPr/>
        </p:nvCxnSpPr>
        <p:spPr>
          <a:xfrm flipH="1" flipV="1">
            <a:off x="6513763" y="4123935"/>
            <a:ext cx="4333245" cy="11756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2" name="Rectangle 51">
            <a:extLst>
              <a:ext uri="{FF2B5EF4-FFF2-40B4-BE49-F238E27FC236}">
                <a16:creationId xmlns:a16="http://schemas.microsoft.com/office/drawing/2014/main" id="{D138B67D-A433-D14F-8908-C69A2E48D506}"/>
              </a:ext>
            </a:extLst>
          </p:cNvPr>
          <p:cNvSpPr/>
          <p:nvPr/>
        </p:nvSpPr>
        <p:spPr>
          <a:xfrm>
            <a:off x="6333763" y="3356108"/>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CF00C1EA-5218-0748-8311-9B1BFA17D015}"/>
              </a:ext>
            </a:extLst>
          </p:cNvPr>
          <p:cNvSpPr/>
          <p:nvPr/>
        </p:nvSpPr>
        <p:spPr>
          <a:xfrm>
            <a:off x="6331321" y="4772705"/>
            <a:ext cx="180000" cy="1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9" name="Straight Arrow Connector 68">
            <a:extLst>
              <a:ext uri="{FF2B5EF4-FFF2-40B4-BE49-F238E27FC236}">
                <a16:creationId xmlns:a16="http://schemas.microsoft.com/office/drawing/2014/main" id="{09867E11-4DE1-CA41-85A0-3652A76DA324}"/>
              </a:ext>
            </a:extLst>
          </p:cNvPr>
          <p:cNvCxnSpPr>
            <a:cxnSpLocks/>
            <a:stCxn id="38" idx="1"/>
            <a:endCxn id="37" idx="3"/>
          </p:cNvCxnSpPr>
          <p:nvPr/>
        </p:nvCxnSpPr>
        <p:spPr>
          <a:xfrm flipH="1">
            <a:off x="6513763" y="2948280"/>
            <a:ext cx="4333245" cy="1175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0541155-2EED-7146-B0CD-B1A8CB4BBB3D}"/>
              </a:ext>
            </a:extLst>
          </p:cNvPr>
          <p:cNvCxnSpPr>
            <a:cxnSpLocks/>
            <a:stCxn id="39" idx="1"/>
            <a:endCxn id="37" idx="3"/>
          </p:cNvCxnSpPr>
          <p:nvPr/>
        </p:nvCxnSpPr>
        <p:spPr>
          <a:xfrm flipH="1">
            <a:off x="6513763" y="3340165"/>
            <a:ext cx="4333245" cy="783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E9E55B25-6B6E-7445-866A-9AF9E37A46D5}"/>
              </a:ext>
            </a:extLst>
          </p:cNvPr>
          <p:cNvCxnSpPr>
            <a:cxnSpLocks/>
            <a:stCxn id="40" idx="1"/>
            <a:endCxn id="53" idx="3"/>
          </p:cNvCxnSpPr>
          <p:nvPr/>
        </p:nvCxnSpPr>
        <p:spPr>
          <a:xfrm flipH="1">
            <a:off x="6511321" y="3732050"/>
            <a:ext cx="4335687" cy="11306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AB7330A2-1E08-464B-B373-3DBC59CABAC2}"/>
              </a:ext>
            </a:extLst>
          </p:cNvPr>
          <p:cNvCxnSpPr>
            <a:cxnSpLocks/>
            <a:stCxn id="41" idx="1"/>
            <a:endCxn id="53" idx="3"/>
          </p:cNvCxnSpPr>
          <p:nvPr/>
        </p:nvCxnSpPr>
        <p:spPr>
          <a:xfrm flipH="1">
            <a:off x="6511321" y="4123935"/>
            <a:ext cx="4335687" cy="7387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2BAC9C7E-C282-8140-8DB9-6EEB2C078AE3}"/>
              </a:ext>
            </a:extLst>
          </p:cNvPr>
          <p:cNvCxnSpPr>
            <a:cxnSpLocks/>
            <a:stCxn id="42" idx="1"/>
            <a:endCxn id="37" idx="3"/>
          </p:cNvCxnSpPr>
          <p:nvPr/>
        </p:nvCxnSpPr>
        <p:spPr>
          <a:xfrm flipH="1" flipV="1">
            <a:off x="6513763" y="4123935"/>
            <a:ext cx="4333245" cy="391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7FC70FD-D83E-3942-A19F-95D3982EB76A}"/>
              </a:ext>
            </a:extLst>
          </p:cNvPr>
          <p:cNvCxnSpPr>
            <a:cxnSpLocks/>
            <a:stCxn id="43" idx="1"/>
            <a:endCxn id="53" idx="3"/>
          </p:cNvCxnSpPr>
          <p:nvPr/>
        </p:nvCxnSpPr>
        <p:spPr>
          <a:xfrm flipH="1" flipV="1">
            <a:off x="6511321" y="4862705"/>
            <a:ext cx="4335687" cy="450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BC4023F2-261F-6347-8F6C-65528F5F46FC}"/>
              </a:ext>
            </a:extLst>
          </p:cNvPr>
          <p:cNvCxnSpPr>
            <a:cxnSpLocks/>
            <a:stCxn id="44" idx="1"/>
            <a:endCxn id="53" idx="3"/>
          </p:cNvCxnSpPr>
          <p:nvPr/>
        </p:nvCxnSpPr>
        <p:spPr>
          <a:xfrm flipH="1" flipV="1">
            <a:off x="6511321" y="4862705"/>
            <a:ext cx="4335687" cy="4368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CD148B40-F23A-CD47-BB0E-982997EAE209}"/>
              </a:ext>
            </a:extLst>
          </p:cNvPr>
          <p:cNvCxnSpPr>
            <a:cxnSpLocks/>
            <a:stCxn id="38" idx="1"/>
            <a:endCxn id="52" idx="3"/>
          </p:cNvCxnSpPr>
          <p:nvPr/>
        </p:nvCxnSpPr>
        <p:spPr>
          <a:xfrm flipH="1">
            <a:off x="6513763" y="2948280"/>
            <a:ext cx="4333245" cy="4978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550716D1-1D57-5743-8B39-36895F759D54}"/>
              </a:ext>
            </a:extLst>
          </p:cNvPr>
          <p:cNvCxnSpPr>
            <a:cxnSpLocks/>
            <a:stCxn id="39" idx="1"/>
            <a:endCxn id="52" idx="3"/>
          </p:cNvCxnSpPr>
          <p:nvPr/>
        </p:nvCxnSpPr>
        <p:spPr>
          <a:xfrm flipH="1">
            <a:off x="6513763" y="3340165"/>
            <a:ext cx="4333245" cy="1059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id="{23183241-A515-3049-B183-EDC6A6E36E85}"/>
              </a:ext>
            </a:extLst>
          </p:cNvPr>
          <p:cNvCxnSpPr>
            <a:cxnSpLocks/>
            <a:stCxn id="40" idx="1"/>
            <a:endCxn id="52" idx="3"/>
          </p:cNvCxnSpPr>
          <p:nvPr/>
        </p:nvCxnSpPr>
        <p:spPr>
          <a:xfrm flipH="1" flipV="1">
            <a:off x="6513763" y="3446108"/>
            <a:ext cx="4333245" cy="2859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ADC1A5E4-99EC-494E-8C4D-7BBD9F2106E8}"/>
              </a:ext>
            </a:extLst>
          </p:cNvPr>
          <p:cNvCxnSpPr>
            <a:cxnSpLocks/>
            <a:stCxn id="41" idx="1"/>
            <a:endCxn id="52" idx="3"/>
          </p:cNvCxnSpPr>
          <p:nvPr/>
        </p:nvCxnSpPr>
        <p:spPr>
          <a:xfrm flipH="1" flipV="1">
            <a:off x="6513763" y="3446108"/>
            <a:ext cx="4333245" cy="6778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id="{5353AD9D-D9A6-464E-A101-29CD5C048D9B}"/>
              </a:ext>
            </a:extLst>
          </p:cNvPr>
          <p:cNvCxnSpPr>
            <a:cxnSpLocks/>
            <a:stCxn id="42" idx="1"/>
            <a:endCxn id="53" idx="3"/>
          </p:cNvCxnSpPr>
          <p:nvPr/>
        </p:nvCxnSpPr>
        <p:spPr>
          <a:xfrm flipH="1">
            <a:off x="6511321" y="4515820"/>
            <a:ext cx="4335687" cy="34688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271B163C-1D1C-2641-BA37-93F14108F7F2}"/>
              </a:ext>
            </a:extLst>
          </p:cNvPr>
          <p:cNvCxnSpPr>
            <a:cxnSpLocks/>
            <a:stCxn id="43" idx="1"/>
            <a:endCxn id="52" idx="3"/>
          </p:cNvCxnSpPr>
          <p:nvPr/>
        </p:nvCxnSpPr>
        <p:spPr>
          <a:xfrm flipH="1" flipV="1">
            <a:off x="6513763" y="3446108"/>
            <a:ext cx="4333245" cy="14615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7E1A8603-20BA-C843-9673-8245ABEC21F1}"/>
              </a:ext>
            </a:extLst>
          </p:cNvPr>
          <p:cNvCxnSpPr>
            <a:cxnSpLocks/>
            <a:stCxn id="44" idx="1"/>
            <a:endCxn id="52" idx="3"/>
          </p:cNvCxnSpPr>
          <p:nvPr/>
        </p:nvCxnSpPr>
        <p:spPr>
          <a:xfrm flipH="1" flipV="1">
            <a:off x="6513763" y="3446108"/>
            <a:ext cx="4333245" cy="1853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3" name="Content Placeholder 2">
            <a:extLst>
              <a:ext uri="{FF2B5EF4-FFF2-40B4-BE49-F238E27FC236}">
                <a16:creationId xmlns:a16="http://schemas.microsoft.com/office/drawing/2014/main" id="{AABF12CF-68C2-294B-A15C-26587866F7F1}"/>
              </a:ext>
            </a:extLst>
          </p:cNvPr>
          <p:cNvSpPr>
            <a:spLocks noGrp="1"/>
          </p:cNvSpPr>
          <p:nvPr>
            <p:ph sz="half" idx="1"/>
          </p:nvPr>
        </p:nvSpPr>
        <p:spPr>
          <a:xfrm>
            <a:off x="1080045" y="2218457"/>
            <a:ext cx="3008673" cy="630276"/>
          </a:xfrm>
        </p:spPr>
        <p:txBody>
          <a:bodyPr/>
          <a:lstStyle/>
          <a:p>
            <a:pPr marL="0" indent="0">
              <a:buNone/>
            </a:pPr>
            <a:r>
              <a:rPr lang="en-US" b="1" dirty="0"/>
              <a:t>Deductive reasoning</a:t>
            </a:r>
          </a:p>
        </p:txBody>
      </p:sp>
      <p:sp>
        <p:nvSpPr>
          <p:cNvPr id="144" name="Content Placeholder 2">
            <a:extLst>
              <a:ext uri="{FF2B5EF4-FFF2-40B4-BE49-F238E27FC236}">
                <a16:creationId xmlns:a16="http://schemas.microsoft.com/office/drawing/2014/main" id="{DC49EEC0-3CEC-904B-80B2-33A0C60E64E7}"/>
              </a:ext>
            </a:extLst>
          </p:cNvPr>
          <p:cNvSpPr txBox="1">
            <a:spLocks/>
          </p:cNvSpPr>
          <p:nvPr/>
        </p:nvSpPr>
        <p:spPr>
          <a:xfrm>
            <a:off x="7248015" y="2228003"/>
            <a:ext cx="2864740" cy="630276"/>
          </a:xfrm>
          <a:prstGeom prst="rect">
            <a:avLst/>
          </a:prstGeom>
        </p:spPr>
        <p:txBody>
          <a:bodyPr vert="horz" lIns="91436" tIns="45719" rIns="91436" bIns="45719" rtlCol="0" anchor="ctr">
            <a:normAutofit/>
          </a:bodyPr>
          <a:lstStyle>
            <a:lvl1pPr marL="305988"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Dagny OT" panose="020B0504020201020104" pitchFamily="34" charset="77"/>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100" kern="1200">
                <a:solidFill>
                  <a:schemeClr val="tx2"/>
                </a:solidFill>
                <a:latin typeface="Dagny OT" panose="020B0504020201020104" pitchFamily="34" charset="77"/>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500" kern="1200">
                <a:solidFill>
                  <a:schemeClr val="tx2"/>
                </a:solidFill>
                <a:latin typeface="Dagny OT" panose="020B0504020201020104" pitchFamily="34" charset="77"/>
                <a:ea typeface="+mn-ea"/>
                <a:cs typeface="+mn-cs"/>
              </a:defRPr>
            </a:lvl3pPr>
            <a:lvl4pPr marL="1241950"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Font typeface="Wingdings 2" panose="05020102010507070707" pitchFamily="18" charset="2"/>
              <a:buNone/>
            </a:pPr>
            <a:r>
              <a:rPr lang="en-US" b="1" dirty="0"/>
              <a:t>Plausible reasoning</a:t>
            </a:r>
          </a:p>
        </p:txBody>
      </p:sp>
      <p:sp>
        <p:nvSpPr>
          <p:cNvPr id="145" name="Rectangle 144">
            <a:extLst>
              <a:ext uri="{FF2B5EF4-FFF2-40B4-BE49-F238E27FC236}">
                <a16:creationId xmlns:a16="http://schemas.microsoft.com/office/drawing/2014/main" id="{7C615E25-2E7C-8741-9F62-DD4FD0C5EFA8}"/>
              </a:ext>
            </a:extLst>
          </p:cNvPr>
          <p:cNvSpPr/>
          <p:nvPr/>
        </p:nvSpPr>
        <p:spPr>
          <a:xfrm>
            <a:off x="604980" y="3970046"/>
            <a:ext cx="665567" cy="307777"/>
          </a:xfrm>
          <a:prstGeom prst="rect">
            <a:avLst/>
          </a:prstGeom>
        </p:spPr>
        <p:txBody>
          <a:bodyPr wrap="none">
            <a:spAutoFit/>
          </a:bodyPr>
          <a:lstStyle/>
          <a:p>
            <a:r>
              <a:rPr lang="en-US" sz="1400" dirty="0">
                <a:solidFill>
                  <a:schemeClr val="tx2"/>
                </a:solidFill>
                <a:latin typeface="Dagny OT" panose="020B0504020201020104" pitchFamily="34" charset="77"/>
              </a:rPr>
              <a:t>Cause</a:t>
            </a:r>
          </a:p>
        </p:txBody>
      </p:sp>
      <p:sp>
        <p:nvSpPr>
          <p:cNvPr id="146" name="Rectangle 145">
            <a:extLst>
              <a:ext uri="{FF2B5EF4-FFF2-40B4-BE49-F238E27FC236}">
                <a16:creationId xmlns:a16="http://schemas.microsoft.com/office/drawing/2014/main" id="{FF0A4398-3583-7A44-88A1-0166825B14CA}"/>
              </a:ext>
            </a:extLst>
          </p:cNvPr>
          <p:cNvSpPr/>
          <p:nvPr/>
        </p:nvSpPr>
        <p:spPr>
          <a:xfrm>
            <a:off x="5346594" y="3862325"/>
            <a:ext cx="825034" cy="523220"/>
          </a:xfrm>
          <a:prstGeom prst="rect">
            <a:avLst/>
          </a:prstGeom>
        </p:spPr>
        <p:txBody>
          <a:bodyPr wrap="none">
            <a:spAutoFit/>
          </a:bodyPr>
          <a:lstStyle/>
          <a:p>
            <a:pPr algn="ctr"/>
            <a:r>
              <a:rPr lang="en-US" sz="1400" dirty="0">
                <a:solidFill>
                  <a:schemeClr val="tx2"/>
                </a:solidFill>
                <a:latin typeface="Dagny OT" panose="020B0504020201020104" pitchFamily="34" charset="77"/>
              </a:rPr>
              <a:t>Possible</a:t>
            </a:r>
          </a:p>
          <a:p>
            <a:pPr algn="ctr"/>
            <a:r>
              <a:rPr lang="en-US" sz="1400" dirty="0">
                <a:solidFill>
                  <a:schemeClr val="tx2"/>
                </a:solidFill>
                <a:latin typeface="Dagny OT" panose="020B0504020201020104" pitchFamily="34" charset="77"/>
              </a:rPr>
              <a:t>Causes</a:t>
            </a:r>
          </a:p>
        </p:txBody>
      </p:sp>
      <p:sp>
        <p:nvSpPr>
          <p:cNvPr id="147" name="Rectangle 146">
            <a:extLst>
              <a:ext uri="{FF2B5EF4-FFF2-40B4-BE49-F238E27FC236}">
                <a16:creationId xmlns:a16="http://schemas.microsoft.com/office/drawing/2014/main" id="{D3475407-5765-D14E-8582-8816F5EAC199}"/>
              </a:ext>
            </a:extLst>
          </p:cNvPr>
          <p:cNvSpPr/>
          <p:nvPr/>
        </p:nvSpPr>
        <p:spPr>
          <a:xfrm>
            <a:off x="3902283" y="3807574"/>
            <a:ext cx="968534" cy="738664"/>
          </a:xfrm>
          <a:prstGeom prst="rect">
            <a:avLst/>
          </a:prstGeom>
        </p:spPr>
        <p:txBody>
          <a:bodyPr wrap="none">
            <a:spAutoFit/>
          </a:bodyPr>
          <a:lstStyle/>
          <a:p>
            <a:pPr algn="ctr"/>
            <a:r>
              <a:rPr lang="en-US" sz="1400" dirty="0">
                <a:solidFill>
                  <a:schemeClr val="tx2"/>
                </a:solidFill>
                <a:latin typeface="Dagny OT" panose="020B0504020201020104" pitchFamily="34" charset="77"/>
              </a:rPr>
              <a:t>Effects </a:t>
            </a:r>
          </a:p>
          <a:p>
            <a:pPr algn="ctr"/>
            <a:r>
              <a:rPr lang="en-US" sz="1400" dirty="0">
                <a:solidFill>
                  <a:schemeClr val="tx2"/>
                </a:solidFill>
                <a:latin typeface="Dagny OT" panose="020B0504020201020104" pitchFamily="34" charset="77"/>
              </a:rPr>
              <a:t>or</a:t>
            </a:r>
          </a:p>
          <a:p>
            <a:pPr algn="ctr"/>
            <a:r>
              <a:rPr lang="en-US" sz="1400" dirty="0">
                <a:solidFill>
                  <a:schemeClr val="tx2"/>
                </a:solidFill>
                <a:latin typeface="Dagny OT" panose="020B0504020201020104" pitchFamily="34" charset="77"/>
              </a:rPr>
              <a:t>Outcomes</a:t>
            </a:r>
          </a:p>
        </p:txBody>
      </p:sp>
      <p:sp>
        <p:nvSpPr>
          <p:cNvPr id="148" name="Rectangle 147">
            <a:extLst>
              <a:ext uri="{FF2B5EF4-FFF2-40B4-BE49-F238E27FC236}">
                <a16:creationId xmlns:a16="http://schemas.microsoft.com/office/drawing/2014/main" id="{87A11C01-C559-1E4C-9579-9B8B555D3545}"/>
              </a:ext>
            </a:extLst>
          </p:cNvPr>
          <p:cNvSpPr/>
          <p:nvPr/>
        </p:nvSpPr>
        <p:spPr>
          <a:xfrm>
            <a:off x="10999165" y="3974243"/>
            <a:ext cx="1189749" cy="307777"/>
          </a:xfrm>
          <a:prstGeom prst="rect">
            <a:avLst/>
          </a:prstGeom>
        </p:spPr>
        <p:txBody>
          <a:bodyPr wrap="none">
            <a:spAutoFit/>
          </a:bodyPr>
          <a:lstStyle/>
          <a:p>
            <a:pPr algn="ctr"/>
            <a:r>
              <a:rPr lang="en-US" sz="1400" dirty="0">
                <a:solidFill>
                  <a:schemeClr val="tx2"/>
                </a:solidFill>
                <a:latin typeface="Dagny OT" panose="020B0504020201020104" pitchFamily="34" charset="77"/>
              </a:rPr>
              <a:t>Observations</a:t>
            </a:r>
          </a:p>
        </p:txBody>
      </p:sp>
      <p:sp>
        <p:nvSpPr>
          <p:cNvPr id="149" name="Rectangle 148">
            <a:extLst>
              <a:ext uri="{FF2B5EF4-FFF2-40B4-BE49-F238E27FC236}">
                <a16:creationId xmlns:a16="http://schemas.microsoft.com/office/drawing/2014/main" id="{893A3F77-20A9-5C4A-AD7A-410383783AC4}"/>
              </a:ext>
            </a:extLst>
          </p:cNvPr>
          <p:cNvSpPr/>
          <p:nvPr/>
        </p:nvSpPr>
        <p:spPr>
          <a:xfrm>
            <a:off x="7811647" y="0"/>
            <a:ext cx="4377267" cy="307777"/>
          </a:xfrm>
          <a:prstGeom prst="rect">
            <a:avLst/>
          </a:prstGeom>
        </p:spPr>
        <p:txBody>
          <a:bodyPr wrap="square">
            <a:spAutoFit/>
          </a:bodyPr>
          <a:lstStyle/>
          <a:p>
            <a:pPr algn="r"/>
            <a:r>
              <a:rPr lang="en-US" sz="1400" dirty="0">
                <a:latin typeface="Dagny OT" panose="020B0504020201020104" pitchFamily="34" charset="77"/>
              </a:rPr>
              <a:t>[</a:t>
            </a:r>
            <a:r>
              <a:rPr lang="en-US" sz="1400" dirty="0" err="1">
                <a:latin typeface="Dagny OT" panose="020B0504020201020104" pitchFamily="34" charset="77"/>
              </a:rPr>
              <a:t>Sivia</a:t>
            </a:r>
            <a:r>
              <a:rPr lang="en-US" sz="1400" dirty="0">
                <a:latin typeface="Dagny OT" panose="020B0504020201020104" pitchFamily="34" charset="77"/>
              </a:rPr>
              <a:t>, Skilling, </a:t>
            </a:r>
            <a:r>
              <a:rPr lang="en-US" sz="1400" i="1" dirty="0">
                <a:solidFill>
                  <a:schemeClr val="tx2"/>
                </a:solidFill>
                <a:latin typeface="Dagny OT" panose="020B0504020201020104" pitchFamily="34" charset="77"/>
              </a:rPr>
              <a:t>Data Analysis: A Bayesian Tutorial</a:t>
            </a:r>
            <a:r>
              <a:rPr lang="en-US" sz="1400" dirty="0">
                <a:latin typeface="Dagny OT" panose="020B0504020201020104" pitchFamily="34" charset="77"/>
              </a:rPr>
              <a:t>]</a:t>
            </a:r>
          </a:p>
        </p:txBody>
      </p:sp>
    </p:spTree>
    <p:extLst>
      <p:ext uri="{BB962C8B-B14F-4D97-AF65-F5344CB8AC3E}">
        <p14:creationId xmlns:p14="http://schemas.microsoft.com/office/powerpoint/2010/main" val="329374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INFORMATIVE PRIORS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algn="just"/>
                <a:r>
                  <a:rPr lang="en-CA" b="1" dirty="0"/>
                  <a:t>Example: </a:t>
                </a:r>
                <a:r>
                  <a:rPr lang="en-CA" dirty="0" err="1"/>
                  <a:t>Bernouilli</a:t>
                </a:r>
                <a:r>
                  <a:rPr lang="en-CA" dirty="0"/>
                  <a:t> likelihoods and Beta priors form conjugate priors.</a:t>
                </a:r>
              </a:p>
              <a:p>
                <a:pPr marL="457200" indent="-457200" algn="just">
                  <a:buFont typeface="+mj-lt"/>
                  <a:buAutoNum type="arabicPeriod"/>
                </a:pPr>
                <a:r>
                  <a:rPr lang="en-CA" dirty="0"/>
                  <a:t>Start with a prior distribution that expresses some uncertainty that a coin is fair: </a:t>
                </a:r>
                <a14:m>
                  <m:oMath xmlns:m="http://schemas.openxmlformats.org/officeDocument/2006/math">
                    <m:r>
                      <m:rPr>
                        <m:nor/>
                      </m:rPr>
                      <a:rPr lang="en-CA" i="0" dirty="0" smtClean="0">
                        <a:latin typeface="Cambria Math" panose="02040503050406030204" pitchFamily="18" charset="0"/>
                      </a:rPr>
                      <m:t>Beta</m:t>
                    </m:r>
                    <m:r>
                      <a:rPr lang="en-CA" i="1" dirty="0" smtClean="0">
                        <a:latin typeface="Cambria Math" panose="02040503050406030204" pitchFamily="18" charset="0"/>
                      </a:rPr>
                      <m:t>(</m:t>
                    </m:r>
                    <m:r>
                      <a:rPr lang="en-CA" i="1" dirty="0" smtClean="0">
                        <a:latin typeface="Cambria Math" panose="02040503050406030204" pitchFamily="18" charset="0"/>
                        <a:ea typeface="Cambria Math" panose="02040503050406030204" pitchFamily="18" charset="0"/>
                      </a:rPr>
                      <m:t>𝜃</m:t>
                    </m:r>
                    <m:r>
                      <a:rPr lang="en-CA" i="1" dirty="0" smtClean="0">
                        <a:latin typeface="Cambria Math" panose="02040503050406030204" pitchFamily="18" charset="0"/>
                      </a:rPr>
                      <m:t> </m:t>
                    </m:r>
                    <m:r>
                      <a:rPr lang="en-CA" i="1" dirty="0">
                        <a:latin typeface="Cambria Math" panose="02040503050406030204" pitchFamily="18" charset="0"/>
                      </a:rPr>
                      <m:t>|4, 4</m:t>
                    </m:r>
                    <m:r>
                      <a:rPr lang="en-CA" b="0" i="1" dirty="0" smtClean="0">
                        <a:latin typeface="Cambria Math" panose="02040503050406030204" pitchFamily="18" charset="0"/>
                      </a:rPr>
                      <m:t>)</m:t>
                    </m:r>
                  </m:oMath>
                </a14:m>
                <a:r>
                  <a:rPr lang="en-CA" dirty="0"/>
                  <a:t> – a coin was recorded with 4H in 8 tosses, perhaps. Flip the coin once; assume that H is obtained. What is the posterior distribution of the uncertainty in the coin's fairness </a:t>
                </a:r>
                <a14:m>
                  <m:oMath xmlns:m="http://schemas.openxmlformats.org/officeDocument/2006/math">
                    <m:r>
                      <a:rPr lang="en-CA" i="1" dirty="0">
                        <a:latin typeface="Cambria Math" panose="02040503050406030204" pitchFamily="18" charset="0"/>
                        <a:ea typeface="Cambria Math" panose="02040503050406030204" pitchFamily="18" charset="0"/>
                      </a:rPr>
                      <m:t>𝜃</m:t>
                    </m:r>
                  </m:oMath>
                </a14:m>
                <a:r>
                  <a:rPr lang="en-CA" dirty="0"/>
                  <a:t>? </a:t>
                </a:r>
              </a:p>
              <a:p>
                <a:pPr algn="just"/>
                <a:r>
                  <a:rPr lang="en-CA" dirty="0"/>
                  <a:t>	</a:t>
                </a:r>
                <a:r>
                  <a:rPr lang="en-CA" b="1" dirty="0"/>
                  <a:t>Solution:</a:t>
                </a:r>
                <a:r>
                  <a:rPr lang="en-CA" dirty="0"/>
                  <a:t> use </a:t>
                </a:r>
                <a:r>
                  <a:rPr lang="en-CA" dirty="0">
                    <a:latin typeface="Courant" panose="02000509030000020004" pitchFamily="49" charset="0"/>
                  </a:rPr>
                  <a:t>post=</a:t>
                </a:r>
                <a:r>
                  <a:rPr lang="en-CA" dirty="0" err="1">
                    <a:latin typeface="Courant" panose="02000509030000020004" pitchFamily="49" charset="0"/>
                  </a:rPr>
                  <a:t>BernBeta</a:t>
                </a:r>
                <a:r>
                  <a:rPr lang="en-CA" dirty="0">
                    <a:latin typeface="Courant" panose="02000509030000020004" pitchFamily="49" charset="0"/>
                  </a:rPr>
                  <a:t>(c(4,4),c(1))</a:t>
                </a:r>
                <a:r>
                  <a:rPr lang="en-CA" dirty="0"/>
                  <a:t> from </a:t>
                </a:r>
                <a:r>
                  <a:rPr lang="en-CA" dirty="0">
                    <a:latin typeface="Courant" panose="02000509030000020004" pitchFamily="49" charset="0"/>
                  </a:rPr>
                  <a:t>Example 4.R</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06" r="-806"/>
                </a:stretch>
              </a:blipFill>
            </p:spPr>
            <p:txBody>
              <a:bodyPr/>
              <a:lstStyle/>
              <a:p>
                <a:r>
                  <a:rPr lang="en-US">
                    <a:noFill/>
                  </a:rPr>
                  <a:t> </a:t>
                </a:r>
              </a:p>
            </p:txBody>
          </p:sp>
        </mc:Fallback>
      </mc:AlternateContent>
    </p:spTree>
    <p:extLst>
      <p:ext uri="{BB962C8B-B14F-4D97-AF65-F5344CB8AC3E}">
        <p14:creationId xmlns:p14="http://schemas.microsoft.com/office/powerpoint/2010/main" val="146329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INFORMATIVE PRIORS</a:t>
            </a:r>
          </a:p>
        </p:txBody>
      </p:sp>
      <p:pic>
        <p:nvPicPr>
          <p:cNvPr id="7" name="Content Placeholder 6">
            <a:extLst>
              <a:ext uri="{FF2B5EF4-FFF2-40B4-BE49-F238E27FC236}">
                <a16:creationId xmlns:a16="http://schemas.microsoft.com/office/drawing/2014/main" id="{4210D49A-6C3E-6546-BE52-A5B5A35443EA}"/>
              </a:ext>
            </a:extLst>
          </p:cNvPr>
          <p:cNvPicPr>
            <a:picLocks noGrp="1" noChangeAspect="1"/>
          </p:cNvPicPr>
          <p:nvPr>
            <p:ph idx="1"/>
          </p:nvPr>
        </p:nvPicPr>
        <p:blipFill>
          <a:blip r:embed="rId3"/>
          <a:stretch>
            <a:fillRect/>
          </a:stretch>
        </p:blipFill>
        <p:spPr>
          <a:xfrm>
            <a:off x="444843" y="1820694"/>
            <a:ext cx="3509319" cy="5017580"/>
          </a:xfrm>
        </p:spPr>
      </p:pic>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97710D6E-B34F-4E44-B664-6FBACAAF8B93}"/>
                  </a:ext>
                </a:extLst>
              </p:cNvPr>
              <p:cNvSpPr txBox="1">
                <a:spLocks/>
              </p:cNvSpPr>
              <p:nvPr/>
            </p:nvSpPr>
            <p:spPr>
              <a:xfrm>
                <a:off x="4226011" y="2180498"/>
                <a:ext cx="7384798" cy="4140767"/>
              </a:xfrm>
              <a:prstGeom prst="rect">
                <a:avLst/>
              </a:prstGeom>
            </p:spPr>
            <p:txBody>
              <a:bodyPr vert="horz" lIns="91436" tIns="45719" rIns="91436" bIns="45719" rtlCol="0" anchor="ctr">
                <a:normAutofit/>
              </a:bodyPr>
              <a:lstStyle>
                <a:lvl1pPr marL="0" indent="0" algn="l" defTabSz="457182" rtl="0" eaLnBrk="1" latinLnBrk="0" hangingPunct="1">
                  <a:spcBef>
                    <a:spcPct val="20000"/>
                  </a:spcBef>
                  <a:spcAft>
                    <a:spcPts val="600"/>
                  </a:spcAft>
                  <a:buClr>
                    <a:schemeClr val="accent2"/>
                  </a:buClr>
                  <a:buSzPct val="92000"/>
                  <a:buFont typeface="Wingdings 2" panose="05020102010507070707" pitchFamily="18" charset="2"/>
                  <a:buNone/>
                  <a:defRPr sz="2400" kern="1200">
                    <a:solidFill>
                      <a:schemeClr val="tx2"/>
                    </a:solidFill>
                    <a:latin typeface="Dagny OT" panose="020B0504020201020104" pitchFamily="34" charset="77"/>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Dagny OT" panose="020B0504020201020104" pitchFamily="34" charset="77"/>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Dagny OT" panose="020B0504020201020104" pitchFamily="34" charset="77"/>
                    <a:ea typeface="+mn-ea"/>
                    <a:cs typeface="+mn-cs"/>
                  </a:defRPr>
                </a:lvl3pPr>
                <a:lvl4pPr marL="1241950"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457200" indent="-457200" algn="just">
                  <a:buFont typeface="+mj-lt"/>
                  <a:buAutoNum type="arabicPeriod" startAt="2"/>
                </a:pPr>
                <a:r>
                  <a:rPr lang="en-CA" dirty="0"/>
                  <a:t>Use the posterior parameters from the previous flip as the prior for the next flip. Suppose we flip again and get a H. What is the new posterior on the uncertainty in the coin's fairness </a:t>
                </a:r>
                <a14:m>
                  <m:oMath xmlns:m="http://schemas.openxmlformats.org/officeDocument/2006/math">
                    <m:r>
                      <a:rPr lang="en-CA" i="1" dirty="0">
                        <a:latin typeface="Cambria Math" panose="02040503050406030204" pitchFamily="18" charset="0"/>
                        <a:ea typeface="Cambria Math" panose="02040503050406030204" pitchFamily="18" charset="0"/>
                      </a:rPr>
                      <m:t>𝜃</m:t>
                    </m:r>
                  </m:oMath>
                </a14:m>
                <a:r>
                  <a:rPr lang="en-CA" dirty="0"/>
                  <a:t>?	</a:t>
                </a:r>
              </a:p>
              <a:p>
                <a:pPr algn="just"/>
                <a:r>
                  <a:rPr lang="en-CA" b="1" dirty="0"/>
                  <a:t>	Solution:</a:t>
                </a:r>
                <a:r>
                  <a:rPr lang="en-CA" dirty="0"/>
                  <a:t> use </a:t>
                </a:r>
                <a:r>
                  <a:rPr lang="en-CA" dirty="0">
                    <a:latin typeface="Courant" panose="02000509030000020004" pitchFamily="49" charset="0"/>
                  </a:rPr>
                  <a:t>post=</a:t>
                </a:r>
                <a:r>
                  <a:rPr lang="en-CA" dirty="0" err="1">
                    <a:latin typeface="Courant" panose="02000509030000020004" pitchFamily="49" charset="0"/>
                  </a:rPr>
                  <a:t>BernBeta</a:t>
                </a:r>
                <a:r>
                  <a:rPr lang="en-CA" dirty="0">
                    <a:latin typeface="Courant" panose="02000509030000020004" pitchFamily="49" charset="0"/>
                  </a:rPr>
                  <a:t>(</a:t>
                </a:r>
                <a:r>
                  <a:rPr lang="en-CA" dirty="0" err="1">
                    <a:latin typeface="Courant" panose="02000509030000020004" pitchFamily="49" charset="0"/>
                  </a:rPr>
                  <a:t>post,c</a:t>
                </a:r>
                <a:r>
                  <a:rPr lang="en-CA" dirty="0">
                    <a:latin typeface="Courant" panose="02000509030000020004" pitchFamily="49" charset="0"/>
                  </a:rPr>
                  <a:t>(1))</a:t>
                </a:r>
                <a:r>
                  <a:rPr lang="en-CA" dirty="0"/>
                  <a:t> 	from </a:t>
                </a:r>
                <a:r>
                  <a:rPr lang="en-CA" dirty="0">
                    <a:latin typeface="Courant" panose="02000509030000020004" pitchFamily="49" charset="0"/>
                  </a:rPr>
                  <a:t>Example 4.R</a:t>
                </a:r>
              </a:p>
            </p:txBody>
          </p:sp>
        </mc:Choice>
        <mc:Fallback>
          <p:sp>
            <p:nvSpPr>
              <p:cNvPr id="8" name="Content Placeholder 2">
                <a:extLst>
                  <a:ext uri="{FF2B5EF4-FFF2-40B4-BE49-F238E27FC236}">
                    <a16:creationId xmlns:a16="http://schemas.microsoft.com/office/drawing/2014/main" id="{97710D6E-B34F-4E44-B664-6FBACAAF8B93}"/>
                  </a:ext>
                </a:extLst>
              </p:cNvPr>
              <p:cNvSpPr txBox="1">
                <a:spLocks noRot="1" noChangeAspect="1" noMove="1" noResize="1" noEditPoints="1" noAdjustHandles="1" noChangeArrowheads="1" noChangeShapeType="1" noTextEdit="1"/>
              </p:cNvSpPr>
              <p:nvPr/>
            </p:nvSpPr>
            <p:spPr>
              <a:xfrm>
                <a:off x="4226011" y="2180498"/>
                <a:ext cx="7384798" cy="4140767"/>
              </a:xfrm>
              <a:prstGeom prst="rect">
                <a:avLst/>
              </a:prstGeom>
              <a:blipFill>
                <a:blip r:embed="rId4"/>
                <a:stretch>
                  <a:fillRect l="-1203" r="-1203"/>
                </a:stretch>
              </a:blipFill>
            </p:spPr>
            <p:txBody>
              <a:bodyPr/>
              <a:lstStyle/>
              <a:p>
                <a:r>
                  <a:rPr lang="en-US">
                    <a:noFill/>
                  </a:rPr>
                  <a:t> </a:t>
                </a:r>
              </a:p>
            </p:txBody>
          </p:sp>
        </mc:Fallback>
      </mc:AlternateContent>
    </p:spTree>
    <p:extLst>
      <p:ext uri="{BB962C8B-B14F-4D97-AF65-F5344CB8AC3E}">
        <p14:creationId xmlns:p14="http://schemas.microsoft.com/office/powerpoint/2010/main" val="1247810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INFORMATIVE PRIORS</a:t>
            </a:r>
          </a:p>
        </p:txBody>
      </p:sp>
      <p:pic>
        <p:nvPicPr>
          <p:cNvPr id="7" name="Content Placeholder 6">
            <a:extLst>
              <a:ext uri="{FF2B5EF4-FFF2-40B4-BE49-F238E27FC236}">
                <a16:creationId xmlns:a16="http://schemas.microsoft.com/office/drawing/2014/main" id="{4210D49A-6C3E-6546-BE52-A5B5A35443EA}"/>
              </a:ext>
            </a:extLst>
          </p:cNvPr>
          <p:cNvPicPr>
            <a:picLocks noGrp="1" noChangeAspect="1"/>
          </p:cNvPicPr>
          <p:nvPr>
            <p:ph idx="1"/>
          </p:nvPr>
        </p:nvPicPr>
        <p:blipFill>
          <a:blip r:embed="rId3"/>
          <a:srcRect/>
          <a:stretch/>
        </p:blipFill>
        <p:spPr>
          <a:xfrm>
            <a:off x="444843" y="1820694"/>
            <a:ext cx="3509319" cy="5017579"/>
          </a:xfrm>
        </p:spPr>
      </p:pic>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97710D6E-B34F-4E44-B664-6FBACAAF8B93}"/>
                  </a:ext>
                </a:extLst>
              </p:cNvPr>
              <p:cNvSpPr txBox="1">
                <a:spLocks/>
              </p:cNvSpPr>
              <p:nvPr/>
            </p:nvSpPr>
            <p:spPr>
              <a:xfrm>
                <a:off x="4226011" y="2180498"/>
                <a:ext cx="7384798" cy="4140767"/>
              </a:xfrm>
              <a:prstGeom prst="rect">
                <a:avLst/>
              </a:prstGeom>
            </p:spPr>
            <p:txBody>
              <a:bodyPr vert="horz" lIns="91436" tIns="45719" rIns="91436" bIns="45719" rtlCol="0" anchor="ctr">
                <a:normAutofit/>
              </a:bodyPr>
              <a:lstStyle>
                <a:lvl1pPr marL="0" indent="0" algn="l" defTabSz="457182" rtl="0" eaLnBrk="1" latinLnBrk="0" hangingPunct="1">
                  <a:spcBef>
                    <a:spcPct val="20000"/>
                  </a:spcBef>
                  <a:spcAft>
                    <a:spcPts val="600"/>
                  </a:spcAft>
                  <a:buClr>
                    <a:schemeClr val="accent2"/>
                  </a:buClr>
                  <a:buSzPct val="92000"/>
                  <a:buFont typeface="Wingdings 2" panose="05020102010507070707" pitchFamily="18" charset="2"/>
                  <a:buNone/>
                  <a:defRPr sz="2400" kern="1200">
                    <a:solidFill>
                      <a:schemeClr val="tx2"/>
                    </a:solidFill>
                    <a:latin typeface="Dagny OT" panose="020B0504020201020104" pitchFamily="34" charset="77"/>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Dagny OT" panose="020B0504020201020104" pitchFamily="34" charset="77"/>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Dagny OT" panose="020B0504020201020104" pitchFamily="34" charset="77"/>
                    <a:ea typeface="+mn-ea"/>
                    <a:cs typeface="+mn-cs"/>
                  </a:defRPr>
                </a:lvl3pPr>
                <a:lvl4pPr marL="1241950"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457200" indent="-457200" algn="just">
                  <a:buFont typeface="+mj-lt"/>
                  <a:buAutoNum type="arabicPeriod" startAt="3"/>
                </a:pPr>
                <a:r>
                  <a:rPr lang="en-CA" dirty="0"/>
                  <a:t>Using the most recent posterior as the prior for the next flip, flip a third time and obtain yet again a H. What is the new posterior? </a:t>
                </a:r>
              </a:p>
              <a:p>
                <a:pPr algn="just"/>
                <a:r>
                  <a:rPr lang="en-CA" dirty="0"/>
                  <a:t>	</a:t>
                </a:r>
                <a:r>
                  <a:rPr lang="en-CA" b="1" dirty="0"/>
                  <a:t>Solution:</a:t>
                </a:r>
                <a:r>
                  <a:rPr lang="en-CA" dirty="0"/>
                  <a:t> in this case, we know that the posterior for 	the coin's fairness </a:t>
                </a:r>
                <a14:m>
                  <m:oMath xmlns:m="http://schemas.openxmlformats.org/officeDocument/2006/math">
                    <m:r>
                      <a:rPr lang="en-CA" i="1" dirty="0">
                        <a:latin typeface="Cambria Math" panose="02040503050406030204" pitchFamily="18" charset="0"/>
                        <a:ea typeface="Cambria Math" panose="02040503050406030204" pitchFamily="18" charset="0"/>
                      </a:rPr>
                      <m:t>𝜃</m:t>
                    </m:r>
                  </m:oMath>
                </a14:m>
                <a:r>
                  <a:rPr lang="en-CA" dirty="0"/>
                  <a:t> follows a </a:t>
                </a:r>
                <a14:m>
                  <m:oMath xmlns:m="http://schemas.openxmlformats.org/officeDocument/2006/math">
                    <m:r>
                      <m:rPr>
                        <m:nor/>
                      </m:rPr>
                      <a:rPr lang="en-CA" dirty="0">
                        <a:latin typeface="Cambria Math" panose="02040503050406030204" pitchFamily="18" charset="0"/>
                      </a:rPr>
                      <m:t>Beta</m:t>
                    </m:r>
                    <m:r>
                      <a:rPr lang="en-CA" i="1" dirty="0">
                        <a:latin typeface="Cambria Math" panose="02040503050406030204" pitchFamily="18" charset="0"/>
                      </a:rPr>
                      <m:t>(</m:t>
                    </m:r>
                    <m:r>
                      <a:rPr lang="en-CA" i="1" dirty="0">
                        <a:latin typeface="Cambria Math" panose="02040503050406030204" pitchFamily="18" charset="0"/>
                        <a:ea typeface="Cambria Math" panose="02040503050406030204" pitchFamily="18" charset="0"/>
                      </a:rPr>
                      <m:t>𝜃</m:t>
                    </m:r>
                    <m:r>
                      <a:rPr lang="en-CA" i="1" dirty="0">
                        <a:latin typeface="Cambria Math" panose="02040503050406030204" pitchFamily="18" charset="0"/>
                      </a:rPr>
                      <m:t> </m:t>
                    </m:r>
                    <m:r>
                      <a:rPr lang="en-CA" i="1" dirty="0">
                        <a:latin typeface="Cambria Math" panose="02040503050406030204" pitchFamily="18" charset="0"/>
                      </a:rPr>
                      <m:t>|</m:t>
                    </m:r>
                    <m:r>
                      <a:rPr lang="en-CA" b="0" i="1" dirty="0" smtClean="0">
                        <a:latin typeface="Cambria Math" panose="02040503050406030204" pitchFamily="18" charset="0"/>
                      </a:rPr>
                      <m:t>7</m:t>
                    </m:r>
                    <m:r>
                      <a:rPr lang="en-CA" i="1" dirty="0">
                        <a:latin typeface="Cambria Math" panose="02040503050406030204" pitchFamily="18" charset="0"/>
                      </a:rPr>
                      <m:t>, 4</m:t>
                    </m:r>
                    <m:r>
                      <a:rPr lang="en-CA" i="1" dirty="0">
                        <a:latin typeface="Cambria Math" panose="02040503050406030204" pitchFamily="18" charset="0"/>
                      </a:rPr>
                      <m:t>)</m:t>
                    </m:r>
                  </m:oMath>
                </a14:m>
                <a:r>
                  <a:rPr lang="en-CA" dirty="0"/>
                  <a:t> 	distribution. Does 3H in a row give you pause? Is 	there enough evidence to suggest that the coin is 	not fair? What if you flipped 18 H in a row from this 	point on?</a:t>
                </a:r>
                <a:endParaRPr lang="en-CA" dirty="0">
                  <a:latin typeface="Courant" panose="02000509030000020004" pitchFamily="49" charset="0"/>
                </a:endParaRPr>
              </a:p>
            </p:txBody>
          </p:sp>
        </mc:Choice>
        <mc:Fallback>
          <p:sp>
            <p:nvSpPr>
              <p:cNvPr id="8" name="Content Placeholder 2">
                <a:extLst>
                  <a:ext uri="{FF2B5EF4-FFF2-40B4-BE49-F238E27FC236}">
                    <a16:creationId xmlns:a16="http://schemas.microsoft.com/office/drawing/2014/main" id="{97710D6E-B34F-4E44-B664-6FBACAAF8B93}"/>
                  </a:ext>
                </a:extLst>
              </p:cNvPr>
              <p:cNvSpPr txBox="1">
                <a:spLocks noRot="1" noChangeAspect="1" noMove="1" noResize="1" noEditPoints="1" noAdjustHandles="1" noChangeArrowheads="1" noChangeShapeType="1" noTextEdit="1"/>
              </p:cNvSpPr>
              <p:nvPr/>
            </p:nvSpPr>
            <p:spPr>
              <a:xfrm>
                <a:off x="4226011" y="2180498"/>
                <a:ext cx="7384798" cy="4140767"/>
              </a:xfrm>
              <a:prstGeom prst="rect">
                <a:avLst/>
              </a:prstGeom>
              <a:blipFill>
                <a:blip r:embed="rId4"/>
                <a:stretch>
                  <a:fillRect l="-1203" r="-1203"/>
                </a:stretch>
              </a:blipFill>
            </p:spPr>
            <p:txBody>
              <a:bodyPr/>
              <a:lstStyle/>
              <a:p>
                <a:r>
                  <a:rPr lang="en-US">
                    <a:noFill/>
                  </a:rPr>
                  <a:t> </a:t>
                </a:r>
              </a:p>
            </p:txBody>
          </p:sp>
        </mc:Fallback>
      </mc:AlternateContent>
    </p:spTree>
    <p:extLst>
      <p:ext uri="{BB962C8B-B14F-4D97-AF65-F5344CB8AC3E}">
        <p14:creationId xmlns:p14="http://schemas.microsoft.com/office/powerpoint/2010/main" val="99613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INFORMATIVE PRIORS</a:t>
            </a:r>
          </a:p>
        </p:txBody>
      </p:sp>
      <p:pic>
        <p:nvPicPr>
          <p:cNvPr id="7" name="Content Placeholder 6">
            <a:extLst>
              <a:ext uri="{FF2B5EF4-FFF2-40B4-BE49-F238E27FC236}">
                <a16:creationId xmlns:a16="http://schemas.microsoft.com/office/drawing/2014/main" id="{4210D49A-6C3E-6546-BE52-A5B5A35443EA}"/>
              </a:ext>
            </a:extLst>
          </p:cNvPr>
          <p:cNvPicPr>
            <a:picLocks noGrp="1" noChangeAspect="1"/>
          </p:cNvPicPr>
          <p:nvPr>
            <p:ph idx="1"/>
          </p:nvPr>
        </p:nvPicPr>
        <p:blipFill>
          <a:blip r:embed="rId3"/>
          <a:srcRect/>
          <a:stretch/>
        </p:blipFill>
        <p:spPr>
          <a:xfrm>
            <a:off x="444843" y="1820694"/>
            <a:ext cx="3509319" cy="5017579"/>
          </a:xfrm>
        </p:spPr>
      </p:pic>
      <mc:AlternateContent xmlns:mc="http://schemas.openxmlformats.org/markup-compatibility/2006">
        <mc:Choice xmlns:a14="http://schemas.microsoft.com/office/drawing/2010/main" Requires="a14">
          <p:sp>
            <p:nvSpPr>
              <p:cNvPr id="8" name="Content Placeholder 2">
                <a:extLst>
                  <a:ext uri="{FF2B5EF4-FFF2-40B4-BE49-F238E27FC236}">
                    <a16:creationId xmlns:a16="http://schemas.microsoft.com/office/drawing/2014/main" id="{97710D6E-B34F-4E44-B664-6FBACAAF8B93}"/>
                  </a:ext>
                </a:extLst>
              </p:cNvPr>
              <p:cNvSpPr txBox="1">
                <a:spLocks/>
              </p:cNvSpPr>
              <p:nvPr/>
            </p:nvSpPr>
            <p:spPr>
              <a:xfrm>
                <a:off x="4226011" y="2180498"/>
                <a:ext cx="7384798" cy="4140767"/>
              </a:xfrm>
              <a:prstGeom prst="rect">
                <a:avLst/>
              </a:prstGeom>
            </p:spPr>
            <p:txBody>
              <a:bodyPr vert="horz" lIns="91436" tIns="45719" rIns="91436" bIns="45719" rtlCol="0" anchor="ctr">
                <a:normAutofit/>
              </a:bodyPr>
              <a:lstStyle>
                <a:lvl1pPr marL="0" indent="0" algn="l" defTabSz="457182" rtl="0" eaLnBrk="1" latinLnBrk="0" hangingPunct="1">
                  <a:spcBef>
                    <a:spcPct val="20000"/>
                  </a:spcBef>
                  <a:spcAft>
                    <a:spcPts val="600"/>
                  </a:spcAft>
                  <a:buClr>
                    <a:schemeClr val="accent2"/>
                  </a:buClr>
                  <a:buSzPct val="92000"/>
                  <a:buFont typeface="Wingdings 2" panose="05020102010507070707" pitchFamily="18" charset="2"/>
                  <a:buNone/>
                  <a:defRPr sz="2400" kern="1200">
                    <a:solidFill>
                      <a:schemeClr val="tx2"/>
                    </a:solidFill>
                    <a:latin typeface="Dagny OT" panose="020B0504020201020104" pitchFamily="34" charset="77"/>
                    <a:ea typeface="+mn-ea"/>
                    <a:cs typeface="+mn-cs"/>
                  </a:defRPr>
                </a:lvl1pPr>
                <a:lvl2pPr marL="629975" indent="-305988"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Dagny OT" panose="020B0504020201020104" pitchFamily="34" charset="77"/>
                    <a:ea typeface="+mn-ea"/>
                    <a:cs typeface="+mn-cs"/>
                  </a:defRPr>
                </a:lvl2pPr>
                <a:lvl3pPr marL="899964" indent="-269989"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Dagny OT" panose="020B0504020201020104" pitchFamily="34" charset="77"/>
                    <a:ea typeface="+mn-ea"/>
                    <a:cs typeface="+mn-cs"/>
                  </a:defRPr>
                </a:lvl3pPr>
                <a:lvl4pPr marL="1241950"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4pPr>
                <a:lvl5pPr marL="1601936" indent="-2339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Dagny OT" panose="020B0504020201020104" pitchFamily="34" charset="77"/>
                    <a:ea typeface="+mn-ea"/>
                    <a:cs typeface="+mn-cs"/>
                  </a:defRPr>
                </a:lvl5pPr>
                <a:lvl6pPr marL="1899924"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199912"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00"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888" indent="-228591" algn="l" defTabSz="457182"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457200" indent="-457200" algn="just">
                  <a:buFont typeface="+mj-lt"/>
                  <a:buAutoNum type="arabicPeriod" startAt="4"/>
                </a:pPr>
                <a:r>
                  <a:rPr lang="en-CA" dirty="0"/>
                  <a:t>Suppose that a friend has a coin that we know comes from a magic store; as a result, we believe that the coin is strongly biased in either of the two directions (it could be a trick coin with both sides being H, for instance), but we don't know which one it favours. We will express the belief of this prior as a Beta distribution. </a:t>
                </a:r>
              </a:p>
              <a:p>
                <a:pPr algn="just"/>
                <a:r>
                  <a:rPr lang="en-CA" dirty="0"/>
                  <a:t>	Let's say that our friend flips the coin five times; 	resulting in 4H and 1T. What is the posterior 	distribution of the coin's fairness </a:t>
                </a:r>
                <a14:m>
                  <m:oMath xmlns:m="http://schemas.openxmlformats.org/officeDocument/2006/math">
                    <m:r>
                      <a:rPr lang="en-CA" i="1" dirty="0">
                        <a:latin typeface="Cambria Math" panose="02040503050406030204" pitchFamily="18" charset="0"/>
                        <a:ea typeface="Cambria Math" panose="02040503050406030204" pitchFamily="18" charset="0"/>
                      </a:rPr>
                      <m:t>𝜃</m:t>
                    </m:r>
                  </m:oMath>
                </a14:m>
                <a:r>
                  <a:rPr lang="en-CA" dirty="0">
                    <a:latin typeface="Courant" panose="02000509030000020004" pitchFamily="49" charset="0"/>
                  </a:rPr>
                  <a:t>?</a:t>
                </a:r>
              </a:p>
            </p:txBody>
          </p:sp>
        </mc:Choice>
        <mc:Fallback>
          <p:sp>
            <p:nvSpPr>
              <p:cNvPr id="8" name="Content Placeholder 2">
                <a:extLst>
                  <a:ext uri="{FF2B5EF4-FFF2-40B4-BE49-F238E27FC236}">
                    <a16:creationId xmlns:a16="http://schemas.microsoft.com/office/drawing/2014/main" id="{97710D6E-B34F-4E44-B664-6FBACAAF8B93}"/>
                  </a:ext>
                </a:extLst>
              </p:cNvPr>
              <p:cNvSpPr txBox="1">
                <a:spLocks noRot="1" noChangeAspect="1" noMove="1" noResize="1" noEditPoints="1" noAdjustHandles="1" noChangeArrowheads="1" noChangeShapeType="1" noTextEdit="1"/>
              </p:cNvSpPr>
              <p:nvPr/>
            </p:nvSpPr>
            <p:spPr>
              <a:xfrm>
                <a:off x="4226011" y="2180498"/>
                <a:ext cx="7384798" cy="4140767"/>
              </a:xfrm>
              <a:prstGeom prst="rect">
                <a:avLst/>
              </a:prstGeom>
              <a:blipFill>
                <a:blip r:embed="rId4"/>
                <a:stretch>
                  <a:fillRect l="-1203" r="-1203" b="-306"/>
                </a:stretch>
              </a:blipFill>
            </p:spPr>
            <p:txBody>
              <a:bodyPr/>
              <a:lstStyle/>
              <a:p>
                <a:r>
                  <a:rPr lang="en-US">
                    <a:noFill/>
                  </a:rPr>
                  <a:t> </a:t>
                </a:r>
              </a:p>
            </p:txBody>
          </p:sp>
        </mc:Fallback>
      </mc:AlternateContent>
    </p:spTree>
    <p:extLst>
      <p:ext uri="{BB962C8B-B14F-4D97-AF65-F5344CB8AC3E}">
        <p14:creationId xmlns:p14="http://schemas.microsoft.com/office/powerpoint/2010/main" val="1541160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MAXIMUM ENTROPY PRIORS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algn="just"/>
                <a:r>
                  <a:rPr lang="en-CA" dirty="0"/>
                  <a:t>Whether the priors are uninformative or informative, we search for the distribution that best encodes the prior state of knowledge from a set of </a:t>
                </a:r>
                <a:r>
                  <a:rPr lang="en-CA" b="1" dirty="0"/>
                  <a:t>trial </a:t>
                </a:r>
                <a:r>
                  <a:rPr lang="en-CA" dirty="0"/>
                  <a:t>distributions.</a:t>
                </a:r>
              </a:p>
              <a:p>
                <a:pPr algn="just"/>
                <a:endParaRPr lang="en-CA" sz="1000" dirty="0"/>
              </a:p>
              <a:p>
                <a:pPr algn="just"/>
                <a:r>
                  <a:rPr lang="en-CA" dirty="0" err="1"/>
                  <a:t>Let</a:t>
                </a:r>
                <a:r>
                  <a:rPr lang="en-CA" dirty="0"/>
                  <a:t> </a:t>
                </a:r>
                <a14:m>
                  <m:oMath xmlns:m="http://schemas.openxmlformats.org/officeDocument/2006/math">
                    <m:r>
                      <a:rPr lang="en-CA" i="1" dirty="0" smtClean="0">
                        <a:latin typeface="Cambria Math" panose="02040503050406030204" pitchFamily="18" charset="0"/>
                      </a:rPr>
                      <m:t>𝑋</m:t>
                    </m:r>
                  </m:oMath>
                </a14:m>
                <a:r>
                  <a:rPr lang="en-CA" dirty="0"/>
                  <a:t> be discrete, of cardinality </a:t>
                </a:r>
                <a14:m>
                  <m:oMath xmlns:m="http://schemas.openxmlformats.org/officeDocument/2006/math">
                    <m:r>
                      <a:rPr lang="en-CA" i="1" dirty="0" smtClean="0">
                        <a:latin typeface="Cambria Math" panose="02040503050406030204" pitchFamily="18" charset="0"/>
                      </a:rPr>
                      <m:t>𝑀</m:t>
                    </m:r>
                  </m:oMath>
                </a14:m>
                <a:r>
                  <a:rPr lang="en-CA" dirty="0"/>
                  <a:t>, with probability density  </a:t>
                </a:r>
                <a14:m>
                  <m:oMath xmlns:m="http://schemas.openxmlformats.org/officeDocument/2006/math">
                    <m:r>
                      <a:rPr lang="en-CA" b="0" i="1" dirty="0" smtClean="0">
                        <a:latin typeface="Cambria Math" panose="02040503050406030204" pitchFamily="18" charset="0"/>
                      </a:rPr>
                      <m:t>𝑝</m:t>
                    </m:r>
                    <m:r>
                      <a:rPr lang="en-CA" i="1" dirty="0">
                        <a:latin typeface="Cambria Math" panose="02040503050406030204" pitchFamily="18" charset="0"/>
                      </a:rPr>
                      <m:t>(</m:t>
                    </m:r>
                    <m:r>
                      <a:rPr lang="en-CA" i="1" dirty="0">
                        <a:latin typeface="Cambria Math" panose="02040503050406030204" pitchFamily="18" charset="0"/>
                      </a:rPr>
                      <m:t>𝑋</m:t>
                    </m:r>
                    <m:r>
                      <a:rPr lang="en-CA" i="1" dirty="0">
                        <a:latin typeface="Cambria Math" panose="02040503050406030204" pitchFamily="18" charset="0"/>
                      </a:rPr>
                      <m:t>)=(</m:t>
                    </m:r>
                    <m:sSub>
                      <m:sSubPr>
                        <m:ctrlPr>
                          <a:rPr lang="en-CA" i="1" dirty="0" smtClean="0">
                            <a:latin typeface="Cambria Math" panose="02040503050406030204" pitchFamily="18" charset="0"/>
                          </a:rPr>
                        </m:ctrlPr>
                      </m:sSubPr>
                      <m:e>
                        <m:r>
                          <a:rPr lang="en-CA" b="0" i="1" dirty="0" smtClean="0">
                            <a:latin typeface="Cambria Math" panose="02040503050406030204" pitchFamily="18" charset="0"/>
                          </a:rPr>
                          <m:t>𝑝</m:t>
                        </m:r>
                      </m:e>
                      <m:sub>
                        <m:r>
                          <a:rPr lang="en-CA" b="0" i="1" dirty="0" smtClean="0">
                            <a:latin typeface="Cambria Math" panose="02040503050406030204" pitchFamily="18" charset="0"/>
                          </a:rPr>
                          <m:t>1</m:t>
                        </m:r>
                      </m:sub>
                    </m:sSub>
                    <m:r>
                      <a:rPr lang="en-CA" i="1" dirty="0">
                        <a:latin typeface="Cambria Math" panose="02040503050406030204" pitchFamily="18" charset="0"/>
                      </a:rPr>
                      <m:t>,…,</m:t>
                    </m:r>
                    <m:sSub>
                      <m:sSubPr>
                        <m:ctrlPr>
                          <a:rPr lang="en-CA" i="1" dirty="0">
                            <a:latin typeface="Cambria Math" panose="02040503050406030204" pitchFamily="18" charset="0"/>
                          </a:rPr>
                        </m:ctrlPr>
                      </m:sSubPr>
                      <m:e>
                        <m:r>
                          <a:rPr lang="en-CA" i="1" dirty="0">
                            <a:latin typeface="Cambria Math" panose="02040503050406030204" pitchFamily="18" charset="0"/>
                          </a:rPr>
                          <m:t>𝑝</m:t>
                        </m:r>
                      </m:e>
                      <m:sub>
                        <m:r>
                          <a:rPr lang="en-CA" b="0" i="1" dirty="0" smtClean="0">
                            <a:latin typeface="Cambria Math" panose="02040503050406030204" pitchFamily="18" charset="0"/>
                          </a:rPr>
                          <m:t>𝑀</m:t>
                        </m:r>
                      </m:sub>
                    </m:sSub>
                    <m:r>
                      <a:rPr lang="en-CA" i="1" dirty="0" smtClean="0">
                        <a:latin typeface="Cambria Math" panose="02040503050406030204" pitchFamily="18" charset="0"/>
                      </a:rPr>
                      <m:t>)</m:t>
                    </m:r>
                  </m:oMath>
                </a14:m>
                <a:r>
                  <a:rPr lang="en-CA" dirty="0"/>
                  <a:t>. The </a:t>
                </a:r>
                <a:r>
                  <a:rPr lang="en-CA" b="1" dirty="0"/>
                  <a:t>entropy</a:t>
                </a:r>
                <a:r>
                  <a:rPr lang="en-CA" dirty="0"/>
                  <a:t> </a:t>
                </a:r>
                <a14:m>
                  <m:oMath xmlns:m="http://schemas.openxmlformats.org/officeDocument/2006/math">
                    <m:r>
                      <a:rPr lang="en-CA" i="1" dirty="0" smtClean="0">
                        <a:latin typeface="Cambria Math" panose="02040503050406030204" pitchFamily="18" charset="0"/>
                      </a:rPr>
                      <m:t>𝐻</m:t>
                    </m:r>
                    <m:r>
                      <a:rPr lang="en-CA" i="1" dirty="0" smtClean="0">
                        <a:latin typeface="Cambria Math" panose="02040503050406030204" pitchFamily="18" charset="0"/>
                      </a:rPr>
                      <m:t>(</m:t>
                    </m:r>
                    <m:r>
                      <a:rPr lang="en-CA" i="1" dirty="0" smtClean="0">
                        <a:latin typeface="Cambria Math" panose="02040503050406030204" pitchFamily="18" charset="0"/>
                      </a:rPr>
                      <m:t>𝑝</m:t>
                    </m:r>
                    <m:r>
                      <a:rPr lang="en-CA" i="1" dirty="0" smtClean="0">
                        <a:latin typeface="Cambria Math" panose="02040503050406030204" pitchFamily="18" charset="0"/>
                      </a:rPr>
                      <m:t>)</m:t>
                    </m:r>
                  </m:oMath>
                </a14:m>
                <a:r>
                  <a:rPr lang="en-CA" dirty="0"/>
                  <a:t> of </a:t>
                </a:r>
                <a14:m>
                  <m:oMath xmlns:m="http://schemas.openxmlformats.org/officeDocument/2006/math">
                    <m:r>
                      <a:rPr lang="en-CA" i="1" dirty="0" smtClean="0">
                        <a:latin typeface="Cambria Math" panose="02040503050406030204" pitchFamily="18" charset="0"/>
                      </a:rPr>
                      <m:t>𝑝</m:t>
                    </m:r>
                  </m:oMath>
                </a14:m>
                <a:r>
                  <a:rPr lang="en-CA" dirty="0"/>
                  <a:t> is</a:t>
                </a:r>
              </a:p>
              <a:p>
                <a:pPr algn="just"/>
                <a14:m>
                  <m:oMathPara xmlns:m="http://schemas.openxmlformats.org/officeDocument/2006/math">
                    <m:oMathParaPr>
                      <m:jc m:val="centerGroup"/>
                    </m:oMathParaPr>
                    <m:oMath xmlns:m="http://schemas.openxmlformats.org/officeDocument/2006/math">
                      <m:r>
                        <a:rPr lang="en-CA" i="1" dirty="0" smtClean="0">
                          <a:latin typeface="Cambria Math" panose="02040503050406030204" pitchFamily="18" charset="0"/>
                        </a:rPr>
                        <m:t>𝐻</m:t>
                      </m:r>
                      <m:d>
                        <m:dPr>
                          <m:ctrlPr>
                            <a:rPr lang="en-CA" i="1" dirty="0" smtClean="0">
                              <a:latin typeface="Cambria Math" panose="02040503050406030204" pitchFamily="18" charset="0"/>
                            </a:rPr>
                          </m:ctrlPr>
                        </m:dPr>
                        <m:e>
                          <m:r>
                            <a:rPr lang="en-CA" i="1" dirty="0" smtClean="0">
                              <a:latin typeface="Cambria Math" panose="02040503050406030204" pitchFamily="18" charset="0"/>
                            </a:rPr>
                            <m:t>𝑝</m:t>
                          </m:r>
                        </m:e>
                      </m:d>
                      <m:r>
                        <a:rPr lang="en-CA" b="0" i="1" dirty="0" smtClean="0">
                          <a:latin typeface="Cambria Math" panose="02040503050406030204" pitchFamily="18" charset="0"/>
                        </a:rPr>
                        <m:t>=−</m:t>
                      </m:r>
                      <m:nary>
                        <m:naryPr>
                          <m:chr m:val="∑"/>
                          <m:ctrlPr>
                            <a:rPr lang="en-CA" b="0" i="1" dirty="0" smtClean="0">
                              <a:latin typeface="Cambria Math" panose="02040503050406030204" pitchFamily="18" charset="0"/>
                            </a:rPr>
                          </m:ctrlPr>
                        </m:naryPr>
                        <m:sub>
                          <m:r>
                            <m:rPr>
                              <m:brk m:alnAt="23"/>
                            </m:rPr>
                            <a:rPr lang="en-CA" b="0" i="1" dirty="0" smtClean="0">
                              <a:latin typeface="Cambria Math" panose="02040503050406030204" pitchFamily="18" charset="0"/>
                            </a:rPr>
                            <m:t>𝑖</m:t>
                          </m:r>
                          <m:r>
                            <a:rPr lang="en-CA" b="0" i="1" dirty="0" smtClean="0">
                              <a:latin typeface="Cambria Math" panose="02040503050406030204" pitchFamily="18" charset="0"/>
                            </a:rPr>
                            <m:t>=1</m:t>
                          </m:r>
                        </m:sub>
                        <m:sup>
                          <m:r>
                            <a:rPr lang="en-CA" b="0" i="1" dirty="0" smtClean="0">
                              <a:latin typeface="Cambria Math" panose="02040503050406030204" pitchFamily="18" charset="0"/>
                            </a:rPr>
                            <m:t>𝑀</m:t>
                          </m:r>
                        </m:sup>
                        <m:e>
                          <m:sSub>
                            <m:sSubPr>
                              <m:ctrlPr>
                                <a:rPr lang="en-CA" i="1" dirty="0">
                                  <a:latin typeface="Cambria Math" panose="02040503050406030204" pitchFamily="18" charset="0"/>
                                </a:rPr>
                              </m:ctrlPr>
                            </m:sSubPr>
                            <m:e>
                              <m:r>
                                <a:rPr lang="en-CA" i="1" dirty="0">
                                  <a:latin typeface="Cambria Math" panose="02040503050406030204" pitchFamily="18" charset="0"/>
                                </a:rPr>
                                <m:t>𝑝</m:t>
                              </m:r>
                            </m:e>
                            <m:sub>
                              <m:r>
                                <a:rPr lang="en-CA" b="0" i="1" dirty="0" smtClean="0">
                                  <a:latin typeface="Cambria Math" panose="02040503050406030204" pitchFamily="18" charset="0"/>
                                </a:rPr>
                                <m:t>𝑖</m:t>
                              </m:r>
                            </m:sub>
                          </m:sSub>
                          <m:func>
                            <m:funcPr>
                              <m:ctrlPr>
                                <a:rPr lang="en-CA" b="0" i="1" dirty="0" smtClean="0">
                                  <a:latin typeface="Cambria Math" panose="02040503050406030204" pitchFamily="18" charset="0"/>
                                </a:rPr>
                              </m:ctrlPr>
                            </m:funcPr>
                            <m:fName>
                              <m:r>
                                <m:rPr>
                                  <m:sty m:val="p"/>
                                </m:rPr>
                                <a:rPr lang="en-CA" b="0" i="0" dirty="0" smtClean="0">
                                  <a:latin typeface="Cambria Math" panose="02040503050406030204" pitchFamily="18" charset="0"/>
                                </a:rPr>
                                <m:t>log</m:t>
                              </m:r>
                            </m:fName>
                            <m:e>
                              <m:sSub>
                                <m:sSubPr>
                                  <m:ctrlPr>
                                    <a:rPr lang="en-CA" i="1" dirty="0">
                                      <a:latin typeface="Cambria Math" panose="02040503050406030204" pitchFamily="18" charset="0"/>
                                    </a:rPr>
                                  </m:ctrlPr>
                                </m:sSubPr>
                                <m:e>
                                  <m:r>
                                    <a:rPr lang="en-CA" i="1" dirty="0">
                                      <a:latin typeface="Cambria Math" panose="02040503050406030204" pitchFamily="18" charset="0"/>
                                    </a:rPr>
                                    <m:t>𝑝</m:t>
                                  </m:r>
                                </m:e>
                                <m:sub>
                                  <m:r>
                                    <a:rPr lang="en-CA" b="0" i="1" dirty="0" smtClean="0">
                                      <a:latin typeface="Cambria Math" panose="02040503050406030204" pitchFamily="18" charset="0"/>
                                    </a:rPr>
                                    <m:t>𝑖</m:t>
                                  </m:r>
                                </m:sub>
                              </m:sSub>
                            </m:e>
                          </m:func>
                          <m:r>
                            <a:rPr lang="en-CA" b="0" i="1" dirty="0" smtClean="0">
                              <a:latin typeface="Cambria Math" panose="02040503050406030204" pitchFamily="18" charset="0"/>
                            </a:rPr>
                            <m:t>,</m:t>
                          </m:r>
                        </m:e>
                      </m:nary>
                      <m:r>
                        <a:rPr lang="en-CA" b="0" i="1" dirty="0" smtClean="0">
                          <a:latin typeface="Cambria Math" panose="02040503050406030204" pitchFamily="18" charset="0"/>
                        </a:rPr>
                        <m:t> </m:t>
                      </m:r>
                      <m:r>
                        <m:rPr>
                          <m:nor/>
                        </m:rPr>
                        <a:rPr lang="en-CA" b="0" i="0" dirty="0" smtClean="0">
                          <a:latin typeface="Cambria Math" panose="02040503050406030204" pitchFamily="18" charset="0"/>
                        </a:rPr>
                        <m:t>with</m:t>
                      </m:r>
                      <m:r>
                        <a:rPr lang="en-CA" b="0" i="1" dirty="0" smtClean="0">
                          <a:latin typeface="Cambria Math" panose="02040503050406030204" pitchFamily="18" charset="0"/>
                        </a:rPr>
                        <m:t>  0</m:t>
                      </m:r>
                      <m:r>
                        <a:rPr lang="en-CA" b="0" i="1" dirty="0" smtClean="0">
                          <a:latin typeface="Cambria Math" panose="02040503050406030204" pitchFamily="18" charset="0"/>
                          <a:ea typeface="Cambria Math" panose="02040503050406030204" pitchFamily="18" charset="0"/>
                        </a:rPr>
                        <m:t>×</m:t>
                      </m:r>
                      <m:func>
                        <m:funcPr>
                          <m:ctrlPr>
                            <a:rPr lang="en-CA" b="0" i="1" dirty="0" smtClean="0">
                              <a:latin typeface="Cambria Math" panose="02040503050406030204" pitchFamily="18" charset="0"/>
                              <a:ea typeface="Cambria Math" panose="02040503050406030204" pitchFamily="18" charset="0"/>
                            </a:rPr>
                          </m:ctrlPr>
                        </m:funcPr>
                        <m:fName>
                          <m:r>
                            <m:rPr>
                              <m:sty m:val="p"/>
                            </m:rPr>
                            <a:rPr lang="en-CA" b="0" i="0" dirty="0" smtClean="0">
                              <a:latin typeface="Cambria Math" panose="02040503050406030204" pitchFamily="18" charset="0"/>
                              <a:ea typeface="Cambria Math" panose="02040503050406030204" pitchFamily="18" charset="0"/>
                            </a:rPr>
                            <m:t>log</m:t>
                          </m:r>
                        </m:fName>
                        <m:e>
                          <m:r>
                            <a:rPr lang="en-CA" b="0" i="1" dirty="0" smtClean="0">
                              <a:latin typeface="Cambria Math" panose="02040503050406030204" pitchFamily="18" charset="0"/>
                              <a:ea typeface="Cambria Math" panose="02040503050406030204" pitchFamily="18" charset="0"/>
                            </a:rPr>
                            <m:t>0=0</m:t>
                          </m:r>
                        </m:e>
                      </m:func>
                    </m:oMath>
                  </m:oMathPara>
                </a14:m>
                <a:endParaRPr lang="en-CA"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06" r="-806" b="-29664"/>
                </a:stretch>
              </a:blipFill>
            </p:spPr>
            <p:txBody>
              <a:bodyPr/>
              <a:lstStyle/>
              <a:p>
                <a:r>
                  <a:rPr lang="en-US">
                    <a:noFill/>
                  </a:rPr>
                  <a:t> </a:t>
                </a:r>
              </a:p>
            </p:txBody>
          </p:sp>
        </mc:Fallback>
      </mc:AlternateContent>
    </p:spTree>
    <p:extLst>
      <p:ext uri="{BB962C8B-B14F-4D97-AF65-F5344CB8AC3E}">
        <p14:creationId xmlns:p14="http://schemas.microsoft.com/office/powerpoint/2010/main" val="886476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MAXIMUM ENTROPY PRIORS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algn="just"/>
                <a:r>
                  <a:rPr lang="en-CA" dirty="0"/>
                  <a:t>The </a:t>
                </a:r>
                <a:r>
                  <a:rPr lang="en-CA" b="1" dirty="0"/>
                  <a:t>maximum entropy principle</a:t>
                </a:r>
                <a:r>
                  <a:rPr lang="en-CA" dirty="0"/>
                  <a:t> (</a:t>
                </a:r>
                <a:r>
                  <a:rPr lang="en-CA" dirty="0" err="1"/>
                  <a:t>MaxEnt</a:t>
                </a:r>
                <a:r>
                  <a:rPr lang="en-CA" dirty="0"/>
                  <a:t>) states:</a:t>
                </a:r>
              </a:p>
              <a:p>
                <a:pPr algn="just"/>
                <a:r>
                  <a:rPr lang="en-CA" dirty="0"/>
                  <a:t>	given a class of trial distributions with constraints, the optimal prior is the trial 	distribution with the </a:t>
                </a:r>
                <a:r>
                  <a:rPr lang="en-CA" b="1" dirty="0"/>
                  <a:t>largest entropy</a:t>
                </a:r>
                <a:r>
                  <a:rPr lang="en-CA" dirty="0"/>
                  <a:t>. </a:t>
                </a:r>
              </a:p>
              <a:p>
                <a:pPr algn="just"/>
                <a:endParaRPr lang="en-CA" sz="1000" dirty="0"/>
              </a:p>
              <a:p>
                <a:pPr algn="just"/>
                <a:r>
                  <a:rPr lang="en-CA" dirty="0"/>
                  <a:t>As an example, the most basic constraint is for </a:t>
                </a:r>
                <a14:m>
                  <m:oMath xmlns:m="http://schemas.openxmlformats.org/officeDocument/2006/math">
                    <m:r>
                      <a:rPr lang="en-CA" i="1" dirty="0" smtClean="0">
                        <a:latin typeface="Cambria Math" panose="02040503050406030204" pitchFamily="18" charset="0"/>
                      </a:rPr>
                      <m:t>𝑝</m:t>
                    </m:r>
                  </m:oMath>
                </a14:m>
                <a:r>
                  <a:rPr lang="en-CA" dirty="0"/>
                  <a:t> to lie in the probability simplex, that is, </a:t>
                </a:r>
                <a14:m>
                  <m:oMath xmlns:m="http://schemas.openxmlformats.org/officeDocument/2006/math">
                    <m:sSub>
                      <m:sSubPr>
                        <m:ctrlPr>
                          <a:rPr lang="en-CA" i="1" dirty="0">
                            <a:latin typeface="Cambria Math" panose="02040503050406030204" pitchFamily="18" charset="0"/>
                          </a:rPr>
                        </m:ctrlPr>
                      </m:sSubPr>
                      <m:e>
                        <m:r>
                          <a:rPr lang="en-CA" i="1" dirty="0">
                            <a:latin typeface="Cambria Math" panose="02040503050406030204" pitchFamily="18" charset="0"/>
                          </a:rPr>
                          <m:t>𝑝</m:t>
                        </m:r>
                      </m:e>
                      <m:sub>
                        <m:r>
                          <a:rPr lang="en-CA" i="1" dirty="0">
                            <a:latin typeface="Cambria Math" panose="02040503050406030204" pitchFamily="18" charset="0"/>
                          </a:rPr>
                          <m:t>1</m:t>
                        </m:r>
                      </m:sub>
                    </m:sSub>
                    <m:r>
                      <a:rPr lang="en-CA" b="0" i="1" dirty="0" smtClean="0">
                        <a:latin typeface="Cambria Math" panose="02040503050406030204" pitchFamily="18" charset="0"/>
                      </a:rPr>
                      <m:t>+…+</m:t>
                    </m:r>
                    <m:sSub>
                      <m:sSubPr>
                        <m:ctrlPr>
                          <a:rPr lang="en-CA" i="1" dirty="0">
                            <a:latin typeface="Cambria Math" panose="02040503050406030204" pitchFamily="18" charset="0"/>
                          </a:rPr>
                        </m:ctrlPr>
                      </m:sSubPr>
                      <m:e>
                        <m:r>
                          <a:rPr lang="en-CA" i="1" dirty="0">
                            <a:latin typeface="Cambria Math" panose="02040503050406030204" pitchFamily="18" charset="0"/>
                          </a:rPr>
                          <m:t>𝑝</m:t>
                        </m:r>
                      </m:e>
                      <m:sub>
                        <m:r>
                          <a:rPr lang="en-CA" b="0" i="1" dirty="0" smtClean="0">
                            <a:latin typeface="Cambria Math" panose="02040503050406030204" pitchFamily="18" charset="0"/>
                          </a:rPr>
                          <m:t>𝑀</m:t>
                        </m:r>
                      </m:sub>
                    </m:sSub>
                    <m:r>
                      <a:rPr lang="en-CA" b="0" i="1" dirty="0" smtClean="0">
                        <a:latin typeface="Cambria Math" panose="02040503050406030204" pitchFamily="18" charset="0"/>
                      </a:rPr>
                      <m:t>=1</m:t>
                    </m:r>
                  </m:oMath>
                </a14:m>
                <a:r>
                  <a:rPr lang="en-CA" dirty="0"/>
                  <a:t> and </a:t>
                </a:r>
                <a14:m>
                  <m:oMath xmlns:m="http://schemas.openxmlformats.org/officeDocument/2006/math">
                    <m:sSub>
                      <m:sSubPr>
                        <m:ctrlPr>
                          <a:rPr lang="en-CA" i="1" dirty="0" smtClean="0">
                            <a:latin typeface="Cambria Math" panose="02040503050406030204" pitchFamily="18" charset="0"/>
                          </a:rPr>
                        </m:ctrlPr>
                      </m:sSubPr>
                      <m:e>
                        <m:r>
                          <a:rPr lang="en-CA" i="1" dirty="0">
                            <a:latin typeface="Cambria Math" panose="02040503050406030204" pitchFamily="18" charset="0"/>
                          </a:rPr>
                          <m:t>𝑝</m:t>
                        </m:r>
                      </m:e>
                      <m:sub>
                        <m:r>
                          <a:rPr lang="en-CA" b="0" i="1" dirty="0" smtClean="0">
                            <a:latin typeface="Cambria Math" panose="02040503050406030204" pitchFamily="18" charset="0"/>
                          </a:rPr>
                          <m:t>𝑖</m:t>
                        </m:r>
                      </m:sub>
                    </m:sSub>
                    <m:r>
                      <a:rPr lang="en-CA" i="1" dirty="0" smtClean="0">
                        <a:latin typeface="Cambria Math" panose="02040503050406030204" pitchFamily="18" charset="0"/>
                        <a:ea typeface="Cambria Math" panose="02040503050406030204" pitchFamily="18" charset="0"/>
                      </a:rPr>
                      <m:t>≥</m:t>
                    </m:r>
                    <m:r>
                      <a:rPr lang="en-CA" b="0" i="1" dirty="0" smtClean="0">
                        <a:latin typeface="Cambria Math" panose="02040503050406030204" pitchFamily="18" charset="0"/>
                        <a:ea typeface="Cambria Math" panose="02040503050406030204" pitchFamily="18" charset="0"/>
                      </a:rPr>
                      <m:t>0</m:t>
                    </m:r>
                    <m:r>
                      <a:rPr lang="en-CA" i="1" dirty="0">
                        <a:latin typeface="Cambria Math" panose="02040503050406030204" pitchFamily="18" charset="0"/>
                      </a:rPr>
                      <m:t> </m:t>
                    </m:r>
                  </m:oMath>
                </a14:m>
                <a:r>
                  <a:rPr lang="en-CA" dirty="0"/>
                  <a:t>for all </a:t>
                </a:r>
                <a14:m>
                  <m:oMath xmlns:m="http://schemas.openxmlformats.org/officeDocument/2006/math">
                    <m:r>
                      <a:rPr lang="en-CA" i="1" dirty="0" smtClean="0">
                        <a:latin typeface="Cambria Math" panose="02040503050406030204" pitchFamily="18" charset="0"/>
                      </a:rPr>
                      <m:t>𝑖</m:t>
                    </m:r>
                  </m:oMath>
                </a14:m>
                <a:r>
                  <a:rPr lang="en-CA" dirty="0"/>
                  <a:t>.</a:t>
                </a:r>
              </a:p>
              <a:p>
                <a:pPr algn="just"/>
                <a:endParaRPr lang="en-CA" sz="1000" dirty="0"/>
              </a:p>
              <a:p>
                <a:pPr algn="just"/>
                <a:r>
                  <a:rPr lang="en-CA" dirty="0"/>
                  <a:t>With those basic constraints, the maximum entropy prior is the </a:t>
                </a:r>
                <a:r>
                  <a:rPr lang="en-CA" b="1" dirty="0"/>
                  <a:t>uniform distribution</a:t>
                </a:r>
                <a:r>
                  <a:rPr lang="en-CA" dirty="0"/>
                  <a:t>.</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06" r="-806"/>
                </a:stretch>
              </a:blipFill>
            </p:spPr>
            <p:txBody>
              <a:bodyPr/>
              <a:lstStyle/>
              <a:p>
                <a:r>
                  <a:rPr lang="en-US">
                    <a:noFill/>
                  </a:rPr>
                  <a:t> </a:t>
                </a:r>
              </a:p>
            </p:txBody>
          </p:sp>
        </mc:Fallback>
      </mc:AlternateContent>
    </p:spTree>
    <p:extLst>
      <p:ext uri="{BB962C8B-B14F-4D97-AF65-F5344CB8AC3E}">
        <p14:creationId xmlns:p14="http://schemas.microsoft.com/office/powerpoint/2010/main" val="1231242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C196F-3F66-B040-8A69-FFCADD7580B8}"/>
              </a:ext>
            </a:extLst>
          </p:cNvPr>
          <p:cNvSpPr>
            <a:spLocks noGrp="1"/>
          </p:cNvSpPr>
          <p:nvPr>
            <p:ph type="title"/>
          </p:nvPr>
        </p:nvSpPr>
        <p:spPr/>
        <p:txBody>
          <a:bodyPr/>
          <a:lstStyle/>
          <a:p>
            <a:r>
              <a:rPr lang="en-US" b="1" dirty="0">
                <a:latin typeface="Dagny OT" panose="020B0504020201020104" pitchFamily="34" charset="77"/>
              </a:rPr>
              <a:t>MCMC AND NUMERICAL METHODS</a:t>
            </a:r>
          </a:p>
        </p:txBody>
      </p:sp>
      <p:sp>
        <p:nvSpPr>
          <p:cNvPr id="3" name="Text Placeholder 2">
            <a:extLst>
              <a:ext uri="{FF2B5EF4-FFF2-40B4-BE49-F238E27FC236}">
                <a16:creationId xmlns:a16="http://schemas.microsoft.com/office/drawing/2014/main" id="{C8660F89-C064-904B-B42D-A1C6695D8EF0}"/>
              </a:ext>
            </a:extLst>
          </p:cNvPr>
          <p:cNvSpPr>
            <a:spLocks noGrp="1"/>
          </p:cNvSpPr>
          <p:nvPr>
            <p:ph type="body" idx="1"/>
          </p:nvPr>
        </p:nvSpPr>
        <p:spPr/>
        <p:txBody>
          <a:bodyPr/>
          <a:lstStyle/>
          <a:p>
            <a:r>
              <a:rPr lang="en-US" dirty="0"/>
              <a:t>A CURSORY GLANCE AT BAYESIAN ANALYSIS</a:t>
            </a:r>
          </a:p>
        </p:txBody>
      </p:sp>
    </p:spTree>
    <p:extLst>
      <p:ext uri="{BB962C8B-B14F-4D97-AF65-F5344CB8AC3E}">
        <p14:creationId xmlns:p14="http://schemas.microsoft.com/office/powerpoint/2010/main" val="1183057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POSTERIOR DISTRIBUTIONS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algn="just"/>
                <a:r>
                  <a:rPr lang="en-CA" dirty="0"/>
                  <a:t>Posteriors are used to estimate a variety of model parameters of interest:</a:t>
                </a:r>
              </a:p>
              <a:p>
                <a:pPr lvl="1" algn="just"/>
                <a:r>
                  <a:rPr lang="en-CA" dirty="0"/>
                  <a:t>mean, median, mode, etc. </a:t>
                </a:r>
              </a:p>
              <a:p>
                <a:pPr indent="-305988" algn="just"/>
                <a:endParaRPr lang="en-CA" sz="1000" dirty="0"/>
              </a:p>
              <a:p>
                <a:pPr indent="-305988" algn="just"/>
                <a:r>
                  <a:rPr lang="en-CA" dirty="0"/>
                  <a:t>It is possible to construct </a:t>
                </a:r>
                <a:r>
                  <a:rPr lang="en-CA" b="1" dirty="0"/>
                  <a:t>credible intervals/regions</a:t>
                </a:r>
                <a:r>
                  <a:rPr lang="en-CA" dirty="0"/>
                  <a:t> directly from the posterior. </a:t>
                </a:r>
              </a:p>
              <a:p>
                <a:pPr algn="just"/>
                <a:endParaRPr lang="en-CA" sz="1000" dirty="0"/>
              </a:p>
              <a:p>
                <a:pPr algn="just"/>
                <a:r>
                  <a:rPr lang="en-CA" dirty="0"/>
                  <a:t>Because the posterior is a full distribution on the parameters, it is possible to make all sorts of probabilistic statements about their values, such as:</a:t>
                </a:r>
              </a:p>
              <a:p>
                <a:pPr lvl="1" algn="just"/>
                <a:r>
                  <a:rPr lang="en-CA" dirty="0"/>
                  <a:t>“I am 95% sure that the true parameter value is bigger than 0.5”</a:t>
                </a:r>
              </a:p>
              <a:p>
                <a:pPr lvl="1" algn="just"/>
                <a:r>
                  <a:rPr lang="en-CA" dirty="0"/>
                  <a:t>“There is a 50% chance that </a:t>
                </a:r>
                <a14:m>
                  <m:oMath xmlns:m="http://schemas.openxmlformats.org/officeDocument/2006/math">
                    <m:sSub>
                      <m:sSubPr>
                        <m:ctrlPr>
                          <a:rPr lang="en-CA" i="1" smtClean="0">
                            <a:latin typeface="Cambria Math" panose="02040503050406030204" pitchFamily="18" charset="0"/>
                          </a:rPr>
                        </m:ctrlPr>
                      </m:sSubPr>
                      <m:e>
                        <m:r>
                          <a:rPr lang="en-CA" i="1" smtClean="0">
                            <a:latin typeface="Cambria Math" panose="02040503050406030204" pitchFamily="18" charset="0"/>
                            <a:ea typeface="Cambria Math" panose="02040503050406030204" pitchFamily="18" charset="0"/>
                          </a:rPr>
                          <m:t>𝜃</m:t>
                        </m:r>
                      </m:e>
                      <m:sub>
                        <m:r>
                          <a:rPr lang="en-CA" b="0" i="1" smtClean="0">
                            <a:latin typeface="Cambria Math" panose="02040503050406030204" pitchFamily="18" charset="0"/>
                          </a:rPr>
                          <m:t>1</m:t>
                        </m:r>
                      </m:sub>
                    </m:sSub>
                  </m:oMath>
                </a14:m>
                <a:r>
                  <a:rPr lang="en-CA" dirty="0"/>
                  <a:t> is larger than </a:t>
                </a:r>
                <a14:m>
                  <m:oMath xmlns:m="http://schemas.openxmlformats.org/officeDocument/2006/math">
                    <m:sSub>
                      <m:sSubPr>
                        <m:ctrlPr>
                          <a:rPr lang="en-CA" i="1">
                            <a:latin typeface="Cambria Math" panose="02040503050406030204" pitchFamily="18" charset="0"/>
                          </a:rPr>
                        </m:ctrlPr>
                      </m:sSubPr>
                      <m:e>
                        <m:r>
                          <a:rPr lang="en-CA" i="1">
                            <a:latin typeface="Cambria Math" panose="02040503050406030204" pitchFamily="18" charset="0"/>
                            <a:ea typeface="Cambria Math" panose="02040503050406030204" pitchFamily="18" charset="0"/>
                          </a:rPr>
                          <m:t>𝜃</m:t>
                        </m:r>
                      </m:e>
                      <m:sub>
                        <m:r>
                          <a:rPr lang="en-CA" b="0" i="1" smtClean="0">
                            <a:latin typeface="Cambria Math" panose="02040503050406030204" pitchFamily="18" charset="0"/>
                          </a:rPr>
                          <m:t>2</m:t>
                        </m:r>
                      </m:sub>
                    </m:sSub>
                  </m:oMath>
                </a14:m>
                <a:r>
                  <a:rPr lang="en-CA" dirty="0"/>
                  <a:t>”</a:t>
                </a:r>
              </a:p>
              <a:p>
                <a:pPr lvl="1" algn="just"/>
                <a:r>
                  <a:rPr lang="en-CA" dirty="0"/>
                  <a:t>etc.</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06" t="-917" r="-806" b="-2446"/>
                </a:stretch>
              </a:blipFill>
            </p:spPr>
            <p:txBody>
              <a:bodyPr/>
              <a:lstStyle/>
              <a:p>
                <a:r>
                  <a:rPr lang="en-US">
                    <a:noFill/>
                  </a:rPr>
                  <a:t> </a:t>
                </a:r>
              </a:p>
            </p:txBody>
          </p:sp>
        </mc:Fallback>
      </mc:AlternateContent>
    </p:spTree>
    <p:extLst>
      <p:ext uri="{BB962C8B-B14F-4D97-AF65-F5344CB8AC3E}">
        <p14:creationId xmlns:p14="http://schemas.microsoft.com/office/powerpoint/2010/main" val="3800013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POSTERIOR DISTRIBUTIONS – HDI</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algn="just"/>
                <a:r>
                  <a:rPr lang="en-CA" dirty="0"/>
                  <a:t>The best approach is to build a </a:t>
                </a:r>
                <a14:m>
                  <m:oMath xmlns:m="http://schemas.openxmlformats.org/officeDocument/2006/math">
                    <m:r>
                      <a:rPr lang="en-CA" b="0" i="1" smtClean="0">
                        <a:latin typeface="Cambria Math" panose="02040503050406030204" pitchFamily="18" charset="0"/>
                      </a:rPr>
                      <m:t>1−</m:t>
                    </m:r>
                    <m:r>
                      <a:rPr lang="en-CA" b="0" i="1" smtClean="0">
                        <a:latin typeface="Cambria Math" panose="02040503050406030204" pitchFamily="18" charset="0"/>
                        <a:ea typeface="Cambria Math" panose="02040503050406030204" pitchFamily="18" charset="0"/>
                      </a:rPr>
                      <m:t>𝛼</m:t>
                    </m:r>
                  </m:oMath>
                </a14:m>
                <a:r>
                  <a:rPr lang="en-CA" dirty="0"/>
                  <a:t> credible interval of </a:t>
                </a:r>
                <a14:m>
                  <m:oMath xmlns:m="http://schemas.openxmlformats.org/officeDocument/2006/math">
                    <m:r>
                      <a:rPr lang="en-CA" i="1">
                        <a:latin typeface="Cambria Math" panose="02040503050406030204" pitchFamily="18" charset="0"/>
                        <a:ea typeface="Cambria Math" panose="02040503050406030204" pitchFamily="18" charset="0"/>
                      </a:rPr>
                      <m:t>𝜃</m:t>
                    </m:r>
                  </m:oMath>
                </a14:m>
                <a:r>
                  <a:rPr lang="en-CA" dirty="0"/>
                  <a:t>-values using the </a:t>
                </a:r>
                <a:r>
                  <a:rPr lang="en-CA" b="1" dirty="0"/>
                  <a:t>highest density interval</a:t>
                </a:r>
                <a:r>
                  <a:rPr lang="en-CA" dirty="0"/>
                  <a:t> (HDI):</a:t>
                </a:r>
              </a:p>
              <a:p>
                <a:pPr lvl="1" algn="just"/>
                <a:r>
                  <a:rPr lang="en-CA" dirty="0"/>
                  <a:t>a region </a:t>
                </a:r>
                <a14:m>
                  <m:oMath xmlns:m="http://schemas.openxmlformats.org/officeDocument/2006/math">
                    <m:sSub>
                      <m:sSubPr>
                        <m:ctrlPr>
                          <a:rPr lang="en-CA" i="1" dirty="0" smtClean="0">
                            <a:latin typeface="Cambria Math" panose="02040503050406030204" pitchFamily="18" charset="0"/>
                          </a:rPr>
                        </m:ctrlPr>
                      </m:sSubPr>
                      <m:e>
                        <m:r>
                          <a:rPr lang="en-CA" b="0" i="1" dirty="0" smtClean="0">
                            <a:latin typeface="Cambria Math" panose="02040503050406030204" pitchFamily="18" charset="0"/>
                          </a:rPr>
                          <m:t>𝐶</m:t>
                        </m:r>
                      </m:e>
                      <m:sub>
                        <m:r>
                          <a:rPr lang="en-CA" b="0" i="1" dirty="0" smtClean="0">
                            <a:latin typeface="Cambria Math" panose="02040503050406030204" pitchFamily="18" charset="0"/>
                          </a:rPr>
                          <m:t>𝑘</m:t>
                        </m:r>
                      </m:sub>
                    </m:sSub>
                  </m:oMath>
                </a14:m>
                <a:r>
                  <a:rPr lang="en-CA" dirty="0"/>
                  <a:t> in the parameter space</a:t>
                </a:r>
              </a:p>
              <a:p>
                <a:pPr lvl="1" algn="just"/>
                <a14:m>
                  <m:oMath xmlns:m="http://schemas.openxmlformats.org/officeDocument/2006/math">
                    <m:sSub>
                      <m:sSubPr>
                        <m:ctrlPr>
                          <a:rPr lang="en-CA" i="1" dirty="0">
                            <a:latin typeface="Cambria Math" panose="02040503050406030204" pitchFamily="18" charset="0"/>
                          </a:rPr>
                        </m:ctrlPr>
                      </m:sSubPr>
                      <m:e>
                        <m:r>
                          <a:rPr lang="en-CA" i="1" dirty="0">
                            <a:latin typeface="Cambria Math" panose="02040503050406030204" pitchFamily="18" charset="0"/>
                          </a:rPr>
                          <m:t>𝐶</m:t>
                        </m:r>
                      </m:e>
                      <m:sub>
                        <m:r>
                          <a:rPr lang="en-CA" i="1" dirty="0">
                            <a:latin typeface="Cambria Math" panose="02040503050406030204" pitchFamily="18" charset="0"/>
                          </a:rPr>
                          <m:t>𝑘</m:t>
                        </m:r>
                      </m:sub>
                    </m:sSub>
                    <m:r>
                      <a:rPr lang="en-CA" b="0" i="1" dirty="0" smtClean="0">
                        <a:latin typeface="Cambria Math" panose="02040503050406030204" pitchFamily="18" charset="0"/>
                      </a:rPr>
                      <m:t>={</m:t>
                    </m:r>
                    <m:r>
                      <a:rPr lang="en-CA" i="1">
                        <a:latin typeface="Cambria Math" panose="02040503050406030204" pitchFamily="18" charset="0"/>
                        <a:ea typeface="Cambria Math" panose="02040503050406030204" pitchFamily="18" charset="0"/>
                      </a:rPr>
                      <m:t>𝜃</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𝑝</m:t>
                    </m:r>
                    <m:r>
                      <a:rPr lang="en-CA" b="0" i="1" smtClean="0">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𝜃</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𝐷</m:t>
                    </m:r>
                    <m:r>
                      <a:rPr lang="en-CA" b="0" i="1" smtClean="0">
                        <a:latin typeface="Cambria Math" panose="02040503050406030204" pitchFamily="18" charset="0"/>
                        <a:ea typeface="Cambria Math" panose="02040503050406030204" pitchFamily="18" charset="0"/>
                      </a:rPr>
                      <m:t>)≥</m:t>
                    </m:r>
                    <m:r>
                      <a:rPr lang="en-CA" b="0" i="1" smtClean="0">
                        <a:latin typeface="Cambria Math" panose="02040503050406030204" pitchFamily="18" charset="0"/>
                        <a:ea typeface="Cambria Math" panose="02040503050406030204" pitchFamily="18" charset="0"/>
                      </a:rPr>
                      <m:t>𝑘</m:t>
                    </m:r>
                    <m:r>
                      <a:rPr lang="en-CA" b="0" i="1" dirty="0" smtClean="0">
                        <a:latin typeface="Cambria Math" panose="02040503050406030204" pitchFamily="18" charset="0"/>
                      </a:rPr>
                      <m:t>}</m:t>
                    </m:r>
                  </m:oMath>
                </a14:m>
                <a:endParaRPr lang="en-CA" dirty="0"/>
              </a:p>
              <a:p>
                <a:pPr lvl="1" algn="just"/>
                <a14:m>
                  <m:oMath xmlns:m="http://schemas.openxmlformats.org/officeDocument/2006/math">
                    <m:r>
                      <a:rPr lang="en-CA" i="1">
                        <a:latin typeface="Cambria Math" panose="02040503050406030204" pitchFamily="18" charset="0"/>
                        <a:ea typeface="Cambria Math" panose="02040503050406030204" pitchFamily="18" charset="0"/>
                      </a:rPr>
                      <m:t>𝑘</m:t>
                    </m:r>
                  </m:oMath>
                </a14:m>
                <a:r>
                  <a:rPr lang="en-CA" dirty="0"/>
                  <a:t> is the largest number such that </a:t>
                </a:r>
                <a14:m>
                  <m:oMath xmlns:m="http://schemas.openxmlformats.org/officeDocument/2006/math">
                    <m:nary>
                      <m:naryPr>
                        <m:ctrlPr>
                          <a:rPr lang="en-CA" i="1" smtClean="0">
                            <a:latin typeface="Cambria Math" panose="02040503050406030204" pitchFamily="18" charset="0"/>
                          </a:rPr>
                        </m:ctrlPr>
                      </m:naryPr>
                      <m:sub>
                        <m:sSub>
                          <m:sSubPr>
                            <m:ctrlPr>
                              <a:rPr lang="en-CA" i="1" dirty="0">
                                <a:latin typeface="Cambria Math" panose="02040503050406030204" pitchFamily="18" charset="0"/>
                              </a:rPr>
                            </m:ctrlPr>
                          </m:sSubPr>
                          <m:e>
                            <m:r>
                              <a:rPr lang="en-CA" i="1" dirty="0">
                                <a:latin typeface="Cambria Math" panose="02040503050406030204" pitchFamily="18" charset="0"/>
                              </a:rPr>
                              <m:t>𝐶</m:t>
                            </m:r>
                          </m:e>
                          <m:sub>
                            <m:r>
                              <a:rPr lang="en-CA" i="1" dirty="0">
                                <a:latin typeface="Cambria Math" panose="02040503050406030204" pitchFamily="18" charset="0"/>
                              </a:rPr>
                              <m:t>𝑘</m:t>
                            </m:r>
                          </m:sub>
                        </m:sSub>
                      </m:sub>
                      <m:sup/>
                      <m:e>
                        <m:r>
                          <a:rPr lang="en-CA" i="1">
                            <a:latin typeface="Cambria Math" panose="02040503050406030204" pitchFamily="18" charset="0"/>
                            <a:ea typeface="Cambria Math" panose="02040503050406030204" pitchFamily="18" charset="0"/>
                          </a:rPr>
                          <m:t>𝑝</m:t>
                        </m:r>
                        <m:r>
                          <a:rPr lang="en-CA" i="1">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𝜃</m:t>
                        </m:r>
                        <m:r>
                          <a:rPr lang="en-CA" i="1">
                            <a:latin typeface="Cambria Math" panose="02040503050406030204" pitchFamily="18" charset="0"/>
                            <a:ea typeface="Cambria Math" panose="02040503050406030204" pitchFamily="18" charset="0"/>
                          </a:rPr>
                          <m:t>|</m:t>
                        </m:r>
                        <m:r>
                          <a:rPr lang="en-CA" i="1">
                            <a:latin typeface="Cambria Math" panose="02040503050406030204" pitchFamily="18" charset="0"/>
                            <a:ea typeface="Cambria Math" panose="02040503050406030204" pitchFamily="18" charset="0"/>
                          </a:rPr>
                          <m:t>𝐷</m:t>
                        </m:r>
                        <m:r>
                          <a:rPr lang="en-CA" i="1">
                            <a:latin typeface="Cambria Math" panose="02040503050406030204" pitchFamily="18" charset="0"/>
                            <a:ea typeface="Cambria Math" panose="02040503050406030204" pitchFamily="18" charset="0"/>
                          </a:rPr>
                          <m:t>)</m:t>
                        </m:r>
                      </m:e>
                    </m:nary>
                    <m:r>
                      <a:rPr lang="en-CA" b="0" i="1" smtClean="0">
                        <a:latin typeface="Cambria Math" panose="02040503050406030204" pitchFamily="18" charset="0"/>
                      </a:rPr>
                      <m:t>𝑑</m:t>
                    </m:r>
                    <m:r>
                      <a:rPr lang="en-CA" i="1">
                        <a:latin typeface="Cambria Math" panose="02040503050406030204" pitchFamily="18" charset="0"/>
                        <a:ea typeface="Cambria Math" panose="02040503050406030204" pitchFamily="18" charset="0"/>
                      </a:rPr>
                      <m:t>𝜃</m:t>
                    </m:r>
                    <m:r>
                      <a:rPr lang="en-CA" b="0" i="1" smtClean="0">
                        <a:latin typeface="Cambria Math" panose="02040503050406030204" pitchFamily="18" charset="0"/>
                        <a:ea typeface="Cambria Math" panose="02040503050406030204" pitchFamily="18" charset="0"/>
                      </a:rPr>
                      <m:t>=</m:t>
                    </m:r>
                    <m:r>
                      <a:rPr lang="en-CA" i="1">
                        <a:latin typeface="Cambria Math" panose="02040503050406030204" pitchFamily="18" charset="0"/>
                      </a:rPr>
                      <m:t>1−</m:t>
                    </m:r>
                    <m:r>
                      <a:rPr lang="en-CA" i="1">
                        <a:latin typeface="Cambria Math" panose="02040503050406030204" pitchFamily="18" charset="0"/>
                        <a:ea typeface="Cambria Math" panose="02040503050406030204" pitchFamily="18" charset="0"/>
                      </a:rPr>
                      <m:t>𝛼</m:t>
                    </m:r>
                  </m:oMath>
                </a14:m>
                <a:endParaRPr lang="en-CA" dirty="0"/>
              </a:p>
              <a:p>
                <a:pPr algn="just"/>
                <a:endParaRPr lang="en-CA" sz="1000" dirty="0"/>
              </a:p>
              <a:p>
                <a:pPr algn="just"/>
                <a:r>
                  <a:rPr lang="en-CA" dirty="0"/>
                  <a:t>The value </a:t>
                </a:r>
                <a14:m>
                  <m:oMath xmlns:m="http://schemas.openxmlformats.org/officeDocument/2006/math">
                    <m:r>
                      <a:rPr lang="en-CA" i="1">
                        <a:latin typeface="Cambria Math" panose="02040503050406030204" pitchFamily="18" charset="0"/>
                        <a:ea typeface="Cambria Math" panose="02040503050406030204" pitchFamily="18" charset="0"/>
                      </a:rPr>
                      <m:t>𝑘</m:t>
                    </m:r>
                  </m:oMath>
                </a14:m>
                <a:r>
                  <a:rPr lang="en-CA" dirty="0"/>
                  <a:t> is the height of a horizontal line (or hyperplane, in the case of multivariate posteriors) overlaid on the  posterior and for which the area under the curve bounded by the intersections with the hyperplane is </a:t>
                </a:r>
                <a14:m>
                  <m:oMath xmlns:m="http://schemas.openxmlformats.org/officeDocument/2006/math">
                    <m:r>
                      <a:rPr lang="en-CA" i="1">
                        <a:latin typeface="Cambria Math" panose="02040503050406030204" pitchFamily="18" charset="0"/>
                      </a:rPr>
                      <m:t>1−</m:t>
                    </m:r>
                    <m:r>
                      <a:rPr lang="en-CA" i="1">
                        <a:latin typeface="Cambria Math" panose="02040503050406030204" pitchFamily="18" charset="0"/>
                        <a:ea typeface="Cambria Math" panose="02040503050406030204" pitchFamily="18" charset="0"/>
                      </a:rPr>
                      <m:t>𝛼</m:t>
                    </m:r>
                    <m:r>
                      <a:rPr lang="en-CA" b="0" i="1" smtClean="0">
                        <a:latin typeface="Cambria Math" panose="02040503050406030204" pitchFamily="18" charset="0"/>
                        <a:ea typeface="Cambria Math" panose="02040503050406030204" pitchFamily="18" charset="0"/>
                      </a:rPr>
                      <m:t>.</m:t>
                    </m:r>
                  </m:oMath>
                </a14:m>
                <a:r>
                  <a:rPr lang="en-CA" dirty="0"/>
                  <a:t> In most cases, </a:t>
                </a:r>
                <a14:m>
                  <m:oMath xmlns:m="http://schemas.openxmlformats.org/officeDocument/2006/math">
                    <m:r>
                      <a:rPr lang="en-CA" i="1">
                        <a:latin typeface="Cambria Math" panose="02040503050406030204" pitchFamily="18" charset="0"/>
                        <a:ea typeface="Cambria Math" panose="02040503050406030204" pitchFamily="18" charset="0"/>
                      </a:rPr>
                      <m:t>𝑘</m:t>
                    </m:r>
                  </m:oMath>
                </a14:m>
                <a:r>
                  <a:rPr lang="en-CA" dirty="0"/>
                  <a:t> can be found </a:t>
                </a:r>
                <a:r>
                  <a:rPr lang="en-CA" b="1" dirty="0"/>
                  <a:t>numerically</a:t>
                </a:r>
                <a:r>
                  <a:rPr lang="en-CA" dirty="0"/>
                  <a:t>.</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06" t="-2141" r="-806" b="-4281"/>
                </a:stretch>
              </a:blipFill>
            </p:spPr>
            <p:txBody>
              <a:bodyPr/>
              <a:lstStyle/>
              <a:p>
                <a:r>
                  <a:rPr lang="en-US">
                    <a:noFill/>
                  </a:rPr>
                  <a:t> </a:t>
                </a:r>
              </a:p>
            </p:txBody>
          </p:sp>
        </mc:Fallback>
      </mc:AlternateContent>
    </p:spTree>
    <p:extLst>
      <p:ext uri="{BB962C8B-B14F-4D97-AF65-F5344CB8AC3E}">
        <p14:creationId xmlns:p14="http://schemas.microsoft.com/office/powerpoint/2010/main" val="211700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Dagny OT" panose="020B0504020201020104" pitchFamily="34" charset="77"/>
              </a:rPr>
              <a:t>POSTERIOR DISTRIBUTIONS – HDI</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pPr algn="just"/>
                <a:r>
                  <a:rPr lang="en-CA" b="1" dirty="0"/>
                  <a:t>Example: </a:t>
                </a:r>
                <a:r>
                  <a:rPr lang="en-CA" dirty="0"/>
                  <a:t>It is an election year and you are interested in knowing whether the general population prefers candidate </a:t>
                </a:r>
                <a14:m>
                  <m:oMath xmlns:m="http://schemas.openxmlformats.org/officeDocument/2006/math">
                    <m:r>
                      <a:rPr lang="en-CA" i="1" dirty="0" smtClean="0">
                        <a:latin typeface="Cambria Math" panose="02040503050406030204" pitchFamily="18" charset="0"/>
                      </a:rPr>
                      <m:t>𝐴</m:t>
                    </m:r>
                  </m:oMath>
                </a14:m>
                <a:r>
                  <a:rPr lang="en-CA" dirty="0"/>
                  <a:t> or candidate </a:t>
                </a:r>
                <a14:m>
                  <m:oMath xmlns:m="http://schemas.openxmlformats.org/officeDocument/2006/math">
                    <m:r>
                      <a:rPr lang="en-CA" i="1" dirty="0" smtClean="0">
                        <a:latin typeface="Cambria Math" panose="02040503050406030204" pitchFamily="18" charset="0"/>
                      </a:rPr>
                      <m:t>𝐵</m:t>
                    </m:r>
                  </m:oMath>
                </a14:m>
                <a:r>
                  <a:rPr lang="en-CA" dirty="0"/>
                  <a:t>. A recently published poll states that of 400 randomly sampled people, 232 preferred candidate </a:t>
                </a:r>
                <a14:m>
                  <m:oMath xmlns:m="http://schemas.openxmlformats.org/officeDocument/2006/math">
                    <m:r>
                      <a:rPr lang="en-CA" i="1" dirty="0">
                        <a:latin typeface="Cambria Math" panose="02040503050406030204" pitchFamily="18" charset="0"/>
                      </a:rPr>
                      <m:t>𝐴</m:t>
                    </m:r>
                  </m:oMath>
                </a14:m>
                <a:r>
                  <a:rPr lang="en-CA" dirty="0"/>
                  <a:t>, while the remainder preferred candidate </a:t>
                </a:r>
                <a14:m>
                  <m:oMath xmlns:m="http://schemas.openxmlformats.org/officeDocument/2006/math">
                    <m:r>
                      <a:rPr lang="en-CA" b="0" i="1" dirty="0" smtClean="0">
                        <a:latin typeface="Cambria Math" panose="02040503050406030204" pitchFamily="18" charset="0"/>
                      </a:rPr>
                      <m:t>𝐵</m:t>
                    </m:r>
                  </m:oMath>
                </a14:m>
                <a:r>
                  <a:rPr lang="en-CA" dirty="0"/>
                  <a:t>.</a:t>
                </a:r>
              </a:p>
              <a:p>
                <a:pPr marL="457200" indent="-457200" algn="just">
                  <a:buFont typeface="+mj-lt"/>
                  <a:buAutoNum type="arabicPeriod"/>
                </a:pPr>
                <a:r>
                  <a:rPr lang="en-CA" dirty="0"/>
                  <a:t>Suppose that before the poll was published, your prior belief was that the overall preference follows a uniform distribution. What is the 95% HDI on your belief after learning of the poll result?</a:t>
                </a:r>
              </a:p>
              <a:p>
                <a:pPr algn="just"/>
                <a:r>
                  <a:rPr lang="en-CA" sz="500" dirty="0"/>
                  <a:t> </a:t>
                </a:r>
                <a:br>
                  <a:rPr lang="en-CA" dirty="0"/>
                </a:br>
                <a:r>
                  <a:rPr lang="en-CA" dirty="0"/>
                  <a:t>	(</a:t>
                </a:r>
                <a:r>
                  <a:rPr lang="en-CA" b="1" dirty="0"/>
                  <a:t>Hint: </a:t>
                </a:r>
                <a:r>
                  <a:rPr lang="en-CA" dirty="0"/>
                  <a:t>what parameters would you use in </a:t>
                </a:r>
                <a:r>
                  <a:rPr lang="en-CA" dirty="0" err="1">
                    <a:latin typeface="Courant" panose="02000509030000020004" pitchFamily="49" charset="0"/>
                  </a:rPr>
                  <a:t>BernBeta</a:t>
                </a:r>
                <a:r>
                  <a:rPr lang="en-CA" dirty="0">
                    <a:latin typeface="Courant" panose="02000509030000020004" pitchFamily="49" charset="0"/>
                  </a:rPr>
                  <a:t>()</a:t>
                </a:r>
                <a:r>
                  <a:rPr lang="en-CA" dirty="0"/>
                  <a:t>?)</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806" r="-806"/>
                </a:stretch>
              </a:blipFill>
            </p:spPr>
            <p:txBody>
              <a:bodyPr/>
              <a:lstStyle/>
              <a:p>
                <a:r>
                  <a:rPr lang="en-US">
                    <a:noFill/>
                  </a:rPr>
                  <a:t> </a:t>
                </a:r>
              </a:p>
            </p:txBody>
          </p:sp>
        </mc:Fallback>
      </mc:AlternateContent>
    </p:spTree>
    <p:extLst>
      <p:ext uri="{BB962C8B-B14F-4D97-AF65-F5344CB8AC3E}">
        <p14:creationId xmlns:p14="http://schemas.microsoft.com/office/powerpoint/2010/main" val="194052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vidend">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Dividend">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66F1C100-1D2B-4BEA-AD01-C4F230B3B96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TM03457464[[fn=Dividend]]</Template>
  <TotalTime>3784</TotalTime>
  <Words>7581</Words>
  <Application>Microsoft Macintosh PowerPoint</Application>
  <PresentationFormat>Widescreen</PresentationFormat>
  <Paragraphs>732</Paragraphs>
  <Slides>109</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109</vt:i4>
      </vt:variant>
    </vt:vector>
  </HeadingPairs>
  <TitlesOfParts>
    <vt:vector size="117" baseType="lpstr">
      <vt:lpstr>Calibri</vt:lpstr>
      <vt:lpstr>Cambria Math</vt:lpstr>
      <vt:lpstr>Courant</vt:lpstr>
      <vt:lpstr>Dagny OT</vt:lpstr>
      <vt:lpstr>Gill Sans MT</vt:lpstr>
      <vt:lpstr>Wingdings</vt:lpstr>
      <vt:lpstr>Wingdings 2</vt:lpstr>
      <vt:lpstr>Dividend</vt:lpstr>
      <vt:lpstr>A CURSORY GLANCE AT BAYESIAN ANALYSIS</vt:lpstr>
      <vt:lpstr>OUTLINE</vt:lpstr>
      <vt:lpstr>PLAUSIBLE REASONING</vt:lpstr>
      <vt:lpstr>PLAUSIBLE REASONING</vt:lpstr>
      <vt:lpstr>PLAUSIBLE REASONING</vt:lpstr>
      <vt:lpstr>DEDUCTIVE VS. PLAUSIBLE REASONING</vt:lpstr>
      <vt:lpstr>DEDUCTIVE VS. PLAUSIBLE REASONING</vt:lpstr>
      <vt:lpstr>DEDUCTIVE VS. PLAUSIBLE REASONING</vt:lpstr>
      <vt:lpstr>DEDUCTIVE VS. PLAUSIBLE REASONING</vt:lpstr>
      <vt:lpstr>DISCUSSION</vt:lpstr>
      <vt:lpstr>THE RULES OF PROBABILITY</vt:lpstr>
      <vt:lpstr>WHAT IS PROBABILITY?</vt:lpstr>
      <vt:lpstr>WHAT IS PROBABILITY?</vt:lpstr>
      <vt:lpstr>WHAT IS PROBABILITY?</vt:lpstr>
      <vt:lpstr>Rules of Probability</vt:lpstr>
      <vt:lpstr>Conditional Probabilities </vt:lpstr>
      <vt:lpstr>Conditional Probabilities</vt:lpstr>
      <vt:lpstr>EXERCISE – Conditional Probabilities</vt:lpstr>
      <vt:lpstr>EXERCISE – Conditional Probabilities</vt:lpstr>
      <vt:lpstr>EXERCISE – Conditional Probabilities</vt:lpstr>
      <vt:lpstr>Bayes’ Theorem</vt:lpstr>
      <vt:lpstr>Bayes’ Theorem</vt:lpstr>
      <vt:lpstr>Bayes’ Theorem</vt:lpstr>
      <vt:lpstr>Bayes’ Theorem</vt:lpstr>
      <vt:lpstr>EXERCISE – WORLD TRADE CENTER</vt:lpstr>
      <vt:lpstr>EXERCISE – WORLD TRADE CENTER (1st PLANE)</vt:lpstr>
      <vt:lpstr>EXERCISE – WORLD TRADE CENTER (2nd PLANE)</vt:lpstr>
      <vt:lpstr>Bayes’ Theorem</vt:lpstr>
      <vt:lpstr>Bayes’ Theorem</vt:lpstr>
      <vt:lpstr>Bayes’ Theorem</vt:lpstr>
      <vt:lpstr>DISCUSSION</vt:lpstr>
      <vt:lpstr>EXERCISE – FALSE POSITIVE TESTING</vt:lpstr>
      <vt:lpstr>EXERCISE – FALSE POSITIVE TESTING</vt:lpstr>
      <vt:lpstr>EXERCISE – DRIVING CONDITIONS</vt:lpstr>
      <vt:lpstr>EXERCISE – DRIVING CONDITIONS</vt:lpstr>
      <vt:lpstr>EXERCISE – DRIVING CONDITIONS</vt:lpstr>
      <vt:lpstr>EXERCISE – DRIVING CONDITIONS</vt:lpstr>
      <vt:lpstr>EXERCISE – DRIVING CONDITIONS</vt:lpstr>
      <vt:lpstr>EXERCISE – DRIVING CONDITIONS</vt:lpstr>
      <vt:lpstr>EXERCISE – DRIVING CONDITIONS</vt:lpstr>
      <vt:lpstr>EXERCISE – MONTY HALL PROBLEM</vt:lpstr>
      <vt:lpstr>EXAMPLE: THE FAIR (?) COIN</vt:lpstr>
      <vt:lpstr>THE FAIR (?) COIN – SET-UP</vt:lpstr>
      <vt:lpstr>THE FAIR (?) COIN – PRIORS</vt:lpstr>
      <vt:lpstr>THE FAIR (?) COIN – PRIORS</vt:lpstr>
      <vt:lpstr>THE FAIR (?) COIN – PRIORS</vt:lpstr>
      <vt:lpstr>THE FAIR (?) COIN – LIKELIHOOD</vt:lpstr>
      <vt:lpstr>THE FAIR (?) COIN – POSTERIOR(S)</vt:lpstr>
      <vt:lpstr>THE FAIR (?) COIN  – POSTERIORS – NoN-INFORMATIVE PRIOR</vt:lpstr>
      <vt:lpstr>THE FAIR (?) COIN  – POSTERIORS – FOUL PLAY PRIOR</vt:lpstr>
      <vt:lpstr>THE FAIR (?) COIN – POSTERIORS – REGULAR COIN PRIOR</vt:lpstr>
      <vt:lpstr>THE FAIR (?) COIN – POSTERIORS – DOUBTFUL PRIOR</vt:lpstr>
      <vt:lpstr>EXAMPLE: THE SALARY QUESTION</vt:lpstr>
      <vt:lpstr>THE SALARY QUESTION – SET-UP</vt:lpstr>
      <vt:lpstr>THE SALARY QUESTION – SET-UP</vt:lpstr>
      <vt:lpstr>THE SALARY QUESTION – SET-UP</vt:lpstr>
      <vt:lpstr>THE SALARY QUESTION – PRIORS</vt:lpstr>
      <vt:lpstr>THE SALARY QUESTION – PRIORS</vt:lpstr>
      <vt:lpstr>The SALARY QUESTION – PRIORS </vt:lpstr>
      <vt:lpstr>THE SALARY QUESTION – LIKELIHOOD</vt:lpstr>
      <vt:lpstr>THE SALARY QUESTION – POSTERIOR(S)</vt:lpstr>
      <vt:lpstr>The SALARY QUESTION – POSTERIORS – GROUP 1</vt:lpstr>
      <vt:lpstr>The SALARY QUESTION – POSTERIORS – GROUP 1</vt:lpstr>
      <vt:lpstr>The SALARY QUESTION – EXERCISE</vt:lpstr>
      <vt:lpstr>EXAMPLE: MONEY ($ BILL Y’ALL)</vt:lpstr>
      <vt:lpstr>MONEY ($ BILL Y’ALL) – THE SET-UP</vt:lpstr>
      <vt:lpstr>MONEY ($ BILL Y’ALL) – THE SET-UP</vt:lpstr>
      <vt:lpstr>MONEY ($ BILL Y’ALL) – FITTING THE MODEL</vt:lpstr>
      <vt:lpstr>MONEY ($ BILL Y’ALL) – FITTING THE MODEL (SIMPLE)</vt:lpstr>
      <vt:lpstr>MONEY ($ BILL Y’ALL) – FITTING THE MODEL (SIMPLE)</vt:lpstr>
      <vt:lpstr>MONEY ($ BILL Y’ALL) – FITTING THE MODEL (SIMPLE)</vt:lpstr>
      <vt:lpstr>MONEY ($ BILL Y’ALL) – MARKED BILLS ARE BRITTLE (?)</vt:lpstr>
      <vt:lpstr>MONEY ($ BILL Y’ALL) – MARKED BILLS ARE BRITTLE (?)</vt:lpstr>
      <vt:lpstr>MONEY ($ BILL Y’ALL) – MARKED BILLS ARE BRITTLE (?)</vt:lpstr>
      <vt:lpstr>MONEY ($ BILL Y’ALL) – MARKED BILLS ARE BRITTLE (?)</vt:lpstr>
      <vt:lpstr>MONEY ($ BILL Y’ALL) – LISTEN TO THE BANKER</vt:lpstr>
      <vt:lpstr>MONEY ($ BILL Y’ALL) – LISTEN TO THE BANKER</vt:lpstr>
      <vt:lpstr>MONEY ($ BILL Y’ALL) – LISTEN TO THE BANKER</vt:lpstr>
      <vt:lpstr>MONEY ($ BILL Y’ALL) – LISTEN TO THE BANKER</vt:lpstr>
      <vt:lpstr>OUTLINE</vt:lpstr>
      <vt:lpstr>PRIOR DISTRIBUTIONS</vt:lpstr>
      <vt:lpstr>PRIOR DISTRIBUTIONS</vt:lpstr>
      <vt:lpstr>PRIOR DISTRIBUTIONS</vt:lpstr>
      <vt:lpstr>CONJUGATE PRIORS</vt:lpstr>
      <vt:lpstr>CONJUGATE PRIORS</vt:lpstr>
      <vt:lpstr>CONJUGATE PRIORS</vt:lpstr>
      <vt:lpstr>UNINFORMATIVE PRIORS</vt:lpstr>
      <vt:lpstr>INFORMATIVE PRIORS</vt:lpstr>
      <vt:lpstr>INFORMATIVE PRIORS</vt:lpstr>
      <vt:lpstr>INFORMATIVE PRIORS</vt:lpstr>
      <vt:lpstr>INFORMATIVE PRIORS</vt:lpstr>
      <vt:lpstr>INFORMATIVE PRIORS</vt:lpstr>
      <vt:lpstr>INFORMATIVE PRIORS</vt:lpstr>
      <vt:lpstr>MAXIMUM ENTROPY PRIORS</vt:lpstr>
      <vt:lpstr>MAXIMUM ENTROPY PRIORS</vt:lpstr>
      <vt:lpstr>MCMC AND NUMERICAL METHODS</vt:lpstr>
      <vt:lpstr>POSTERIOR DISTRIBUTIONS</vt:lpstr>
      <vt:lpstr>POSTERIOR DISTRIBUTIONS – HDI</vt:lpstr>
      <vt:lpstr>POSTERIOR DISTRIBUTIONS – HDI</vt:lpstr>
      <vt:lpstr>POSTERIOR DISTRIBUTIONS – HDI</vt:lpstr>
      <vt:lpstr>POSTERIOR DISTRIBUTIONS – HDI</vt:lpstr>
      <vt:lpstr>MCMC METHODS</vt:lpstr>
      <vt:lpstr>MCMC METHODS</vt:lpstr>
      <vt:lpstr>METROPOLIS-HASTINGS (MH) ALGORITHM</vt:lpstr>
      <vt:lpstr>METROPOLIS-HASTINGS (MH) ALGORITHM</vt:lpstr>
      <vt:lpstr>METROPOLIS-HASTINGS (MH) ALGORITHM</vt:lpstr>
      <vt:lpstr>BAYESIAN A/B TESTING</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Data science universals</dc:title>
  <dc:creator>pboily</dc:creator>
  <cp:lastModifiedBy>Patrick Boily</cp:lastModifiedBy>
  <cp:revision>296</cp:revision>
  <dcterms:created xsi:type="dcterms:W3CDTF">2018-12-12T19:39:04Z</dcterms:created>
  <dcterms:modified xsi:type="dcterms:W3CDTF">2019-05-29T06:58:31Z</dcterms:modified>
</cp:coreProperties>
</file>