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24"/>
  </p:notesMasterIdLst>
  <p:handoutMasterIdLst>
    <p:handoutMasterId r:id="rId25"/>
  </p:handoutMasterIdLst>
  <p:sldIdLst>
    <p:sldId id="2367" r:id="rId6"/>
    <p:sldId id="293" r:id="rId7"/>
    <p:sldId id="284" r:id="rId8"/>
    <p:sldId id="2368" r:id="rId9"/>
    <p:sldId id="280" r:id="rId10"/>
    <p:sldId id="377" r:id="rId11"/>
    <p:sldId id="378" r:id="rId12"/>
    <p:sldId id="281" r:id="rId13"/>
    <p:sldId id="282" r:id="rId14"/>
    <p:sldId id="283" r:id="rId15"/>
    <p:sldId id="287" r:id="rId16"/>
    <p:sldId id="290" r:id="rId17"/>
    <p:sldId id="291" r:id="rId18"/>
    <p:sldId id="294" r:id="rId19"/>
    <p:sldId id="295" r:id="rId20"/>
    <p:sldId id="296" r:id="rId21"/>
    <p:sldId id="297" r:id="rId22"/>
    <p:sldId id="29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6F67"/>
    <a:srgbClr val="97002D"/>
    <a:srgbClr val="FFFFFF"/>
    <a:srgbClr val="FBD9D0"/>
    <a:srgbClr val="BBA099"/>
    <a:srgbClr val="CC0000"/>
    <a:srgbClr val="D2DEEF"/>
    <a:srgbClr val="00BF6F"/>
    <a:srgbClr val="B40038"/>
    <a:srgbClr val="D600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1" autoAdjust="0"/>
    <p:restoredTop sz="88496" autoAdjust="0"/>
  </p:normalViewPr>
  <p:slideViewPr>
    <p:cSldViewPr snapToGrid="0">
      <p:cViewPr varScale="1">
        <p:scale>
          <a:sx n="103" d="100"/>
          <a:sy n="103" d="100"/>
        </p:scale>
        <p:origin x="1184" y="184"/>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Myriad Pro Light" panose="020B0403030403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33E37A-4DA5-42EB-B946-6E8AFCD6885B}" type="datetimeFigureOut">
              <a:rPr lang="en-US" smtClean="0">
                <a:latin typeface="Myriad Pro Light" panose="020B0403030403020204" pitchFamily="34" charset="0"/>
              </a:rPr>
              <a:t>6/3/23</a:t>
            </a:fld>
            <a:endParaRPr lang="en-US" dirty="0">
              <a:latin typeface="Myriad Pro Light" panose="020B0403030403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Myriad Pro Light" panose="020B0403030403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98147D-E90E-4927-99E2-21FC41219012}" type="slidenum">
              <a:rPr lang="en-US" smtClean="0">
                <a:latin typeface="Myriad Pro Light" panose="020B0403030403020204" pitchFamily="34" charset="0"/>
              </a:rPr>
              <a:t>‹#›</a:t>
            </a:fld>
            <a:endParaRPr lang="en-US" dirty="0">
              <a:latin typeface="Myriad Pro Light" panose="020B0403030403020204" pitchFamily="34" charset="0"/>
            </a:endParaRPr>
          </a:p>
        </p:txBody>
      </p:sp>
    </p:spTree>
    <p:extLst>
      <p:ext uri="{BB962C8B-B14F-4D97-AF65-F5344CB8AC3E}">
        <p14:creationId xmlns:p14="http://schemas.microsoft.com/office/powerpoint/2010/main" val="3473823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yriad Pro Light" panose="020B0403030403020204" pitchFamily="34" charset="0"/>
              </a:defRPr>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yriad Pro Light" panose="020B0403030403020204" pitchFamily="34" charset="0"/>
              </a:defRPr>
            </a:lvl1pPr>
          </a:lstStyle>
          <a:p>
            <a:fld id="{63BB6AFB-E738-4664-8B3D-AB69266C917E}" type="datetimeFigureOut">
              <a:rPr lang="en-CA" smtClean="0"/>
              <a:pPr/>
              <a:t>2023-06-03</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yriad Pro Light" panose="020B0403030403020204" pitchFamily="34" charset="0"/>
              </a:defRPr>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yriad Pro Light" panose="020B0403030403020204" pitchFamily="34" charset="0"/>
              </a:defRPr>
            </a:lvl1pPr>
          </a:lstStyle>
          <a:p>
            <a:fld id="{C8488BF7-385B-4E63-94D0-F2FF205AC790}" type="slidenum">
              <a:rPr lang="en-CA" smtClean="0"/>
              <a:pPr/>
              <a:t>‹#›</a:t>
            </a:fld>
            <a:endParaRPr lang="en-CA" dirty="0"/>
          </a:p>
        </p:txBody>
      </p:sp>
    </p:spTree>
    <p:extLst>
      <p:ext uri="{BB962C8B-B14F-4D97-AF65-F5344CB8AC3E}">
        <p14:creationId xmlns:p14="http://schemas.microsoft.com/office/powerpoint/2010/main" val="546916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yriad Pro Light" panose="020B0403030403020204" pitchFamily="34" charset="0"/>
        <a:ea typeface="+mn-ea"/>
        <a:cs typeface="+mn-cs"/>
      </a:defRPr>
    </a:lvl1pPr>
    <a:lvl2pPr marL="457200" algn="l" defTabSz="914400" rtl="0" eaLnBrk="1" latinLnBrk="0" hangingPunct="1">
      <a:defRPr sz="1200" b="0" i="0" kern="1200">
        <a:solidFill>
          <a:schemeClr val="tx1"/>
        </a:solidFill>
        <a:latin typeface="Myriad Pro Light" panose="020B0403030403020204" pitchFamily="34" charset="0"/>
        <a:ea typeface="+mn-ea"/>
        <a:cs typeface="+mn-cs"/>
      </a:defRPr>
    </a:lvl2pPr>
    <a:lvl3pPr marL="914400" algn="l" defTabSz="914400" rtl="0" eaLnBrk="1" latinLnBrk="0" hangingPunct="1">
      <a:defRPr sz="1200" b="0" i="0" kern="1200">
        <a:solidFill>
          <a:schemeClr val="tx1"/>
        </a:solidFill>
        <a:latin typeface="Myriad Pro Light" panose="020B0403030403020204" pitchFamily="34" charset="0"/>
        <a:ea typeface="+mn-ea"/>
        <a:cs typeface="+mn-cs"/>
      </a:defRPr>
    </a:lvl3pPr>
    <a:lvl4pPr marL="1371600" algn="l" defTabSz="914400" rtl="0" eaLnBrk="1" latinLnBrk="0" hangingPunct="1">
      <a:defRPr sz="1200" b="0" i="0" kern="1200">
        <a:solidFill>
          <a:schemeClr val="tx1"/>
        </a:solidFill>
        <a:latin typeface="Myriad Pro Light" panose="020B0403030403020204" pitchFamily="34" charset="0"/>
        <a:ea typeface="+mn-ea"/>
        <a:cs typeface="+mn-cs"/>
      </a:defRPr>
    </a:lvl4pPr>
    <a:lvl5pPr marL="1828800" algn="l" defTabSz="914400" rtl="0" eaLnBrk="1" latinLnBrk="0" hangingPunct="1">
      <a:defRPr sz="1200" b="0" i="0" kern="1200">
        <a:solidFill>
          <a:schemeClr val="tx1"/>
        </a:solidFill>
        <a:latin typeface="Myriad Pro Light" panose="020B04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237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93658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889061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99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36450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Font typeface="Wingdings" pitchFamily="2" charset="2"/>
              <a:buNone/>
              <a:defRPr b="0" i="0">
                <a:latin typeface="Myriad Pro Light" panose="020B0403030403020204" pitchFamily="34" charset="0"/>
              </a:defRPr>
            </a:lvl1pPr>
            <a:lvl2pPr marL="685800" indent="-228600">
              <a:buFont typeface="Wingdings" pitchFamily="2" charset="2"/>
              <a:buChar char="§"/>
              <a:defRPr b="0" i="0">
                <a:latin typeface="Myriad Pro Light" panose="020B0403030403020204" pitchFamily="34" charset="0"/>
              </a:defRPr>
            </a:lvl2pPr>
            <a:lvl3pPr marL="1143000" indent="-228600">
              <a:buFont typeface="Wingdings" pitchFamily="2" charset="2"/>
              <a:buChar char="§"/>
              <a:defRPr b="0" i="0">
                <a:latin typeface="Myriad Pro Light" panose="020B0403030403020204" pitchFamily="34" charset="0"/>
              </a:defRPr>
            </a:lvl3pPr>
            <a:lvl4pPr marL="1600200" indent="-228600">
              <a:buFont typeface="Wingdings" pitchFamily="2" charset="2"/>
              <a:buChar char="§"/>
              <a:defRPr b="0" i="0">
                <a:latin typeface="Myriad Pro Light" panose="020B0403030403020204" pitchFamily="34" charset="0"/>
              </a:defRPr>
            </a:lvl4pPr>
            <a:lvl5pPr marL="2057400" indent="-228600">
              <a:buFont typeface="Wingdings" pitchFamily="2" charset="2"/>
              <a:buChar char="§"/>
              <a:defRPr b="0" i="0">
                <a:latin typeface="Myriad Pro Light" panose="020B04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BFAA7C48-04A8-7DA5-B163-F203785E83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30193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40400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0619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54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89454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5286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t="-19000" b="9000"/>
          </a:stretch>
        </a:blipFill>
        <a:effectLst/>
      </p:bgPr>
    </p:bg>
    <p:spTree>
      <p:nvGrpSpPr>
        <p:cNvPr id="1" name=""/>
        <p:cNvGrpSpPr/>
        <p:nvPr/>
      </p:nvGrpSpPr>
      <p:grpSpPr>
        <a:xfrm>
          <a:off x="0" y="0"/>
          <a:ext cx="0" cy="0"/>
          <a:chOff x="0" y="0"/>
          <a:chExt cx="0" cy="0"/>
        </a:xfrm>
      </p:grpSpPr>
      <p:sp>
        <p:nvSpPr>
          <p:cNvPr id="8" name="Rectangle 7"/>
          <p:cNvSpPr/>
          <p:nvPr userDrawn="1"/>
        </p:nvSpPr>
        <p:spPr>
          <a:xfrm>
            <a:off x="1" y="4855335"/>
            <a:ext cx="12192000" cy="2015543"/>
          </a:xfrm>
          <a:prstGeom prst="rect">
            <a:avLst/>
          </a:prstGeom>
          <a:gradFill flip="none" rotWithShape="1">
            <a:gsLst>
              <a:gs pos="33000">
                <a:srgbClr val="97002D"/>
              </a:gs>
              <a:gs pos="100000">
                <a:srgbClr val="6F7268"/>
              </a:gs>
              <a:gs pos="45000">
                <a:srgbClr val="97002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yriad Pro Light" panose="020B0403030403020204" pitchFamily="34" charset="0"/>
            </a:endParaRPr>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65795" y="5203065"/>
            <a:ext cx="1962392" cy="1321185"/>
          </a:xfrm>
          <a:prstGeom prst="rect">
            <a:avLst/>
          </a:prstGeom>
        </p:spPr>
      </p:pic>
      <p:sp>
        <p:nvSpPr>
          <p:cNvPr id="12" name="Rectangle 11"/>
          <p:cNvSpPr/>
          <p:nvPr userDrawn="1"/>
        </p:nvSpPr>
        <p:spPr>
          <a:xfrm>
            <a:off x="1043189" y="4726546"/>
            <a:ext cx="1854557" cy="257578"/>
          </a:xfrm>
          <a:prstGeom prst="rect">
            <a:avLst/>
          </a:prstGeom>
          <a:solidFill>
            <a:srgbClr val="97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yriad Pro Light" panose="020B0403030403020204" pitchFamily="34" charset="0"/>
            </a:endParaRPr>
          </a:p>
        </p:txBody>
      </p:sp>
    </p:spTree>
    <p:extLst>
      <p:ext uri="{BB962C8B-B14F-4D97-AF65-F5344CB8AC3E}">
        <p14:creationId xmlns:p14="http://schemas.microsoft.com/office/powerpoint/2010/main" val="268523010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lang="fr-FR" sz="2400" b="1" i="0" u="none" strike="noStrike" kern="1200" baseline="0" smtClean="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452315"/>
            <a:ext cx="12192000" cy="405684"/>
          </a:xfrm>
          <a:prstGeom prst="rect">
            <a:avLst/>
          </a:prstGeom>
          <a:gradFill>
            <a:gsLst>
              <a:gs pos="33000">
                <a:srgbClr val="97002D"/>
              </a:gs>
              <a:gs pos="100000">
                <a:srgbClr val="6F7268"/>
              </a:gs>
              <a:gs pos="45000">
                <a:srgbClr val="97002D"/>
              </a:gs>
            </a:gsLst>
            <a:path path="circle">
              <a:fillToRect l="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yriad Pro Light" panose="020B0403030403020204" pitchFamily="34" charset="0"/>
            </a:endParaRPr>
          </a:p>
        </p:txBody>
      </p:sp>
      <p:sp>
        <p:nvSpPr>
          <p:cNvPr id="5" name="Title Placeholder 4">
            <a:extLst>
              <a:ext uri="{FF2B5EF4-FFF2-40B4-BE49-F238E27FC236}">
                <a16:creationId xmlns:a16="http://schemas.microsoft.com/office/drawing/2014/main" id="{8ABAC5F9-59C5-5CC1-EEEA-61686FC2A5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934472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b="0" i="0" kern="1200">
          <a:solidFill>
            <a:srgbClr val="97002D"/>
          </a:solidFill>
          <a:latin typeface="Myriad Pro" panose="020B0503030403020204" pitchFamily="34" charset="0"/>
          <a:ea typeface="+mj-ea"/>
          <a:cs typeface="+mj-cs"/>
        </a:defRPr>
      </a:lvl1pPr>
    </p:titleStyle>
    <p:bodyStyle>
      <a:lvl1pPr marL="0" indent="0" algn="l" defTabSz="914400" rtl="0" eaLnBrk="1" latinLnBrk="0" hangingPunct="1">
        <a:lnSpc>
          <a:spcPct val="90000"/>
        </a:lnSpc>
        <a:spcBef>
          <a:spcPts val="1000"/>
        </a:spcBef>
        <a:buFont typeface="Wingdings" pitchFamily="2" charset="2"/>
        <a:buNone/>
        <a:defRPr sz="2800" b="0" i="0" kern="1200">
          <a:solidFill>
            <a:srgbClr val="706F67"/>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b="0" i="0" kern="1200">
          <a:solidFill>
            <a:srgbClr val="706F67"/>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b="0" i="0" kern="1200">
          <a:solidFill>
            <a:srgbClr val="706F67"/>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b="0" i="0" kern="1200">
          <a:solidFill>
            <a:srgbClr val="706F67"/>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b="0" i="0" kern="1200">
          <a:solidFill>
            <a:srgbClr val="706F67"/>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Goal_setting" TargetMode="External"/><Relationship Id="rId2" Type="http://schemas.openxmlformats.org/officeDocument/2006/relationships/hyperlink" Target="https://en.wikipedia.org/wiki/Success_(concept)"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normAutofit/>
          </a:bodyPr>
          <a:lstStyle/>
          <a:p>
            <a:pPr algn="l"/>
            <a:r>
              <a:rPr lang="fr-CA" sz="4400" b="1" dirty="0">
                <a:latin typeface="Myriad Pro"/>
              </a:rPr>
              <a:t>Analytics for </a:t>
            </a:r>
            <a:r>
              <a:rPr lang="fr-CA" sz="4400" b="1" dirty="0" err="1">
                <a:latin typeface="Myriad Pro"/>
              </a:rPr>
              <a:t>Decision-Making</a:t>
            </a:r>
            <a:r>
              <a:rPr lang="fr-CA" sz="4400" b="1" dirty="0">
                <a:latin typeface="Myriad Pro"/>
              </a:rPr>
              <a:t>:</a:t>
            </a:r>
            <a:br>
              <a:rPr lang="fr-CA" sz="4400" b="1" dirty="0">
                <a:latin typeface="Myriad Pro"/>
              </a:rPr>
            </a:br>
            <a:r>
              <a:rPr lang="fr-CA" sz="4400" b="1">
                <a:latin typeface="Myriad Pro"/>
              </a:rPr>
              <a:t>Module 2 </a:t>
            </a:r>
            <a:r>
              <a:rPr lang="fr-CA" sz="4400" b="1" dirty="0" err="1">
                <a:latin typeface="Myriad Pro"/>
              </a:rPr>
              <a:t>Supplemental</a:t>
            </a:r>
            <a:r>
              <a:rPr lang="fr-CA" sz="4400" b="1" dirty="0">
                <a:latin typeface="Myriad Pro"/>
              </a:rPr>
              <a:t> </a:t>
            </a:r>
            <a:r>
              <a:rPr lang="fr-CA" sz="4400" b="1" dirty="0" err="1">
                <a:latin typeface="Myriad Pro"/>
              </a:rPr>
              <a:t>Material</a:t>
            </a:r>
            <a:endParaRPr lang="en-US" sz="4400" b="1" dirty="0">
              <a:latin typeface="Myriad Pro"/>
            </a:endParaRPr>
          </a:p>
        </p:txBody>
      </p:sp>
      <p:sp>
        <p:nvSpPr>
          <p:cNvPr id="3" name="Subtitle 2"/>
          <p:cNvSpPr>
            <a:spLocks noGrp="1"/>
          </p:cNvSpPr>
          <p:nvPr>
            <p:ph type="subTitle" idx="1"/>
          </p:nvPr>
        </p:nvSpPr>
        <p:spPr>
          <a:prstGeom prst="rect">
            <a:avLst/>
          </a:prstGeom>
        </p:spPr>
        <p:txBody>
          <a:bodyPr>
            <a:noAutofit/>
          </a:bodyPr>
          <a:lstStyle/>
          <a:p>
            <a:pPr algn="l"/>
            <a:r>
              <a:rPr lang="fr-CA" sz="1600" b="1" dirty="0" err="1">
                <a:latin typeface="Myriad Pro"/>
              </a:rPr>
              <a:t>Instructor</a:t>
            </a:r>
            <a:r>
              <a:rPr lang="fr-CA" sz="1600" b="1" dirty="0">
                <a:latin typeface="Myriad Pro"/>
              </a:rPr>
              <a:t>:</a:t>
            </a:r>
            <a:r>
              <a:rPr lang="fr-CA" sz="1600" dirty="0">
                <a:latin typeface="Myriad Pro"/>
              </a:rPr>
              <a:t> Patrick Boily</a:t>
            </a:r>
            <a:br>
              <a:rPr lang="fr-CA" sz="1600" dirty="0">
                <a:latin typeface="Myriad Pro"/>
              </a:rPr>
            </a:br>
            <a:r>
              <a:rPr lang="fr-CA" sz="1600" dirty="0" err="1">
                <a:latin typeface="Myriad Pro"/>
              </a:rPr>
              <a:t>with</a:t>
            </a:r>
            <a:r>
              <a:rPr lang="fr-CA" sz="1600" dirty="0">
                <a:latin typeface="Myriad Pro"/>
              </a:rPr>
              <a:t> Stephen Davies, Jen Schellinck, John </a:t>
            </a:r>
            <a:r>
              <a:rPr lang="fr-CA" sz="1600" dirty="0" err="1">
                <a:latin typeface="Myriad Pro"/>
              </a:rPr>
              <a:t>Stroud</a:t>
            </a:r>
            <a:br>
              <a:rPr lang="fr-CA" sz="1800" dirty="0">
                <a:latin typeface="Myriad Pro"/>
              </a:rPr>
            </a:br>
            <a:endParaRPr lang="fr-CA" sz="1800" dirty="0">
              <a:latin typeface="Myriad Pro"/>
            </a:endParaRPr>
          </a:p>
          <a:p>
            <a:pPr algn="r"/>
            <a:endParaRPr lang="fr-CA" sz="1800" dirty="0">
              <a:latin typeface="Myriad Pro"/>
            </a:endParaRPr>
          </a:p>
          <a:p>
            <a:pPr algn="r"/>
            <a:r>
              <a:rPr lang="fr-CA" sz="1200" dirty="0">
                <a:latin typeface="Myriad Pro"/>
              </a:rPr>
              <a:t>Slides: P. Boily (IACS, DAL, </a:t>
            </a:r>
            <a:r>
              <a:rPr lang="fr-CA" sz="1200" dirty="0" err="1">
                <a:latin typeface="Myriad Pro"/>
              </a:rPr>
              <a:t>uOttawa</a:t>
            </a:r>
            <a:r>
              <a:rPr lang="fr-CA" sz="1200" dirty="0">
                <a:latin typeface="Myriad Pro"/>
              </a:rPr>
              <a:t>), J. Schellinck (</a:t>
            </a:r>
            <a:r>
              <a:rPr lang="fr-CA" sz="1200" dirty="0" err="1">
                <a:latin typeface="Myriad Pro"/>
              </a:rPr>
              <a:t>Sysabee</a:t>
            </a:r>
            <a:r>
              <a:rPr lang="fr-CA" sz="1200" dirty="0">
                <a:latin typeface="Myriad Pro"/>
              </a:rPr>
              <a:t>, DAL, AI Guides), J. </a:t>
            </a:r>
            <a:r>
              <a:rPr lang="fr-CA" sz="1200" dirty="0" err="1">
                <a:latin typeface="Myriad Pro"/>
              </a:rPr>
              <a:t>Stroud</a:t>
            </a:r>
            <a:r>
              <a:rPr lang="fr-CA" sz="1200" dirty="0">
                <a:latin typeface="Myriad Pro"/>
              </a:rPr>
              <a:t> (AI Guides)</a:t>
            </a:r>
            <a:br>
              <a:rPr lang="fr-CA" sz="1200" dirty="0">
                <a:latin typeface="Myriad Pro"/>
              </a:rPr>
            </a:br>
            <a:r>
              <a:rPr lang="fr-CA" sz="1200" dirty="0">
                <a:latin typeface="Myriad Pro"/>
              </a:rPr>
              <a:t>S. Davies (DAVHILL, DAL), B. Conway-Smith (</a:t>
            </a:r>
            <a:r>
              <a:rPr lang="fr-CA" sz="1200" dirty="0" err="1">
                <a:latin typeface="Myriad Pro"/>
              </a:rPr>
              <a:t>Sysabee</a:t>
            </a:r>
            <a:r>
              <a:rPr lang="fr-CA" sz="1200" dirty="0">
                <a:latin typeface="Myriad Pro"/>
              </a:rPr>
              <a:t>), M. </a:t>
            </a:r>
            <a:r>
              <a:rPr lang="fr-CA" sz="1200" dirty="0" err="1">
                <a:latin typeface="Myriad Pro"/>
              </a:rPr>
              <a:t>Kashef</a:t>
            </a:r>
            <a:r>
              <a:rPr lang="fr-CA" sz="1200" dirty="0">
                <a:latin typeface="Myriad Pro"/>
              </a:rPr>
              <a:t> (datascience2go) </a:t>
            </a:r>
            <a:endParaRPr lang="en-US" sz="1200" dirty="0">
              <a:latin typeface="Myriad Pro"/>
            </a:endParaRPr>
          </a:p>
        </p:txBody>
      </p:sp>
    </p:spTree>
    <p:extLst>
      <p:ext uri="{BB962C8B-B14F-4D97-AF65-F5344CB8AC3E}">
        <p14:creationId xmlns:p14="http://schemas.microsoft.com/office/powerpoint/2010/main" val="2089242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Tyranny of Metrics</a:t>
            </a:r>
          </a:p>
        </p:txBody>
      </p:sp>
      <p:sp>
        <p:nvSpPr>
          <p:cNvPr id="3" name="Content Placeholder 2"/>
          <p:cNvSpPr>
            <a:spLocks noGrp="1"/>
          </p:cNvSpPr>
          <p:nvPr>
            <p:ph idx="1"/>
          </p:nvPr>
        </p:nvSpPr>
        <p:spPr>
          <a:xfrm>
            <a:off x="426730" y="1905921"/>
            <a:ext cx="7262190" cy="4140767"/>
          </a:xfrm>
        </p:spPr>
        <p:txBody>
          <a:bodyPr/>
          <a:lstStyle/>
          <a:p>
            <a:r>
              <a:rPr lang="en-US" dirty="0"/>
              <a:t>The Tyranny of Metrics by Jerry Z. Muller  discusses:</a:t>
            </a:r>
          </a:p>
          <a:p>
            <a:pPr lvl="1"/>
            <a:r>
              <a:rPr lang="en-US" dirty="0"/>
              <a:t>Recurring flaws seen in metrics construction</a:t>
            </a:r>
          </a:p>
          <a:p>
            <a:pPr lvl="1"/>
            <a:r>
              <a:rPr lang="en-US" dirty="0"/>
              <a:t>Origin of "Metric Fixation'</a:t>
            </a:r>
          </a:p>
          <a:p>
            <a:pPr lvl="1"/>
            <a:r>
              <a:rPr lang="en-US" dirty="0"/>
              <a:t>Case Studies</a:t>
            </a:r>
          </a:p>
          <a:p>
            <a:pPr lvl="1"/>
            <a:r>
              <a:rPr lang="en-US" dirty="0"/>
              <a:t>Issues with and strategies for avoiding ‘Metric Fixation'</a:t>
            </a:r>
          </a:p>
        </p:txBody>
      </p:sp>
      <p:pic>
        <p:nvPicPr>
          <p:cNvPr id="4" name="Picture 3"/>
          <p:cNvPicPr>
            <a:picLocks noChangeAspect="1"/>
          </p:cNvPicPr>
          <p:nvPr/>
        </p:nvPicPr>
        <p:blipFill>
          <a:blip r:embed="rId2"/>
          <a:stretch>
            <a:fillRect/>
          </a:stretch>
        </p:blipFill>
        <p:spPr>
          <a:xfrm>
            <a:off x="8497145" y="1884304"/>
            <a:ext cx="2933258" cy="4457839"/>
          </a:xfrm>
          <a:prstGeom prst="rect">
            <a:avLst/>
          </a:prstGeom>
        </p:spPr>
      </p:pic>
    </p:spTree>
    <p:extLst>
      <p:ext uri="{BB962C8B-B14F-4D97-AF65-F5344CB8AC3E}">
        <p14:creationId xmlns:p14="http://schemas.microsoft.com/office/powerpoint/2010/main" val="249137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 Metrics redeemable?</a:t>
            </a:r>
          </a:p>
        </p:txBody>
      </p:sp>
      <p:sp>
        <p:nvSpPr>
          <p:cNvPr id="3" name="Content Placeholder 2"/>
          <p:cNvSpPr>
            <a:spLocks noGrp="1"/>
          </p:cNvSpPr>
          <p:nvPr>
            <p:ph idx="1"/>
          </p:nvPr>
        </p:nvSpPr>
        <p:spPr/>
        <p:txBody>
          <a:bodyPr>
            <a:normAutofit lnSpcReduction="10000"/>
          </a:bodyPr>
          <a:lstStyle/>
          <a:p>
            <a:r>
              <a:rPr lang="en-US" dirty="0"/>
              <a:t>"The problem is not measurement, but excessive measurement and inappropriate measurement... while they are a potentially valuable tool, the virtues of accountability metrics have been oversold and their costs are often under appreciated."</a:t>
            </a:r>
          </a:p>
          <a:p>
            <a:r>
              <a:rPr lang="en-US" dirty="0"/>
              <a:t>"...[T]here are many situations where decision making based on standardized measurement is superior to judgment based upon personal experience and expertise... Used judiciously, then, measurements of the previously unmeasurable can provide real benefits.”</a:t>
            </a:r>
          </a:p>
          <a:p>
            <a:r>
              <a:rPr lang="en-US" dirty="0"/>
              <a:t>So when are metrics good and when are they problematic? Muller spends the rest of his book spelling this out.</a:t>
            </a:r>
          </a:p>
        </p:txBody>
      </p:sp>
    </p:spTree>
    <p:extLst>
      <p:ext uri="{BB962C8B-B14F-4D97-AF65-F5344CB8AC3E}">
        <p14:creationId xmlns:p14="http://schemas.microsoft.com/office/powerpoint/2010/main" val="428755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Goodhart’s + CampBell’s Law</a:t>
            </a:r>
          </a:p>
        </p:txBody>
      </p:sp>
      <p:sp>
        <p:nvSpPr>
          <p:cNvPr id="3" name="Content Placeholder 2"/>
          <p:cNvSpPr>
            <a:spLocks noGrp="1"/>
          </p:cNvSpPr>
          <p:nvPr>
            <p:ph idx="1"/>
          </p:nvPr>
        </p:nvSpPr>
        <p:spPr/>
        <p:txBody>
          <a:bodyPr>
            <a:normAutofit lnSpcReduction="10000"/>
          </a:bodyPr>
          <a:lstStyle/>
          <a:p>
            <a:r>
              <a:rPr lang="en-US" dirty="0"/>
              <a:t>"When a measure becomes a target, it ceases to be a good measure.”</a:t>
            </a:r>
          </a:p>
          <a:p>
            <a:pPr marL="0" indent="0">
              <a:buNone/>
            </a:pPr>
            <a:r>
              <a:rPr lang="en-US" dirty="0"/>
              <a:t>																										(Goodhart’s Law)</a:t>
            </a:r>
          </a:p>
          <a:p>
            <a:r>
              <a:rPr lang="en-US" dirty="0"/>
              <a:t>"The more any quantitative social indicator is used for social decision-making, the more subject it will be to corruption pressures and the more apt it will be to distort and corrupt the social processes it is intended to monitor.”</a:t>
            </a:r>
          </a:p>
          <a:p>
            <a:pPr marL="0" indent="0">
              <a:buNone/>
            </a:pPr>
            <a:r>
              <a:rPr lang="en-US" dirty="0"/>
              <a:t>																										(Campbell’s Law)</a:t>
            </a:r>
          </a:p>
          <a:p>
            <a:endParaRPr lang="en-US" dirty="0"/>
          </a:p>
        </p:txBody>
      </p:sp>
    </p:spTree>
    <p:extLst>
      <p:ext uri="{BB962C8B-B14F-4D97-AF65-F5344CB8AC3E}">
        <p14:creationId xmlns:p14="http://schemas.microsoft.com/office/powerpoint/2010/main" val="362323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Metric Fixation</a:t>
            </a:r>
          </a:p>
        </p:txBody>
      </p:sp>
      <p:sp>
        <p:nvSpPr>
          <p:cNvPr id="3" name="Content Placeholder 2"/>
          <p:cNvSpPr>
            <a:spLocks noGrp="1"/>
          </p:cNvSpPr>
          <p:nvPr>
            <p:ph idx="1"/>
          </p:nvPr>
        </p:nvSpPr>
        <p:spPr/>
        <p:txBody>
          <a:bodyPr/>
          <a:lstStyle/>
          <a:p>
            <a:r>
              <a:rPr lang="en-US" dirty="0"/>
              <a:t>‘Metric Fixation’ is a term coined by Muller to describe:</a:t>
            </a:r>
          </a:p>
          <a:p>
            <a:pPr lvl="1"/>
            <a:r>
              <a:rPr lang="en-US" dirty="0"/>
              <a:t>The belief that it is possible and desirable to replace judgment, acquired by personal experience and talent, with numerical indicators of comparative performance based upon standardized data (metrics);</a:t>
            </a:r>
          </a:p>
          <a:p>
            <a:pPr lvl="1"/>
            <a:r>
              <a:rPr lang="en-US" dirty="0"/>
              <a:t>The belief that making such metrics public (transparent) assures that institutions are actually carrying out their purposes (accountability)</a:t>
            </a:r>
          </a:p>
          <a:p>
            <a:pPr lvl="1"/>
            <a:r>
              <a:rPr lang="en-US" dirty="0"/>
              <a:t>The belief that the best way to motivate people within these organizations is by attaching rewards and penalties to their measured performance, rewards that are either monetary (pay-for-performance) or reputational (rankings).</a:t>
            </a:r>
          </a:p>
        </p:txBody>
      </p:sp>
    </p:spTree>
    <p:extLst>
      <p:ext uri="{BB962C8B-B14F-4D97-AF65-F5344CB8AC3E}">
        <p14:creationId xmlns:p14="http://schemas.microsoft.com/office/powerpoint/2010/main" val="119112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Issues with Metrics (I)</a:t>
            </a:r>
          </a:p>
        </p:txBody>
      </p:sp>
      <p:sp>
        <p:nvSpPr>
          <p:cNvPr id="3" name="Content Placeholder 2"/>
          <p:cNvSpPr>
            <a:spLocks noGrp="1"/>
          </p:cNvSpPr>
          <p:nvPr>
            <p:ph idx="1"/>
          </p:nvPr>
        </p:nvSpPr>
        <p:spPr/>
        <p:txBody>
          <a:bodyPr/>
          <a:lstStyle/>
          <a:p>
            <a:r>
              <a:rPr lang="en-US" b="1" dirty="0"/>
              <a:t>Distortion of information</a:t>
            </a:r>
            <a:r>
              <a:rPr lang="en-US" dirty="0"/>
              <a:t>:</a:t>
            </a:r>
          </a:p>
          <a:p>
            <a:pPr lvl="1"/>
            <a:r>
              <a:rPr lang="en-US" sz="2400" dirty="0"/>
              <a:t>Measuring the most easily measurable</a:t>
            </a:r>
          </a:p>
          <a:p>
            <a:pPr lvl="1"/>
            <a:r>
              <a:rPr lang="en-US" sz="2400" dirty="0"/>
              <a:t>Measuring the simple when the desired outcome is complex</a:t>
            </a:r>
          </a:p>
          <a:p>
            <a:pPr lvl="1"/>
            <a:r>
              <a:rPr lang="en-US" sz="2400" dirty="0"/>
              <a:t>Measuring inputs rather than outcomes (e.g. measuring resources provided to a project rather than the outcome of the project)</a:t>
            </a:r>
          </a:p>
          <a:p>
            <a:pPr lvl="1"/>
            <a:r>
              <a:rPr lang="en-US" sz="2400" dirty="0"/>
              <a:t>Degrading information quality through standardization</a:t>
            </a:r>
          </a:p>
        </p:txBody>
      </p:sp>
    </p:spTree>
    <p:extLst>
      <p:ext uri="{BB962C8B-B14F-4D97-AF65-F5344CB8AC3E}">
        <p14:creationId xmlns:p14="http://schemas.microsoft.com/office/powerpoint/2010/main" val="7795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Issues with Metrics (II)</a:t>
            </a:r>
          </a:p>
        </p:txBody>
      </p:sp>
      <p:sp>
        <p:nvSpPr>
          <p:cNvPr id="3" name="Content Placeholder 2"/>
          <p:cNvSpPr>
            <a:spLocks noGrp="1"/>
          </p:cNvSpPr>
          <p:nvPr>
            <p:ph idx="1"/>
          </p:nvPr>
        </p:nvSpPr>
        <p:spPr/>
        <p:txBody>
          <a:bodyPr/>
          <a:lstStyle/>
          <a:p>
            <a:r>
              <a:rPr lang="en-US" b="1" dirty="0"/>
              <a:t>Gaming the metrics</a:t>
            </a:r>
            <a:r>
              <a:rPr lang="en-US" dirty="0"/>
              <a:t>:</a:t>
            </a:r>
          </a:p>
          <a:p>
            <a:pPr lvl="1"/>
            <a:r>
              <a:rPr lang="en-US" sz="2400" dirty="0"/>
              <a:t>Gaming through creaming</a:t>
            </a:r>
          </a:p>
          <a:p>
            <a:pPr lvl="1"/>
            <a:r>
              <a:rPr lang="en-US" sz="2400" dirty="0"/>
              <a:t>Improving numbers by lowering standards</a:t>
            </a:r>
          </a:p>
          <a:p>
            <a:pPr lvl="1"/>
            <a:r>
              <a:rPr lang="en-US" sz="2400" dirty="0"/>
              <a:t>Improving numbers through omission or distortion of data</a:t>
            </a:r>
          </a:p>
          <a:p>
            <a:pPr lvl="1"/>
            <a:r>
              <a:rPr lang="en-US" sz="2400" dirty="0"/>
              <a:t>Cheating</a:t>
            </a:r>
          </a:p>
        </p:txBody>
      </p:sp>
    </p:spTree>
    <p:extLst>
      <p:ext uri="{BB962C8B-B14F-4D97-AF65-F5344CB8AC3E}">
        <p14:creationId xmlns:p14="http://schemas.microsoft.com/office/powerpoint/2010/main" val="328448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 With All Metrics?</a:t>
            </a:r>
          </a:p>
        </p:txBody>
      </p:sp>
      <p:sp>
        <p:nvSpPr>
          <p:cNvPr id="3" name="Content Placeholder 2"/>
          <p:cNvSpPr>
            <a:spLocks noGrp="1"/>
          </p:cNvSpPr>
          <p:nvPr>
            <p:ph idx="1"/>
          </p:nvPr>
        </p:nvSpPr>
        <p:spPr/>
        <p:txBody>
          <a:bodyPr/>
          <a:lstStyle/>
          <a:p>
            <a:r>
              <a:rPr lang="en-US" dirty="0"/>
              <a:t>Muller's main point: </a:t>
            </a:r>
            <a:r>
              <a:rPr lang="en-US" b="1" dirty="0"/>
              <a:t>Don't use metrics for reward or punishment</a:t>
            </a:r>
            <a:r>
              <a:rPr lang="en-US" dirty="0"/>
              <a:t>.</a:t>
            </a:r>
          </a:p>
          <a:p>
            <a:r>
              <a:rPr lang="en-US" dirty="0"/>
              <a:t> He sites a number of examples (e.g. in education, medicine, policing) where metrics were indeed effective in improving a situation that needed improving.</a:t>
            </a:r>
          </a:p>
          <a:p>
            <a:endParaRPr lang="en-US" dirty="0"/>
          </a:p>
          <a:p>
            <a:endParaRPr lang="en-US" dirty="0"/>
          </a:p>
        </p:txBody>
      </p:sp>
    </p:spTree>
    <p:extLst>
      <p:ext uri="{BB962C8B-B14F-4D97-AF65-F5344CB8AC3E}">
        <p14:creationId xmlns:p14="http://schemas.microsoft.com/office/powerpoint/2010/main" val="116133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 when Designing Metrics (I)</a:t>
            </a:r>
          </a:p>
        </p:txBody>
      </p:sp>
      <p:sp>
        <p:nvSpPr>
          <p:cNvPr id="3" name="Content Placeholder 2"/>
          <p:cNvSpPr>
            <a:spLocks noGrp="1"/>
          </p:cNvSpPr>
          <p:nvPr>
            <p:ph idx="1"/>
          </p:nvPr>
        </p:nvSpPr>
        <p:spPr/>
        <p:txBody>
          <a:bodyPr/>
          <a:lstStyle/>
          <a:p>
            <a:r>
              <a:rPr lang="en-US" b="1" dirty="0"/>
              <a:t>Mueller's checklist of questions and points to consider</a:t>
            </a:r>
            <a:r>
              <a:rPr lang="en-US" dirty="0"/>
              <a:t>:</a:t>
            </a:r>
          </a:p>
          <a:p>
            <a:pPr lvl="1"/>
            <a:r>
              <a:rPr lang="en-US" sz="2400" dirty="0"/>
              <a:t>What kind of information are you thinking of measuring?</a:t>
            </a:r>
          </a:p>
          <a:p>
            <a:pPr lvl="1"/>
            <a:r>
              <a:rPr lang="en-US" sz="2400" dirty="0"/>
              <a:t>How useful is the information?</a:t>
            </a:r>
          </a:p>
          <a:p>
            <a:pPr lvl="1"/>
            <a:r>
              <a:rPr lang="en-US" sz="2400" dirty="0"/>
              <a:t>How useful are more measurements?</a:t>
            </a:r>
          </a:p>
          <a:p>
            <a:pPr lvl="1"/>
            <a:r>
              <a:rPr lang="en-US" sz="2400" dirty="0"/>
              <a:t>What are the costs of not relying on standardized measurements?</a:t>
            </a:r>
          </a:p>
          <a:p>
            <a:pPr lvl="1"/>
            <a:r>
              <a:rPr lang="en-US" sz="2400" dirty="0"/>
              <a:t>To what purpose will the measurement be put/to whom will information be made transparent?</a:t>
            </a:r>
          </a:p>
        </p:txBody>
      </p:sp>
    </p:spTree>
    <p:extLst>
      <p:ext uri="{BB962C8B-B14F-4D97-AF65-F5344CB8AC3E}">
        <p14:creationId xmlns:p14="http://schemas.microsoft.com/office/powerpoint/2010/main" val="289320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 when Designing Metrics (II)</a:t>
            </a:r>
          </a:p>
        </p:txBody>
      </p:sp>
      <p:sp>
        <p:nvSpPr>
          <p:cNvPr id="3" name="Content Placeholder 2"/>
          <p:cNvSpPr>
            <a:spLocks noGrp="1"/>
          </p:cNvSpPr>
          <p:nvPr>
            <p:ph idx="1"/>
          </p:nvPr>
        </p:nvSpPr>
        <p:spPr/>
        <p:txBody>
          <a:bodyPr/>
          <a:lstStyle/>
          <a:p>
            <a:r>
              <a:rPr lang="en-US" b="1" dirty="0"/>
              <a:t>Mueller's checklist of questions and points to consider (cont.)</a:t>
            </a:r>
            <a:r>
              <a:rPr lang="en-US" dirty="0"/>
              <a:t>:</a:t>
            </a:r>
          </a:p>
          <a:p>
            <a:pPr lvl="1"/>
            <a:r>
              <a:rPr lang="en-US" sz="2400" dirty="0"/>
              <a:t>What are the costs of acquiring the metric?</a:t>
            </a:r>
          </a:p>
          <a:p>
            <a:pPr lvl="1"/>
            <a:r>
              <a:rPr lang="en-US" sz="2400" dirty="0"/>
              <a:t>Why are people demanding this metric?</a:t>
            </a:r>
          </a:p>
          <a:p>
            <a:pPr lvl="1"/>
            <a:r>
              <a:rPr lang="en-US" sz="2400" dirty="0"/>
              <a:t>How and by whom are the measures of performance being developed?</a:t>
            </a:r>
          </a:p>
          <a:p>
            <a:pPr lvl="1"/>
            <a:r>
              <a:rPr lang="en-US" sz="2400" dirty="0"/>
              <a:t>Remember that even the best measures are subject to corruption and goal diversion.</a:t>
            </a:r>
          </a:p>
          <a:p>
            <a:pPr lvl="1"/>
            <a:r>
              <a:rPr lang="en-US" sz="2400" dirty="0"/>
              <a:t>Recognizing the limits of the possible is the beginning of wisdom.</a:t>
            </a:r>
          </a:p>
        </p:txBody>
      </p:sp>
    </p:spTree>
    <p:extLst>
      <p:ext uri="{BB962C8B-B14F-4D97-AF65-F5344CB8AC3E}">
        <p14:creationId xmlns:p14="http://schemas.microsoft.com/office/powerpoint/2010/main" val="418170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Accountability</a:t>
            </a:r>
          </a:p>
        </p:txBody>
      </p:sp>
      <p:sp>
        <p:nvSpPr>
          <p:cNvPr id="3" name="Content Placeholder 2"/>
          <p:cNvSpPr>
            <a:spLocks noGrp="1"/>
          </p:cNvSpPr>
          <p:nvPr>
            <p:ph idx="1"/>
          </p:nvPr>
        </p:nvSpPr>
        <p:spPr>
          <a:xfrm>
            <a:off x="529705" y="1682829"/>
            <a:ext cx="4945217" cy="4140767"/>
          </a:xfrm>
        </p:spPr>
        <p:txBody>
          <a:bodyPr/>
          <a:lstStyle/>
          <a:p>
            <a:r>
              <a:rPr lang="en-US" dirty="0"/>
              <a:t>Accountable - two meanings:</a:t>
            </a:r>
          </a:p>
          <a:p>
            <a:pPr lvl="1"/>
            <a:r>
              <a:rPr lang="en-US" dirty="0"/>
              <a:t>To be responsible</a:t>
            </a:r>
          </a:p>
          <a:p>
            <a:pPr lvl="1"/>
            <a:r>
              <a:rPr lang="en-US" dirty="0"/>
              <a:t>To be countable</a:t>
            </a:r>
          </a:p>
          <a:p>
            <a:r>
              <a:rPr lang="en-US" dirty="0"/>
              <a:t>Responsibility through counting?</a:t>
            </a:r>
          </a:p>
        </p:txBody>
      </p:sp>
      <p:pic>
        <p:nvPicPr>
          <p:cNvPr id="4" name="Picture 3"/>
          <p:cNvPicPr>
            <a:picLocks noChangeAspect="1"/>
          </p:cNvPicPr>
          <p:nvPr/>
        </p:nvPicPr>
        <p:blipFill>
          <a:blip r:embed="rId2"/>
          <a:stretch>
            <a:fillRect/>
          </a:stretch>
        </p:blipFill>
        <p:spPr>
          <a:xfrm>
            <a:off x="5200320" y="2292391"/>
            <a:ext cx="6875452" cy="3611023"/>
          </a:xfrm>
          <a:prstGeom prst="rect">
            <a:avLst/>
          </a:prstGeom>
        </p:spPr>
      </p:pic>
    </p:spTree>
    <p:extLst>
      <p:ext uri="{BB962C8B-B14F-4D97-AF65-F5344CB8AC3E}">
        <p14:creationId xmlns:p14="http://schemas.microsoft.com/office/powerpoint/2010/main" val="370359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Social-Historic Origins of Metrics</a:t>
            </a:r>
          </a:p>
        </p:txBody>
      </p:sp>
      <p:sp>
        <p:nvSpPr>
          <p:cNvPr id="3" name="Content Placeholder 2"/>
          <p:cNvSpPr>
            <a:spLocks noGrp="1"/>
          </p:cNvSpPr>
          <p:nvPr>
            <p:ph idx="1"/>
          </p:nvPr>
        </p:nvSpPr>
        <p:spPr/>
        <p:txBody>
          <a:bodyPr/>
          <a:lstStyle/>
          <a:p>
            <a:r>
              <a:rPr lang="en-US" dirty="0"/>
              <a:t>Record keeping more generally has been around as long as 'civilization' has been around (Against the Grain, James C. Scott)</a:t>
            </a:r>
          </a:p>
          <a:p>
            <a:r>
              <a:rPr lang="en-US" dirty="0"/>
              <a:t>1860’s - England – Finance - school performance metrics</a:t>
            </a:r>
          </a:p>
          <a:p>
            <a:r>
              <a:rPr lang="en-US" dirty="0"/>
              <a:t>1900s – Taylor – Engineering - Scientific Management</a:t>
            </a:r>
          </a:p>
          <a:p>
            <a:r>
              <a:rPr lang="en-US" dirty="0"/>
              <a:t>1950's -Robert McNamara  the concept of the 'general manager’ - objective numbers could help with this!</a:t>
            </a:r>
          </a:p>
          <a:p>
            <a:r>
              <a:rPr lang="en-US" dirty="0"/>
              <a:t>1980's - the rise of IT, and with it an increasing ability to track and collect data to generate metrics</a:t>
            </a:r>
          </a:p>
        </p:txBody>
      </p:sp>
    </p:spTree>
    <p:extLst>
      <p:ext uri="{BB962C8B-B14F-4D97-AF65-F5344CB8AC3E}">
        <p14:creationId xmlns:p14="http://schemas.microsoft.com/office/powerpoint/2010/main" val="292281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C316B1-5DAD-FE90-7B9C-121D939C31F7}"/>
              </a:ext>
            </a:extLst>
          </p:cNvPr>
          <p:cNvSpPr>
            <a:spLocks noGrp="1"/>
          </p:cNvSpPr>
          <p:nvPr>
            <p:ph idx="1"/>
          </p:nvPr>
        </p:nvSpPr>
        <p:spPr/>
        <p:txBody>
          <a:bodyPr/>
          <a:lstStyle/>
          <a:p>
            <a:r>
              <a:rPr lang="en-US" dirty="0"/>
              <a:t>Metric: In a business context, a metric is a value built up out of more basic measures (or variable values)</a:t>
            </a:r>
          </a:p>
          <a:p>
            <a:r>
              <a:rPr lang="en-US" dirty="0"/>
              <a:t>Key Performance Metrics (KPIs): A type of measure that “</a:t>
            </a:r>
            <a:r>
              <a:rPr lang="en-CA" dirty="0"/>
              <a:t>evaluate[s] the </a:t>
            </a:r>
            <a:r>
              <a:rPr lang="en-CA" dirty="0">
                <a:hlinkClick r:id="rId2" tooltip="Success (concept)"/>
              </a:rPr>
              <a:t>success</a:t>
            </a:r>
            <a:r>
              <a:rPr lang="en-CA" dirty="0"/>
              <a:t> of an organization or of a particular activity (such as projects, programs, products and other initiatives) in which it engages” (Wikipedia)</a:t>
            </a:r>
            <a:endParaRPr lang="en-US" dirty="0"/>
          </a:p>
          <a:p>
            <a:r>
              <a:rPr lang="en-US" dirty="0"/>
              <a:t>Objectives and Key Results (OKRs): “</a:t>
            </a:r>
            <a:r>
              <a:rPr lang="en-CA" dirty="0"/>
              <a:t>a </a:t>
            </a:r>
            <a:r>
              <a:rPr lang="en-CA" dirty="0">
                <a:hlinkClick r:id="rId3" tooltip="Goal setting"/>
              </a:rPr>
              <a:t>goal-setting</a:t>
            </a:r>
            <a:r>
              <a:rPr lang="en-CA" dirty="0"/>
              <a:t> framework used by individuals, teams, and organizations to define measurable goals and track their outcomes” (Wikipedia)</a:t>
            </a:r>
            <a:endParaRPr lang="en-US" dirty="0"/>
          </a:p>
        </p:txBody>
      </p:sp>
      <p:sp>
        <p:nvSpPr>
          <p:cNvPr id="3" name="Title 2">
            <a:extLst>
              <a:ext uri="{FF2B5EF4-FFF2-40B4-BE49-F238E27FC236}">
                <a16:creationId xmlns:a16="http://schemas.microsoft.com/office/drawing/2014/main" id="{0DBF114A-8E46-FC56-ED1B-F2A9BB8CF5EE}"/>
              </a:ext>
            </a:extLst>
          </p:cNvPr>
          <p:cNvSpPr>
            <a:spLocks noGrp="1"/>
          </p:cNvSpPr>
          <p:nvPr>
            <p:ph type="title"/>
          </p:nvPr>
        </p:nvSpPr>
        <p:spPr/>
        <p:txBody>
          <a:bodyPr/>
          <a:lstStyle/>
          <a:p>
            <a:r>
              <a:rPr lang="en-US" dirty="0"/>
              <a:t>Metrics, KPIs, OKRs</a:t>
            </a:r>
          </a:p>
        </p:txBody>
      </p:sp>
    </p:spTree>
    <p:extLst>
      <p:ext uri="{BB962C8B-B14F-4D97-AF65-F5344CB8AC3E}">
        <p14:creationId xmlns:p14="http://schemas.microsoft.com/office/powerpoint/2010/main" val="166746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MORE TERMINOLOGY</a:t>
            </a:r>
          </a:p>
        </p:txBody>
      </p:sp>
      <p:sp>
        <p:nvSpPr>
          <p:cNvPr id="3" name="Content Placeholder 2"/>
          <p:cNvSpPr>
            <a:spLocks noGrp="1"/>
          </p:cNvSpPr>
          <p:nvPr>
            <p:ph idx="1"/>
          </p:nvPr>
        </p:nvSpPr>
        <p:spPr>
          <a:xfrm>
            <a:off x="581195" y="1949568"/>
            <a:ext cx="5872006" cy="4140767"/>
          </a:xfrm>
        </p:spPr>
        <p:txBody>
          <a:bodyPr/>
          <a:lstStyle/>
          <a:p>
            <a:r>
              <a:rPr lang="en-US" b="1" dirty="0"/>
              <a:t>Indicator</a:t>
            </a:r>
            <a:r>
              <a:rPr lang="en-US" dirty="0"/>
              <a:t>: An observed (measured) value relevant to a concept of interest. Compare proxy measure.</a:t>
            </a:r>
          </a:p>
          <a:p>
            <a:r>
              <a:rPr lang="en-US" b="1" dirty="0"/>
              <a:t>Index</a:t>
            </a:r>
            <a:r>
              <a:rPr lang="en-US" dirty="0"/>
              <a:t>: An aggregation of multiple indicators. Compare metric.</a:t>
            </a:r>
          </a:p>
          <a:p>
            <a:r>
              <a:rPr lang="en-US" b="1" dirty="0"/>
              <a:t>Example</a:t>
            </a:r>
            <a:r>
              <a:rPr lang="en-US" dirty="0"/>
              <a:t>: Human Development Index.</a:t>
            </a:r>
          </a:p>
        </p:txBody>
      </p:sp>
      <p:pic>
        <p:nvPicPr>
          <p:cNvPr id="5" name="Picture 4"/>
          <p:cNvPicPr>
            <a:picLocks noChangeAspect="1"/>
          </p:cNvPicPr>
          <p:nvPr/>
        </p:nvPicPr>
        <p:blipFill>
          <a:blip r:embed="rId2"/>
          <a:stretch>
            <a:fillRect/>
          </a:stretch>
        </p:blipFill>
        <p:spPr>
          <a:xfrm>
            <a:off x="6886055" y="1979458"/>
            <a:ext cx="4741081" cy="4214294"/>
          </a:xfrm>
          <a:prstGeom prst="rect">
            <a:avLst/>
          </a:prstGeom>
        </p:spPr>
      </p:pic>
      <p:sp>
        <p:nvSpPr>
          <p:cNvPr id="8" name="TextBox 7"/>
          <p:cNvSpPr txBox="1"/>
          <p:nvPr/>
        </p:nvSpPr>
        <p:spPr>
          <a:xfrm>
            <a:off x="5996975" y="6157999"/>
            <a:ext cx="6195025" cy="338554"/>
          </a:xfrm>
          <a:prstGeom prst="rect">
            <a:avLst/>
          </a:prstGeom>
          <a:noFill/>
        </p:spPr>
        <p:txBody>
          <a:bodyPr wrap="none" rtlCol="0">
            <a:spAutoFit/>
          </a:bodyPr>
          <a:lstStyle/>
          <a:p>
            <a:r>
              <a:rPr lang="en-US" sz="1600" dirty="0"/>
              <a:t>(https://commons.wikimedia.org/wiki/File:20090109_stock_index-01.jpg)</a:t>
            </a:r>
          </a:p>
        </p:txBody>
      </p:sp>
    </p:spTree>
    <p:extLst>
      <p:ext uri="{BB962C8B-B14F-4D97-AF65-F5344CB8AC3E}">
        <p14:creationId xmlns:p14="http://schemas.microsoft.com/office/powerpoint/2010/main" val="98618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Building Metrics from Measures</a:t>
            </a:r>
          </a:p>
        </p:txBody>
      </p:sp>
      <p:sp>
        <p:nvSpPr>
          <p:cNvPr id="3" name="Content Placeholder 2"/>
          <p:cNvSpPr>
            <a:spLocks noGrp="1"/>
          </p:cNvSpPr>
          <p:nvPr>
            <p:ph idx="1"/>
          </p:nvPr>
        </p:nvSpPr>
        <p:spPr>
          <a:xfrm>
            <a:off x="609601" y="1600201"/>
            <a:ext cx="4014132" cy="4525963"/>
          </a:xfrm>
        </p:spPr>
        <p:txBody>
          <a:bodyPr>
            <a:normAutofit/>
          </a:bodyPr>
          <a:lstStyle/>
          <a:p>
            <a:r>
              <a:rPr lang="en-US" dirty="0"/>
              <a:t>Measures:</a:t>
            </a:r>
          </a:p>
          <a:p>
            <a:pPr lvl="1"/>
            <a:r>
              <a:rPr lang="en-US" dirty="0"/>
              <a:t>Concrete properties</a:t>
            </a:r>
          </a:p>
          <a:p>
            <a:pPr lvl="1"/>
            <a:r>
              <a:rPr lang="en-US" dirty="0"/>
              <a:t>come from taking measurements</a:t>
            </a:r>
          </a:p>
          <a:p>
            <a:r>
              <a:rPr lang="en-US" dirty="0"/>
              <a:t>Metrics:</a:t>
            </a:r>
          </a:p>
          <a:p>
            <a:pPr lvl="1"/>
            <a:r>
              <a:rPr lang="en-US" dirty="0"/>
              <a:t>Built up out of measures</a:t>
            </a:r>
          </a:p>
          <a:p>
            <a:pPr lvl="1"/>
            <a:r>
              <a:rPr lang="en-US" dirty="0"/>
              <a:t>Quantifies a more abstract concept</a:t>
            </a:r>
          </a:p>
        </p:txBody>
      </p:sp>
      <p:sp>
        <p:nvSpPr>
          <p:cNvPr id="4" name="Rectangle 3"/>
          <p:cNvSpPr/>
          <p:nvPr/>
        </p:nvSpPr>
        <p:spPr>
          <a:xfrm>
            <a:off x="5518033" y="1600201"/>
            <a:ext cx="818192" cy="4525963"/>
          </a:xfrm>
          <a:prstGeom prst="rect">
            <a:avLst/>
          </a:prstGeom>
          <a:solidFill>
            <a:schemeClr val="tx2">
              <a:lumMod val="60000"/>
              <a:lumOff val="4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ectangle 4"/>
          <p:cNvSpPr/>
          <p:nvPr/>
        </p:nvSpPr>
        <p:spPr>
          <a:xfrm>
            <a:off x="7053172" y="1600201"/>
            <a:ext cx="818192" cy="4525963"/>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ectangle 5"/>
          <p:cNvSpPr/>
          <p:nvPr/>
        </p:nvSpPr>
        <p:spPr>
          <a:xfrm>
            <a:off x="8626365" y="1600201"/>
            <a:ext cx="818192" cy="4525963"/>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Rectangle 6"/>
          <p:cNvSpPr/>
          <p:nvPr/>
        </p:nvSpPr>
        <p:spPr>
          <a:xfrm>
            <a:off x="10313725" y="1600201"/>
            <a:ext cx="818192" cy="4525963"/>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Box 7"/>
          <p:cNvSpPr txBox="1"/>
          <p:nvPr/>
        </p:nvSpPr>
        <p:spPr>
          <a:xfrm>
            <a:off x="6550647" y="3348154"/>
            <a:ext cx="338554" cy="461665"/>
          </a:xfrm>
          <a:prstGeom prst="rect">
            <a:avLst/>
          </a:prstGeom>
          <a:noFill/>
          <a:ln>
            <a:solidFill>
              <a:schemeClr val="tx1"/>
            </a:solidFill>
          </a:ln>
        </p:spPr>
        <p:txBody>
          <a:bodyPr wrap="none" rtlCol="0">
            <a:spAutoFit/>
          </a:bodyPr>
          <a:lstStyle/>
          <a:p>
            <a:pPr algn="ctr"/>
            <a:r>
              <a:rPr lang="en-US" sz="2400" b="1" dirty="0"/>
              <a:t>+</a:t>
            </a:r>
          </a:p>
        </p:txBody>
      </p:sp>
      <p:sp>
        <p:nvSpPr>
          <p:cNvPr id="9" name="TextBox 8"/>
          <p:cNvSpPr txBox="1"/>
          <p:nvPr/>
        </p:nvSpPr>
        <p:spPr>
          <a:xfrm>
            <a:off x="8106708" y="3354842"/>
            <a:ext cx="317716" cy="461665"/>
          </a:xfrm>
          <a:prstGeom prst="rect">
            <a:avLst/>
          </a:prstGeom>
          <a:noFill/>
          <a:ln>
            <a:solidFill>
              <a:schemeClr val="tx1"/>
            </a:solidFill>
          </a:ln>
        </p:spPr>
        <p:txBody>
          <a:bodyPr wrap="none" rtlCol="0">
            <a:spAutoFit/>
          </a:bodyPr>
          <a:lstStyle/>
          <a:p>
            <a:pPr algn="ctr"/>
            <a:r>
              <a:rPr lang="en-US" sz="2400" b="1" dirty="0"/>
              <a:t>/</a:t>
            </a:r>
          </a:p>
        </p:txBody>
      </p:sp>
      <p:sp>
        <p:nvSpPr>
          <p:cNvPr id="10" name="TextBox 9"/>
          <p:cNvSpPr txBox="1"/>
          <p:nvPr/>
        </p:nvSpPr>
        <p:spPr>
          <a:xfrm>
            <a:off x="9696777" y="3336026"/>
            <a:ext cx="338554" cy="461665"/>
          </a:xfrm>
          <a:prstGeom prst="rect">
            <a:avLst/>
          </a:prstGeom>
          <a:noFill/>
          <a:ln>
            <a:solidFill>
              <a:schemeClr val="tx1"/>
            </a:solidFill>
          </a:ln>
        </p:spPr>
        <p:txBody>
          <a:bodyPr wrap="none" rtlCol="0">
            <a:spAutoFit/>
          </a:bodyPr>
          <a:lstStyle/>
          <a:p>
            <a:pPr algn="ctr"/>
            <a:r>
              <a:rPr lang="en-US" sz="2400" b="1" dirty="0"/>
              <a:t>=</a:t>
            </a:r>
          </a:p>
        </p:txBody>
      </p:sp>
    </p:spTree>
    <p:extLst>
      <p:ext uri="{BB962C8B-B14F-4D97-AF65-F5344CB8AC3E}">
        <p14:creationId xmlns:p14="http://schemas.microsoft.com/office/powerpoint/2010/main" val="1836857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Metric</a:t>
            </a:r>
          </a:p>
        </p:txBody>
      </p:sp>
      <p:sp>
        <p:nvSpPr>
          <p:cNvPr id="3" name="Content Placeholder 2"/>
          <p:cNvSpPr>
            <a:spLocks noGrp="1"/>
          </p:cNvSpPr>
          <p:nvPr>
            <p:ph idx="1"/>
          </p:nvPr>
        </p:nvSpPr>
        <p:spPr>
          <a:xfrm>
            <a:off x="609600" y="1600201"/>
            <a:ext cx="5435600" cy="4525963"/>
          </a:xfrm>
        </p:spPr>
        <p:txBody>
          <a:bodyPr>
            <a:normAutofit/>
          </a:bodyPr>
          <a:lstStyle/>
          <a:p>
            <a:r>
              <a:rPr lang="en-US" sz="3733" dirty="0"/>
              <a:t>How do you measure happiness?</a:t>
            </a:r>
          </a:p>
          <a:p>
            <a:pPr lvl="1"/>
            <a:r>
              <a:rPr lang="en-US" sz="3200" dirty="0"/>
              <a:t>Proxy measures</a:t>
            </a:r>
          </a:p>
          <a:p>
            <a:pPr lvl="1"/>
            <a:r>
              <a:rPr lang="en-US" sz="3200" dirty="0"/>
              <a:t>Operationalization</a:t>
            </a:r>
          </a:p>
          <a:p>
            <a:pPr lvl="1"/>
            <a:r>
              <a:rPr lang="en-US" sz="3200" dirty="0"/>
              <a:t>Happiness Metric: a combination of these types of measures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74859" y="1328972"/>
            <a:ext cx="2623808" cy="2566957"/>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21256" y="3987801"/>
            <a:ext cx="2161144" cy="258668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2456" y="3987719"/>
            <a:ext cx="2886776" cy="2586763"/>
          </a:xfrm>
          <a:prstGeom prst="rect">
            <a:avLst/>
          </a:prstGeom>
        </p:spPr>
      </p:pic>
    </p:spTree>
    <p:extLst>
      <p:ext uri="{BB962C8B-B14F-4D97-AF65-F5344CB8AC3E}">
        <p14:creationId xmlns:p14="http://schemas.microsoft.com/office/powerpoint/2010/main" val="592318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Conceptual Building Blocks</a:t>
            </a:r>
          </a:p>
        </p:txBody>
      </p:sp>
      <p:sp>
        <p:nvSpPr>
          <p:cNvPr id="3" name="Content Placeholder 2"/>
          <p:cNvSpPr>
            <a:spLocks noGrp="1"/>
          </p:cNvSpPr>
          <p:nvPr>
            <p:ph idx="1"/>
          </p:nvPr>
        </p:nvSpPr>
        <p:spPr/>
        <p:txBody>
          <a:bodyPr/>
          <a:lstStyle/>
          <a:p>
            <a:r>
              <a:rPr lang="en-US" dirty="0"/>
              <a:t>Metrics are conceptually useful - they seemingly provide a useful high level summary of some element of an otherwise complex system.</a:t>
            </a:r>
          </a:p>
          <a:p>
            <a:r>
              <a:rPr lang="en-US" dirty="0"/>
              <a:t>It can be an interesting intellectual challenge to take a collection of of raw measures and combine them to better understand something more conceptually abstract.</a:t>
            </a:r>
          </a:p>
          <a:p>
            <a:r>
              <a:rPr lang="en-US" dirty="0"/>
              <a:t>In this respect, we can almost view a metric as a higher level concept that we are building out of more fundamental concepts.</a:t>
            </a:r>
          </a:p>
        </p:txBody>
      </p:sp>
    </p:spTree>
    <p:extLst>
      <p:ext uri="{BB962C8B-B14F-4D97-AF65-F5344CB8AC3E}">
        <p14:creationId xmlns:p14="http://schemas.microsoft.com/office/powerpoint/2010/main" val="252370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Repurposing Science (AGAIN)</a:t>
            </a:r>
          </a:p>
        </p:txBody>
      </p:sp>
      <p:sp>
        <p:nvSpPr>
          <p:cNvPr id="3" name="Content Placeholder 2"/>
          <p:cNvSpPr>
            <a:spLocks noGrp="1"/>
          </p:cNvSpPr>
          <p:nvPr>
            <p:ph idx="1"/>
          </p:nvPr>
        </p:nvSpPr>
        <p:spPr/>
        <p:txBody>
          <a:bodyPr/>
          <a:lstStyle/>
          <a:p>
            <a:r>
              <a:rPr lang="en-US" dirty="0"/>
              <a:t>In a sense, we are trying to move scientific behaviors - in this case measurement - out into the non-scientific realm - "Scientific Management” - there can be many pitfalls!</a:t>
            </a:r>
          </a:p>
          <a:p>
            <a:r>
              <a:rPr lang="en-US" dirty="0"/>
              <a:t>Example- the issue of edge cases - our metric or proxy measure might work very well for the 'middle' cases, but very poorly for the edge cases.</a:t>
            </a:r>
          </a:p>
          <a:p>
            <a:r>
              <a:rPr lang="en-US" dirty="0"/>
              <a:t>We want everything to be 'data-driven’ - this presupposes  that we can get data or evidence on everything.</a:t>
            </a:r>
          </a:p>
        </p:txBody>
      </p:sp>
    </p:spTree>
    <p:extLst>
      <p:ext uri="{BB962C8B-B14F-4D97-AF65-F5344CB8AC3E}">
        <p14:creationId xmlns:p14="http://schemas.microsoft.com/office/powerpoint/2010/main" val="260957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8e51f69-d585-4695-9488-9f1e0dda2451">
      <Terms xmlns="http://schemas.microsoft.com/office/infopath/2007/PartnerControls"/>
    </lcf76f155ced4ddcb4097134ff3c332f>
    <TaxCatchAll xmlns="8af2e75b-a049-4411-93ed-ab3193f50e0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C320AD1FA7AF49AD3F65A6C6282314" ma:contentTypeVersion="13" ma:contentTypeDescription="Create a new document." ma:contentTypeScope="" ma:versionID="0b490748f079ae88b68d0b45c00d4d5e">
  <xsd:schema xmlns:xsd="http://www.w3.org/2001/XMLSchema" xmlns:xs="http://www.w3.org/2001/XMLSchema" xmlns:p="http://schemas.microsoft.com/office/2006/metadata/properties" xmlns:ns2="48e51f69-d585-4695-9488-9f1e0dda2451" xmlns:ns3="8af2e75b-a049-4411-93ed-ab3193f50e08" targetNamespace="http://schemas.microsoft.com/office/2006/metadata/properties" ma:root="true" ma:fieldsID="fb0a8822ad2523c0ac6614f4b86ca9cc" ns2:_="" ns3:_="">
    <xsd:import namespace="48e51f69-d585-4695-9488-9f1e0dda2451"/>
    <xsd:import namespace="8af2e75b-a049-4411-93ed-ab3193f50e08"/>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e51f69-d585-4695-9488-9f1e0dda24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97c125e-d6d8-4378-9252-3cf41b42e99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af2e75b-a049-4411-93ed-ab3193f50e0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fb195f3-8cc8-4cd2-8a7d-b59319b37a0f}" ma:internalName="TaxCatchAll" ma:showField="CatchAllData" ma:web="8af2e75b-a049-4411-93ed-ab3193f50e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9A1FE4-4434-42A9-9730-C1143C7E4059}">
  <ds:schemaRefs>
    <ds:schemaRef ds:uri="http://schemas.microsoft.com/sharepoint/v3/contenttype/forms"/>
  </ds:schemaRefs>
</ds:datastoreItem>
</file>

<file path=customXml/itemProps2.xml><?xml version="1.0" encoding="utf-8"?>
<ds:datastoreItem xmlns:ds="http://schemas.openxmlformats.org/officeDocument/2006/customXml" ds:itemID="{F1CC0663-244E-4BE6-A9CC-F90E56BECB4D}">
  <ds:schemaRefs>
    <ds:schemaRef ds:uri="http://purl.org/dc/elements/1.1/"/>
    <ds:schemaRef ds:uri="http://purl.org/dc/dcmitype/"/>
    <ds:schemaRef ds:uri="http://purl.org/dc/terms/"/>
    <ds:schemaRef ds:uri="http://www.w3.org/XML/1998/namespace"/>
    <ds:schemaRef ds:uri="http://schemas.openxmlformats.org/package/2006/metadata/core-properties"/>
    <ds:schemaRef ds:uri="http://schemas.microsoft.com/office/2006/metadata/properties"/>
    <ds:schemaRef ds:uri="http://schemas.microsoft.com/office/2006/documentManagement/types"/>
    <ds:schemaRef ds:uri="48e51f69-d585-4695-9488-9f1e0dda2451"/>
    <ds:schemaRef ds:uri="http://schemas.microsoft.com/office/infopath/2007/PartnerControls"/>
    <ds:schemaRef ds:uri="8af2e75b-a049-4411-93ed-ab3193f50e08"/>
  </ds:schemaRefs>
</ds:datastoreItem>
</file>

<file path=customXml/itemProps3.xml><?xml version="1.0" encoding="utf-8"?>
<ds:datastoreItem xmlns:ds="http://schemas.openxmlformats.org/officeDocument/2006/customXml" ds:itemID="{20A66D8E-43E4-4713-8AF2-76E8C33319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e51f69-d585-4695-9488-9f1e0dda2451"/>
    <ds:schemaRef ds:uri="8af2e75b-a049-4411-93ed-ab3193f50e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36503</TotalTime>
  <Words>1196</Words>
  <Application>Microsoft Macintosh PowerPoint</Application>
  <PresentationFormat>Widescreen</PresentationFormat>
  <Paragraphs>96</Paragraphs>
  <Slides>18</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Calibri</vt:lpstr>
      <vt:lpstr>Calibri Light</vt:lpstr>
      <vt:lpstr>Myriad Pro</vt:lpstr>
      <vt:lpstr>Myriad Pro Light</vt:lpstr>
      <vt:lpstr>Wingdings</vt:lpstr>
      <vt:lpstr>Custom Design</vt:lpstr>
      <vt:lpstr>Office Theme</vt:lpstr>
      <vt:lpstr>Analytics for Decision-Making: Module 2 Supplemental Material</vt:lpstr>
      <vt:lpstr>Accountability</vt:lpstr>
      <vt:lpstr>Social-Historic Origins of Metrics</vt:lpstr>
      <vt:lpstr>Metrics, KPIs, OKRs</vt:lpstr>
      <vt:lpstr>SOME MORE TERMINOLOGY</vt:lpstr>
      <vt:lpstr>Building Metrics from Measures</vt:lpstr>
      <vt:lpstr>An Example Metric</vt:lpstr>
      <vt:lpstr>Conceptual Building Blocks</vt:lpstr>
      <vt:lpstr>Repurposing Science (AGAIN)</vt:lpstr>
      <vt:lpstr>The Tyranny of Metrics</vt:lpstr>
      <vt:lpstr>Are Metrics redeemable?</vt:lpstr>
      <vt:lpstr>Goodhart’s + CampBell’s Law</vt:lpstr>
      <vt:lpstr>Metric Fixation</vt:lpstr>
      <vt:lpstr>Functional Issues with Metrics (I)</vt:lpstr>
      <vt:lpstr>Functional Issues with Metrics (II)</vt:lpstr>
      <vt:lpstr>Out With All Metrics?</vt:lpstr>
      <vt:lpstr>Considerations when Designing Metrics (I)</vt:lpstr>
      <vt:lpstr>Considerations when Designing Metrics (II)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Grenon</dc:creator>
  <cp:lastModifiedBy>Jen Schellinck</cp:lastModifiedBy>
  <cp:revision>1236</cp:revision>
  <cp:lastPrinted>2023-06-04T03:03:21Z</cp:lastPrinted>
  <dcterms:created xsi:type="dcterms:W3CDTF">2019-03-13T14:36:58Z</dcterms:created>
  <dcterms:modified xsi:type="dcterms:W3CDTF">2023-06-04T03:04:02Z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0x0101003BC320AD1FA7AF49AD3F65A6C6282314</vt:lpwstr>
  </property>
  <property fmtid="{D5CDD505-2E9C-101B-9397-08002B2CF9AE}" pid="3" name="MediaServiceImageTags">
    <vt:lpwstr/>
  </property>
</Properties>
</file>