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120"/>
  </p:notesMasterIdLst>
  <p:sldIdLst>
    <p:sldId id="694" r:id="rId5"/>
    <p:sldId id="256" r:id="rId6"/>
    <p:sldId id="667" r:id="rId7"/>
    <p:sldId id="675" r:id="rId8"/>
    <p:sldId id="660" r:id="rId9"/>
    <p:sldId id="695" r:id="rId10"/>
    <p:sldId id="662" r:id="rId11"/>
    <p:sldId id="677" r:id="rId12"/>
    <p:sldId id="692" r:id="rId13"/>
    <p:sldId id="664" r:id="rId14"/>
    <p:sldId id="678" r:id="rId15"/>
    <p:sldId id="666" r:id="rId16"/>
    <p:sldId id="679" r:id="rId17"/>
    <p:sldId id="674" r:id="rId18"/>
    <p:sldId id="682" r:id="rId19"/>
    <p:sldId id="693" r:id="rId20"/>
    <p:sldId id="689" r:id="rId21"/>
    <p:sldId id="691" r:id="rId22"/>
    <p:sldId id="658" r:id="rId23"/>
    <p:sldId id="659" r:id="rId24"/>
    <p:sldId id="683" r:id="rId25"/>
    <p:sldId id="661" r:id="rId26"/>
    <p:sldId id="684" r:id="rId27"/>
    <p:sldId id="685" r:id="rId28"/>
    <p:sldId id="686" r:id="rId29"/>
    <p:sldId id="687" r:id="rId30"/>
    <p:sldId id="697" r:id="rId31"/>
    <p:sldId id="258" r:id="rId32"/>
    <p:sldId id="2643" r:id="rId33"/>
    <p:sldId id="2642" r:id="rId34"/>
    <p:sldId id="2634" r:id="rId35"/>
    <p:sldId id="1146" r:id="rId36"/>
    <p:sldId id="1160" r:id="rId37"/>
    <p:sldId id="656" r:id="rId38"/>
    <p:sldId id="1145" r:id="rId39"/>
    <p:sldId id="1108" r:id="rId40"/>
    <p:sldId id="2801" r:id="rId41"/>
    <p:sldId id="1152" r:id="rId42"/>
    <p:sldId id="1113" r:id="rId43"/>
    <p:sldId id="1153" r:id="rId44"/>
    <p:sldId id="1114" r:id="rId45"/>
    <p:sldId id="1043" r:id="rId46"/>
    <p:sldId id="2647" r:id="rId47"/>
    <p:sldId id="357" r:id="rId48"/>
    <p:sldId id="2800" r:id="rId49"/>
    <p:sldId id="1228" r:id="rId50"/>
    <p:sldId id="2806" r:id="rId51"/>
    <p:sldId id="2802" r:id="rId52"/>
    <p:sldId id="2633" r:id="rId53"/>
    <p:sldId id="2632" r:id="rId54"/>
    <p:sldId id="2635" r:id="rId55"/>
    <p:sldId id="2803" r:id="rId56"/>
    <p:sldId id="2636" r:id="rId57"/>
    <p:sldId id="1226" r:id="rId58"/>
    <p:sldId id="1110" r:id="rId59"/>
    <p:sldId id="2638" r:id="rId60"/>
    <p:sldId id="2639" r:id="rId61"/>
    <p:sldId id="657" r:id="rId62"/>
    <p:sldId id="2641" r:id="rId63"/>
    <p:sldId id="2646" r:id="rId64"/>
    <p:sldId id="2640" r:id="rId65"/>
    <p:sldId id="2648" r:id="rId66"/>
    <p:sldId id="2828" r:id="rId67"/>
    <p:sldId id="266" r:id="rId68"/>
    <p:sldId id="267" r:id="rId69"/>
    <p:sldId id="273" r:id="rId70"/>
    <p:sldId id="2833" r:id="rId71"/>
    <p:sldId id="300" r:id="rId72"/>
    <p:sldId id="268" r:id="rId73"/>
    <p:sldId id="292" r:id="rId74"/>
    <p:sldId id="492" r:id="rId75"/>
    <p:sldId id="2330" r:id="rId76"/>
    <p:sldId id="2331" r:id="rId77"/>
    <p:sldId id="2807" r:id="rId78"/>
    <p:sldId id="348" r:id="rId79"/>
    <p:sldId id="643" r:id="rId80"/>
    <p:sldId id="2809" r:id="rId81"/>
    <p:sldId id="2810" r:id="rId82"/>
    <p:sldId id="2811" r:id="rId83"/>
    <p:sldId id="2826" r:id="rId84"/>
    <p:sldId id="2813" r:id="rId85"/>
    <p:sldId id="2814" r:id="rId86"/>
    <p:sldId id="663" r:id="rId87"/>
    <p:sldId id="2816" r:id="rId88"/>
    <p:sldId id="665" r:id="rId89"/>
    <p:sldId id="2817" r:id="rId90"/>
    <p:sldId id="2818" r:id="rId91"/>
    <p:sldId id="668" r:id="rId92"/>
    <p:sldId id="669" r:id="rId93"/>
    <p:sldId id="670" r:id="rId94"/>
    <p:sldId id="2820" r:id="rId95"/>
    <p:sldId id="676" r:id="rId96"/>
    <p:sldId id="2821" r:id="rId97"/>
    <p:sldId id="2822" r:id="rId98"/>
    <p:sldId id="680" r:id="rId99"/>
    <p:sldId id="681" r:id="rId100"/>
    <p:sldId id="2825" r:id="rId101"/>
    <p:sldId id="1764" r:id="rId102"/>
    <p:sldId id="1765" r:id="rId103"/>
    <p:sldId id="2033" r:id="rId104"/>
    <p:sldId id="1808" r:id="rId105"/>
    <p:sldId id="1806" r:id="rId106"/>
    <p:sldId id="1876" r:id="rId107"/>
    <p:sldId id="1807" r:id="rId108"/>
    <p:sldId id="1809" r:id="rId109"/>
    <p:sldId id="1877" r:id="rId110"/>
    <p:sldId id="1878" r:id="rId111"/>
    <p:sldId id="1812" r:id="rId112"/>
    <p:sldId id="2034" r:id="rId113"/>
    <p:sldId id="2035" r:id="rId114"/>
    <p:sldId id="2036" r:id="rId115"/>
    <p:sldId id="1815" r:id="rId116"/>
    <p:sldId id="1818" r:id="rId117"/>
    <p:sldId id="1820" r:id="rId118"/>
    <p:sldId id="1884" r:id="rId119"/>
  </p:sldIdLst>
  <p:sldSz cx="12192000" cy="6858000"/>
  <p:notesSz cx="6858000" cy="9144000"/>
  <p:defaultText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DDB551-8C69-BF30-CE92-9644C00439E0}" name="Sabourin, Olivier" initials="SO" userId="S::olivier.sabourin@dfo-mpo.gc.ca::9f1bd8f9-3e4c-4c23-a120-2962fec7778c" providerId="AD"/>
  <p188:author id="{3FCEE751-0BA5-7DA0-3F02-486BEBD36629}" name="Davies, Stephen" initials="DS" userId="S::Stephen.Davies@dfo-mpo.gc.ca::6a9e6432-bd47-4cd6-9d20-672585442154" providerId="AD"/>
  <p188:author id="{F66FB876-749D-C1EA-31FE-149616AC19D1}" name="Stephen Davies" initials="SD" userId="S::stephen.davies@data-action-lab.com::a7716480-a979-4e36-af22-670e0746e8b5" providerId="AD"/>
  <p188:author id="{4407BD8E-05C8-B53F-9B34-C91D6E1803DE}" name="Kirby, Julian" initials="KJ" userId="S::Julian.Kirby@dfo-mpo.gc.ca::6212cbe9-68ba-4f5a-b3e4-263f5f2727f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9E39"/>
    <a:srgbClr val="89B932"/>
    <a:srgbClr val="46CCF6"/>
    <a:srgbClr val="202124"/>
    <a:srgbClr val="F2F2F2"/>
    <a:srgbClr val="C8C8C8"/>
    <a:srgbClr val="000000"/>
    <a:srgbClr val="FCFCFC"/>
    <a:srgbClr val="A5300F"/>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40"/>
    <p:restoredTop sz="94664"/>
  </p:normalViewPr>
  <p:slideViewPr>
    <p:cSldViewPr snapToGrid="0">
      <p:cViewPr varScale="1">
        <p:scale>
          <a:sx n="81" d="100"/>
          <a:sy n="81" d="100"/>
        </p:scale>
        <p:origin x="2160" y="17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Boily" userId="4ace92db-0572-4382-889e-50f73e2bf144" providerId="ADAL" clId="{108A165E-09E8-AE4F-9499-6E394330582F}"/>
    <pc:docChg chg="modSld">
      <pc:chgData name="Patrick Boily" userId="4ace92db-0572-4382-889e-50f73e2bf144" providerId="ADAL" clId="{108A165E-09E8-AE4F-9499-6E394330582F}" dt="2024-02-24T16:30:59.717" v="76" actId="20577"/>
      <pc:docMkLst>
        <pc:docMk/>
      </pc:docMkLst>
      <pc:sldChg chg="modSp mod">
        <pc:chgData name="Patrick Boily" userId="4ace92db-0572-4382-889e-50f73e2bf144" providerId="ADAL" clId="{108A165E-09E8-AE4F-9499-6E394330582F}" dt="2024-02-24T16:22:25.871" v="12" actId="1036"/>
        <pc:sldMkLst>
          <pc:docMk/>
          <pc:sldMk cId="2940971375" sldId="677"/>
        </pc:sldMkLst>
        <pc:spChg chg="mod">
          <ac:chgData name="Patrick Boily" userId="4ace92db-0572-4382-889e-50f73e2bf144" providerId="ADAL" clId="{108A165E-09E8-AE4F-9499-6E394330582F}" dt="2024-02-24T16:22:25.871" v="12" actId="1036"/>
          <ac:spMkLst>
            <pc:docMk/>
            <pc:sldMk cId="2940971375" sldId="677"/>
            <ac:spMk id="3" creationId="{21457828-7F9E-ACFA-76E3-A361FA80C728}"/>
          </ac:spMkLst>
        </pc:spChg>
      </pc:sldChg>
      <pc:sldChg chg="modSp mod">
        <pc:chgData name="Patrick Boily" userId="4ace92db-0572-4382-889e-50f73e2bf144" providerId="ADAL" clId="{108A165E-09E8-AE4F-9499-6E394330582F}" dt="2024-02-24T16:22:59.121" v="13" actId="948"/>
        <pc:sldMkLst>
          <pc:docMk/>
          <pc:sldMk cId="2690524508" sldId="682"/>
        </pc:sldMkLst>
        <pc:spChg chg="mod">
          <ac:chgData name="Patrick Boily" userId="4ace92db-0572-4382-889e-50f73e2bf144" providerId="ADAL" clId="{108A165E-09E8-AE4F-9499-6E394330582F}" dt="2024-02-24T16:22:59.121" v="13" actId="948"/>
          <ac:spMkLst>
            <pc:docMk/>
            <pc:sldMk cId="2690524508" sldId="682"/>
            <ac:spMk id="3" creationId="{90863FB6-A2B6-EAFB-8FD7-7B1521CEFB72}"/>
          </ac:spMkLst>
        </pc:spChg>
      </pc:sldChg>
      <pc:sldChg chg="modSp mod">
        <pc:chgData name="Patrick Boily" userId="4ace92db-0572-4382-889e-50f73e2bf144" providerId="ADAL" clId="{108A165E-09E8-AE4F-9499-6E394330582F}" dt="2024-02-24T16:24:20.254" v="21" actId="255"/>
        <pc:sldMkLst>
          <pc:docMk/>
          <pc:sldMk cId="2422826147" sldId="684"/>
        </pc:sldMkLst>
        <pc:spChg chg="mod">
          <ac:chgData name="Patrick Boily" userId="4ace92db-0572-4382-889e-50f73e2bf144" providerId="ADAL" clId="{108A165E-09E8-AE4F-9499-6E394330582F}" dt="2024-02-24T16:24:20.254" v="21" actId="255"/>
          <ac:spMkLst>
            <pc:docMk/>
            <pc:sldMk cId="2422826147" sldId="684"/>
            <ac:spMk id="3" creationId="{DF5FFCBA-49B9-27AE-2F27-6F45C8863EDB}"/>
          </ac:spMkLst>
        </pc:spChg>
      </pc:sldChg>
      <pc:sldChg chg="modSp mod">
        <pc:chgData name="Patrick Boily" userId="4ace92db-0572-4382-889e-50f73e2bf144" providerId="ADAL" clId="{108A165E-09E8-AE4F-9499-6E394330582F}" dt="2024-02-24T16:27:17.742" v="45" actId="948"/>
        <pc:sldMkLst>
          <pc:docMk/>
          <pc:sldMk cId="3975014015" sldId="1110"/>
        </pc:sldMkLst>
        <pc:spChg chg="mod">
          <ac:chgData name="Patrick Boily" userId="4ace92db-0572-4382-889e-50f73e2bf144" providerId="ADAL" clId="{108A165E-09E8-AE4F-9499-6E394330582F}" dt="2024-02-24T16:27:17.742" v="45" actId="948"/>
          <ac:spMkLst>
            <pc:docMk/>
            <pc:sldMk cId="3975014015" sldId="1110"/>
            <ac:spMk id="3" creationId="{00000000-0000-0000-0000-000000000000}"/>
          </ac:spMkLst>
        </pc:spChg>
      </pc:sldChg>
      <pc:sldChg chg="modSp mod">
        <pc:chgData name="Patrick Boily" userId="4ace92db-0572-4382-889e-50f73e2bf144" providerId="ADAL" clId="{108A165E-09E8-AE4F-9499-6E394330582F}" dt="2024-02-24T16:26:03.632" v="29" actId="948"/>
        <pc:sldMkLst>
          <pc:docMk/>
          <pc:sldMk cId="180867074" sldId="1114"/>
        </pc:sldMkLst>
        <pc:spChg chg="mod">
          <ac:chgData name="Patrick Boily" userId="4ace92db-0572-4382-889e-50f73e2bf144" providerId="ADAL" clId="{108A165E-09E8-AE4F-9499-6E394330582F}" dt="2024-02-24T16:26:03.632" v="29" actId="948"/>
          <ac:spMkLst>
            <pc:docMk/>
            <pc:sldMk cId="180867074" sldId="1114"/>
            <ac:spMk id="3" creationId="{00000000-0000-0000-0000-000000000000}"/>
          </ac:spMkLst>
        </pc:spChg>
      </pc:sldChg>
      <pc:sldChg chg="modSp mod">
        <pc:chgData name="Patrick Boily" userId="4ace92db-0572-4382-889e-50f73e2bf144" providerId="ADAL" clId="{108A165E-09E8-AE4F-9499-6E394330582F}" dt="2024-02-24T16:25:18.577" v="26" actId="948"/>
        <pc:sldMkLst>
          <pc:docMk/>
          <pc:sldMk cId="759990814" sldId="1146"/>
        </pc:sldMkLst>
        <pc:spChg chg="mod">
          <ac:chgData name="Patrick Boily" userId="4ace92db-0572-4382-889e-50f73e2bf144" providerId="ADAL" clId="{108A165E-09E8-AE4F-9499-6E394330582F}" dt="2024-02-24T16:25:18.577" v="26" actId="948"/>
          <ac:spMkLst>
            <pc:docMk/>
            <pc:sldMk cId="759990814" sldId="1146"/>
            <ac:spMk id="3" creationId="{00000000-0000-0000-0000-000000000000}"/>
          </ac:spMkLst>
        </pc:spChg>
      </pc:sldChg>
      <pc:sldChg chg="modSp mod">
        <pc:chgData name="Patrick Boily" userId="4ace92db-0572-4382-889e-50f73e2bf144" providerId="ADAL" clId="{108A165E-09E8-AE4F-9499-6E394330582F}" dt="2024-02-24T16:25:37.032" v="28" actId="948"/>
        <pc:sldMkLst>
          <pc:docMk/>
          <pc:sldMk cId="125199240" sldId="1160"/>
        </pc:sldMkLst>
        <pc:spChg chg="mod">
          <ac:chgData name="Patrick Boily" userId="4ace92db-0572-4382-889e-50f73e2bf144" providerId="ADAL" clId="{108A165E-09E8-AE4F-9499-6E394330582F}" dt="2024-02-24T16:25:37.032" v="28" actId="948"/>
          <ac:spMkLst>
            <pc:docMk/>
            <pc:sldMk cId="125199240" sldId="1160"/>
            <ac:spMk id="3" creationId="{00000000-0000-0000-0000-000000000000}"/>
          </ac:spMkLst>
        </pc:spChg>
      </pc:sldChg>
      <pc:sldChg chg="modSp mod">
        <pc:chgData name="Patrick Boily" userId="4ace92db-0572-4382-889e-50f73e2bf144" providerId="ADAL" clId="{108A165E-09E8-AE4F-9499-6E394330582F}" dt="2024-02-24T16:30:59.717" v="76" actId="20577"/>
        <pc:sldMkLst>
          <pc:docMk/>
          <pc:sldMk cId="647802111" sldId="1815"/>
        </pc:sldMkLst>
        <pc:spChg chg="mod">
          <ac:chgData name="Patrick Boily" userId="4ace92db-0572-4382-889e-50f73e2bf144" providerId="ADAL" clId="{108A165E-09E8-AE4F-9499-6E394330582F}" dt="2024-02-24T16:30:59.717" v="76" actId="20577"/>
          <ac:spMkLst>
            <pc:docMk/>
            <pc:sldMk cId="647802111" sldId="1815"/>
            <ac:spMk id="3" creationId="{72EEB849-48A4-4625-B725-6070D067787A}"/>
          </ac:spMkLst>
        </pc:spChg>
      </pc:sldChg>
      <pc:sldChg chg="modSp mod">
        <pc:chgData name="Patrick Boily" userId="4ace92db-0572-4382-889e-50f73e2bf144" providerId="ADAL" clId="{108A165E-09E8-AE4F-9499-6E394330582F}" dt="2024-02-24T16:30:16.128" v="69" actId="255"/>
        <pc:sldMkLst>
          <pc:docMk/>
          <pc:sldMk cId="1556130255" sldId="1877"/>
        </pc:sldMkLst>
        <pc:spChg chg="mod">
          <ac:chgData name="Patrick Boily" userId="4ace92db-0572-4382-889e-50f73e2bf144" providerId="ADAL" clId="{108A165E-09E8-AE4F-9499-6E394330582F}" dt="2024-02-24T16:30:16.128" v="69" actId="255"/>
          <ac:spMkLst>
            <pc:docMk/>
            <pc:sldMk cId="1556130255" sldId="1877"/>
            <ac:spMk id="3" creationId="{3A116551-78F4-483D-8974-FC97AEF75224}"/>
          </ac:spMkLst>
        </pc:spChg>
      </pc:sldChg>
      <pc:sldChg chg="modSp mod">
        <pc:chgData name="Patrick Boily" userId="4ace92db-0572-4382-889e-50f73e2bf144" providerId="ADAL" clId="{108A165E-09E8-AE4F-9499-6E394330582F}" dt="2024-02-24T16:30:41.580" v="70" actId="948"/>
        <pc:sldMkLst>
          <pc:docMk/>
          <pc:sldMk cId="231260730" sldId="2035"/>
        </pc:sldMkLst>
        <pc:spChg chg="mod">
          <ac:chgData name="Patrick Boily" userId="4ace92db-0572-4382-889e-50f73e2bf144" providerId="ADAL" clId="{108A165E-09E8-AE4F-9499-6E394330582F}" dt="2024-02-24T16:30:41.580" v="70" actId="948"/>
          <ac:spMkLst>
            <pc:docMk/>
            <pc:sldMk cId="231260730" sldId="2035"/>
            <ac:spMk id="3" creationId="{72EEB849-48A4-4625-B725-6070D067787A}"/>
          </ac:spMkLst>
        </pc:spChg>
      </pc:sldChg>
      <pc:sldChg chg="modSp mod">
        <pc:chgData name="Patrick Boily" userId="4ace92db-0572-4382-889e-50f73e2bf144" providerId="ADAL" clId="{108A165E-09E8-AE4F-9499-6E394330582F}" dt="2024-02-24T16:24:57.503" v="24" actId="255"/>
        <pc:sldMkLst>
          <pc:docMk/>
          <pc:sldMk cId="1424513220" sldId="2634"/>
        </pc:sldMkLst>
        <pc:spChg chg="mod">
          <ac:chgData name="Patrick Boily" userId="4ace92db-0572-4382-889e-50f73e2bf144" providerId="ADAL" clId="{108A165E-09E8-AE4F-9499-6E394330582F}" dt="2024-02-24T16:24:57.503" v="24" actId="255"/>
          <ac:spMkLst>
            <pc:docMk/>
            <pc:sldMk cId="1424513220" sldId="2634"/>
            <ac:spMk id="3" creationId="{DC6C7F4B-62BF-EB6B-D503-AFBF8918D138}"/>
          </ac:spMkLst>
        </pc:spChg>
      </pc:sldChg>
      <pc:sldChg chg="modSp mod">
        <pc:chgData name="Patrick Boily" userId="4ace92db-0572-4382-889e-50f73e2bf144" providerId="ADAL" clId="{108A165E-09E8-AE4F-9499-6E394330582F}" dt="2024-02-24T16:28:53.881" v="67" actId="255"/>
        <pc:sldMkLst>
          <pc:docMk/>
          <pc:sldMk cId="3865070386" sldId="2640"/>
        </pc:sldMkLst>
        <pc:spChg chg="mod">
          <ac:chgData name="Patrick Boily" userId="4ace92db-0572-4382-889e-50f73e2bf144" providerId="ADAL" clId="{108A165E-09E8-AE4F-9499-6E394330582F}" dt="2024-02-24T16:28:53.881" v="67" actId="255"/>
          <ac:spMkLst>
            <pc:docMk/>
            <pc:sldMk cId="3865070386" sldId="2640"/>
            <ac:spMk id="3" creationId="{B842B6A1-4FF0-C0C4-B6C8-D6D52AE746E8}"/>
          </ac:spMkLst>
        </pc:spChg>
      </pc:sldChg>
      <pc:sldChg chg="modSp mod">
        <pc:chgData name="Patrick Boily" userId="4ace92db-0572-4382-889e-50f73e2bf144" providerId="ADAL" clId="{108A165E-09E8-AE4F-9499-6E394330582F}" dt="2024-02-24T16:26:59.525" v="44" actId="20577"/>
        <pc:sldMkLst>
          <pc:docMk/>
          <pc:sldMk cId="2552814300" sldId="2803"/>
        </pc:sldMkLst>
        <pc:spChg chg="mod">
          <ac:chgData name="Patrick Boily" userId="4ace92db-0572-4382-889e-50f73e2bf144" providerId="ADAL" clId="{108A165E-09E8-AE4F-9499-6E394330582F}" dt="2024-02-24T16:26:59.525" v="44" actId="20577"/>
          <ac:spMkLst>
            <pc:docMk/>
            <pc:sldMk cId="2552814300" sldId="2803"/>
            <ac:spMk id="3" creationId="{0549074E-95E0-31A7-ADAB-8D1522D8800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AB194E-0505-43B1-9C1D-94EDD858A0D2}" type="doc">
      <dgm:prSet loTypeId="urn:microsoft.com/office/officeart/2005/8/layout/pyramid2" loCatId="pyramid" qsTypeId="urn:microsoft.com/office/officeart/2005/8/quickstyle/simple1" qsCatId="simple" csTypeId="urn:microsoft.com/office/officeart/2005/8/colors/accent0_3" csCatId="mainScheme" phldr="1"/>
      <dgm:spPr/>
    </dgm:pt>
    <dgm:pt modelId="{F360267F-8A0C-4996-A781-935A8EC34C1A}">
      <dgm:prSet phldrT="[Text]"/>
      <dgm:spPr/>
      <dgm:t>
        <a:bodyPr/>
        <a:lstStyle/>
        <a:p>
          <a:r>
            <a:rPr lang="en-US" b="1">
              <a:latin typeface="Dagny OT" panose="020B0504020201020104" pitchFamily="34" charset="77"/>
            </a:rPr>
            <a:t>Wisdom</a:t>
          </a:r>
        </a:p>
      </dgm:t>
    </dgm:pt>
    <dgm:pt modelId="{3A6EDCED-8FE9-461F-B7DF-9E80EF7992F9}" type="parTrans" cxnId="{765F9A49-3796-458E-924F-630A9190DFEF}">
      <dgm:prSet/>
      <dgm:spPr/>
      <dgm:t>
        <a:bodyPr/>
        <a:lstStyle/>
        <a:p>
          <a:endParaRPr lang="en-US"/>
        </a:p>
      </dgm:t>
    </dgm:pt>
    <dgm:pt modelId="{3135A613-DD65-4EBC-91E3-E518913F2F24}" type="sibTrans" cxnId="{765F9A49-3796-458E-924F-630A9190DFEF}">
      <dgm:prSet/>
      <dgm:spPr/>
      <dgm:t>
        <a:bodyPr/>
        <a:lstStyle/>
        <a:p>
          <a:endParaRPr lang="en-US"/>
        </a:p>
      </dgm:t>
    </dgm:pt>
    <dgm:pt modelId="{22EB2F3A-9D40-4B55-BD49-B177B4C4A135}">
      <dgm:prSet phldrT="[Text]"/>
      <dgm:spPr/>
      <dgm:t>
        <a:bodyPr/>
        <a:lstStyle/>
        <a:p>
          <a:r>
            <a:rPr lang="en-US" b="1">
              <a:latin typeface="Dagny OT" panose="020B0504020201020104" pitchFamily="34" charset="77"/>
            </a:rPr>
            <a:t>Knowledge</a:t>
          </a:r>
        </a:p>
      </dgm:t>
    </dgm:pt>
    <dgm:pt modelId="{3C2725DA-261E-484C-82F1-9A3EC4C59D07}" type="parTrans" cxnId="{F7D0B82B-9BF3-410F-8FEB-F71E0091BF8A}">
      <dgm:prSet/>
      <dgm:spPr/>
      <dgm:t>
        <a:bodyPr/>
        <a:lstStyle/>
        <a:p>
          <a:endParaRPr lang="en-US"/>
        </a:p>
      </dgm:t>
    </dgm:pt>
    <dgm:pt modelId="{2264883F-E54F-4CB5-BA62-17A9452C38BF}" type="sibTrans" cxnId="{F7D0B82B-9BF3-410F-8FEB-F71E0091BF8A}">
      <dgm:prSet/>
      <dgm:spPr/>
      <dgm:t>
        <a:bodyPr/>
        <a:lstStyle/>
        <a:p>
          <a:endParaRPr lang="en-US"/>
        </a:p>
      </dgm:t>
    </dgm:pt>
    <dgm:pt modelId="{5E950702-5E13-4F47-98DB-AAFBC9BB81A6}">
      <dgm:prSet phldrT="[Text]"/>
      <dgm:spPr/>
      <dgm:t>
        <a:bodyPr/>
        <a:lstStyle/>
        <a:p>
          <a:r>
            <a:rPr lang="en-US" b="1">
              <a:latin typeface="Dagny OT" panose="020B0504020201020104" pitchFamily="34" charset="77"/>
            </a:rPr>
            <a:t>Information</a:t>
          </a:r>
        </a:p>
      </dgm:t>
    </dgm:pt>
    <dgm:pt modelId="{E80D1A21-D9B9-4B3F-B761-4C003B05CE34}" type="parTrans" cxnId="{3C6A7FA7-18CE-42A7-ADA5-5C893E3FA460}">
      <dgm:prSet/>
      <dgm:spPr/>
      <dgm:t>
        <a:bodyPr/>
        <a:lstStyle/>
        <a:p>
          <a:endParaRPr lang="en-US"/>
        </a:p>
      </dgm:t>
    </dgm:pt>
    <dgm:pt modelId="{AE65086E-264A-479E-AF0B-37AC1117E501}" type="sibTrans" cxnId="{3C6A7FA7-18CE-42A7-ADA5-5C893E3FA460}">
      <dgm:prSet/>
      <dgm:spPr/>
      <dgm:t>
        <a:bodyPr/>
        <a:lstStyle/>
        <a:p>
          <a:endParaRPr lang="en-US"/>
        </a:p>
      </dgm:t>
    </dgm:pt>
    <dgm:pt modelId="{61BA6A68-A1A9-4FF7-ABAD-AD14C7E2EEE8}">
      <dgm:prSet phldrT="[Text]"/>
      <dgm:spPr/>
      <dgm:t>
        <a:bodyPr/>
        <a:lstStyle/>
        <a:p>
          <a:r>
            <a:rPr lang="en-US" b="1">
              <a:latin typeface="Dagny OT" panose="020B0504020201020104" pitchFamily="34" charset="77"/>
            </a:rPr>
            <a:t>Data</a:t>
          </a:r>
        </a:p>
      </dgm:t>
    </dgm:pt>
    <dgm:pt modelId="{320309ED-5EC2-4CB6-942E-7B60037AEFAF}" type="parTrans" cxnId="{9399E5A9-8E17-4FAA-8ACE-47C95DFEC941}">
      <dgm:prSet/>
      <dgm:spPr/>
      <dgm:t>
        <a:bodyPr/>
        <a:lstStyle/>
        <a:p>
          <a:endParaRPr lang="en-US"/>
        </a:p>
      </dgm:t>
    </dgm:pt>
    <dgm:pt modelId="{93DCF297-3325-4532-99E9-1D1EBE580F94}" type="sibTrans" cxnId="{9399E5A9-8E17-4FAA-8ACE-47C95DFEC941}">
      <dgm:prSet/>
      <dgm:spPr/>
      <dgm:t>
        <a:bodyPr/>
        <a:lstStyle/>
        <a:p>
          <a:endParaRPr lang="en-US"/>
        </a:p>
      </dgm:t>
    </dgm:pt>
    <dgm:pt modelId="{5B528DFE-0925-49DD-B58F-03784D9C265C}" type="pres">
      <dgm:prSet presAssocID="{02AB194E-0505-43B1-9C1D-94EDD858A0D2}" presName="compositeShape" presStyleCnt="0">
        <dgm:presLayoutVars>
          <dgm:dir/>
          <dgm:resizeHandles/>
        </dgm:presLayoutVars>
      </dgm:prSet>
      <dgm:spPr/>
    </dgm:pt>
    <dgm:pt modelId="{524D555A-0FB9-4272-98D1-DD2A18C7FF6D}" type="pres">
      <dgm:prSet presAssocID="{02AB194E-0505-43B1-9C1D-94EDD858A0D2}" presName="pyramid" presStyleLbl="node1" presStyleIdx="0" presStyleCnt="1"/>
      <dgm:spPr/>
    </dgm:pt>
    <dgm:pt modelId="{8CB90EAD-1C63-4C07-9E83-738FD38E984D}" type="pres">
      <dgm:prSet presAssocID="{02AB194E-0505-43B1-9C1D-94EDD858A0D2}" presName="theList" presStyleCnt="0"/>
      <dgm:spPr/>
    </dgm:pt>
    <dgm:pt modelId="{6FD449C5-968D-4C61-868A-E697B1A13A5B}" type="pres">
      <dgm:prSet presAssocID="{F360267F-8A0C-4996-A781-935A8EC34C1A}" presName="aNode" presStyleLbl="fgAcc1" presStyleIdx="0" presStyleCnt="4">
        <dgm:presLayoutVars>
          <dgm:bulletEnabled val="1"/>
        </dgm:presLayoutVars>
      </dgm:prSet>
      <dgm:spPr/>
    </dgm:pt>
    <dgm:pt modelId="{FD7DC410-82CD-463D-939B-BAADF6A61C9D}" type="pres">
      <dgm:prSet presAssocID="{F360267F-8A0C-4996-A781-935A8EC34C1A}" presName="aSpace" presStyleCnt="0"/>
      <dgm:spPr/>
    </dgm:pt>
    <dgm:pt modelId="{FBA70ADA-B555-4CB1-892C-903C20A0F16E}" type="pres">
      <dgm:prSet presAssocID="{22EB2F3A-9D40-4B55-BD49-B177B4C4A135}" presName="aNode" presStyleLbl="fgAcc1" presStyleIdx="1" presStyleCnt="4">
        <dgm:presLayoutVars>
          <dgm:bulletEnabled val="1"/>
        </dgm:presLayoutVars>
      </dgm:prSet>
      <dgm:spPr/>
    </dgm:pt>
    <dgm:pt modelId="{B040FA8E-4E65-4E07-9C13-88DAF7EBD41A}" type="pres">
      <dgm:prSet presAssocID="{22EB2F3A-9D40-4B55-BD49-B177B4C4A135}" presName="aSpace" presStyleCnt="0"/>
      <dgm:spPr/>
    </dgm:pt>
    <dgm:pt modelId="{0CB9B324-E01C-487E-B2D2-8BDBAF21FC97}" type="pres">
      <dgm:prSet presAssocID="{5E950702-5E13-4F47-98DB-AAFBC9BB81A6}" presName="aNode" presStyleLbl="fgAcc1" presStyleIdx="2" presStyleCnt="4">
        <dgm:presLayoutVars>
          <dgm:bulletEnabled val="1"/>
        </dgm:presLayoutVars>
      </dgm:prSet>
      <dgm:spPr/>
    </dgm:pt>
    <dgm:pt modelId="{6AB99254-D0A6-456D-AA71-7AA5BAD3B766}" type="pres">
      <dgm:prSet presAssocID="{5E950702-5E13-4F47-98DB-AAFBC9BB81A6}" presName="aSpace" presStyleCnt="0"/>
      <dgm:spPr/>
    </dgm:pt>
    <dgm:pt modelId="{5083B3F3-D3A0-48F8-9624-3B41AC7D534C}" type="pres">
      <dgm:prSet presAssocID="{61BA6A68-A1A9-4FF7-ABAD-AD14C7E2EEE8}" presName="aNode" presStyleLbl="fgAcc1" presStyleIdx="3" presStyleCnt="4">
        <dgm:presLayoutVars>
          <dgm:bulletEnabled val="1"/>
        </dgm:presLayoutVars>
      </dgm:prSet>
      <dgm:spPr/>
    </dgm:pt>
    <dgm:pt modelId="{31AAB4A9-46D4-458E-BD3C-69BC7B19B82E}" type="pres">
      <dgm:prSet presAssocID="{61BA6A68-A1A9-4FF7-ABAD-AD14C7E2EEE8}" presName="aSpace" presStyleCnt="0"/>
      <dgm:spPr/>
    </dgm:pt>
  </dgm:ptLst>
  <dgm:cxnLst>
    <dgm:cxn modelId="{F7D0B82B-9BF3-410F-8FEB-F71E0091BF8A}" srcId="{02AB194E-0505-43B1-9C1D-94EDD858A0D2}" destId="{22EB2F3A-9D40-4B55-BD49-B177B4C4A135}" srcOrd="1" destOrd="0" parTransId="{3C2725DA-261E-484C-82F1-9A3EC4C59D07}" sibTransId="{2264883F-E54F-4CB5-BA62-17A9452C38BF}"/>
    <dgm:cxn modelId="{765F9A49-3796-458E-924F-630A9190DFEF}" srcId="{02AB194E-0505-43B1-9C1D-94EDD858A0D2}" destId="{F360267F-8A0C-4996-A781-935A8EC34C1A}" srcOrd="0" destOrd="0" parTransId="{3A6EDCED-8FE9-461F-B7DF-9E80EF7992F9}" sibTransId="{3135A613-DD65-4EBC-91E3-E518913F2F24}"/>
    <dgm:cxn modelId="{030BF958-F4B5-4E48-A873-1B0049517CA9}" type="presOf" srcId="{61BA6A68-A1A9-4FF7-ABAD-AD14C7E2EEE8}" destId="{5083B3F3-D3A0-48F8-9624-3B41AC7D534C}" srcOrd="0" destOrd="0" presId="urn:microsoft.com/office/officeart/2005/8/layout/pyramid2"/>
    <dgm:cxn modelId="{876C038E-19E8-49C2-8563-F174A64090EC}" type="presOf" srcId="{5E950702-5E13-4F47-98DB-AAFBC9BB81A6}" destId="{0CB9B324-E01C-487E-B2D2-8BDBAF21FC97}" srcOrd="0" destOrd="0" presId="urn:microsoft.com/office/officeart/2005/8/layout/pyramid2"/>
    <dgm:cxn modelId="{ADF04991-09A9-499F-A664-9A78281C3263}" type="presOf" srcId="{F360267F-8A0C-4996-A781-935A8EC34C1A}" destId="{6FD449C5-968D-4C61-868A-E697B1A13A5B}" srcOrd="0" destOrd="0" presId="urn:microsoft.com/office/officeart/2005/8/layout/pyramid2"/>
    <dgm:cxn modelId="{3C6A7FA7-18CE-42A7-ADA5-5C893E3FA460}" srcId="{02AB194E-0505-43B1-9C1D-94EDD858A0D2}" destId="{5E950702-5E13-4F47-98DB-AAFBC9BB81A6}" srcOrd="2" destOrd="0" parTransId="{E80D1A21-D9B9-4B3F-B761-4C003B05CE34}" sibTransId="{AE65086E-264A-479E-AF0B-37AC1117E501}"/>
    <dgm:cxn modelId="{9399E5A9-8E17-4FAA-8ACE-47C95DFEC941}" srcId="{02AB194E-0505-43B1-9C1D-94EDD858A0D2}" destId="{61BA6A68-A1A9-4FF7-ABAD-AD14C7E2EEE8}" srcOrd="3" destOrd="0" parTransId="{320309ED-5EC2-4CB6-942E-7B60037AEFAF}" sibTransId="{93DCF297-3325-4532-99E9-1D1EBE580F94}"/>
    <dgm:cxn modelId="{A44145CB-4E58-4194-B4E1-669264A67800}" type="presOf" srcId="{22EB2F3A-9D40-4B55-BD49-B177B4C4A135}" destId="{FBA70ADA-B555-4CB1-892C-903C20A0F16E}" srcOrd="0" destOrd="0" presId="urn:microsoft.com/office/officeart/2005/8/layout/pyramid2"/>
    <dgm:cxn modelId="{31A66CD9-7FCE-4719-9DFC-419D8651C9A9}" type="presOf" srcId="{02AB194E-0505-43B1-9C1D-94EDD858A0D2}" destId="{5B528DFE-0925-49DD-B58F-03784D9C265C}" srcOrd="0" destOrd="0" presId="urn:microsoft.com/office/officeart/2005/8/layout/pyramid2"/>
    <dgm:cxn modelId="{09E31C8C-2EF0-4672-A773-38C0A0B14A2E}" type="presParOf" srcId="{5B528DFE-0925-49DD-B58F-03784D9C265C}" destId="{524D555A-0FB9-4272-98D1-DD2A18C7FF6D}" srcOrd="0" destOrd="0" presId="urn:microsoft.com/office/officeart/2005/8/layout/pyramid2"/>
    <dgm:cxn modelId="{F521F767-8B19-4DA6-8C5B-BADDF8728BD2}" type="presParOf" srcId="{5B528DFE-0925-49DD-B58F-03784D9C265C}" destId="{8CB90EAD-1C63-4C07-9E83-738FD38E984D}" srcOrd="1" destOrd="0" presId="urn:microsoft.com/office/officeart/2005/8/layout/pyramid2"/>
    <dgm:cxn modelId="{9A1D580C-8947-430C-B995-C4A5D494D748}" type="presParOf" srcId="{8CB90EAD-1C63-4C07-9E83-738FD38E984D}" destId="{6FD449C5-968D-4C61-868A-E697B1A13A5B}" srcOrd="0" destOrd="0" presId="urn:microsoft.com/office/officeart/2005/8/layout/pyramid2"/>
    <dgm:cxn modelId="{CFAB30E9-D98E-4161-9AAD-479D417C79C9}" type="presParOf" srcId="{8CB90EAD-1C63-4C07-9E83-738FD38E984D}" destId="{FD7DC410-82CD-463D-939B-BAADF6A61C9D}" srcOrd="1" destOrd="0" presId="urn:microsoft.com/office/officeart/2005/8/layout/pyramid2"/>
    <dgm:cxn modelId="{649BF29F-CE51-4F25-8D68-B342694158E6}" type="presParOf" srcId="{8CB90EAD-1C63-4C07-9E83-738FD38E984D}" destId="{FBA70ADA-B555-4CB1-892C-903C20A0F16E}" srcOrd="2" destOrd="0" presId="urn:microsoft.com/office/officeart/2005/8/layout/pyramid2"/>
    <dgm:cxn modelId="{46456E01-F0E3-4385-BCE5-361C1F21ADD2}" type="presParOf" srcId="{8CB90EAD-1C63-4C07-9E83-738FD38E984D}" destId="{B040FA8E-4E65-4E07-9C13-88DAF7EBD41A}" srcOrd="3" destOrd="0" presId="urn:microsoft.com/office/officeart/2005/8/layout/pyramid2"/>
    <dgm:cxn modelId="{5B5BE06D-980D-46ED-A098-A9043C853FB8}" type="presParOf" srcId="{8CB90EAD-1C63-4C07-9E83-738FD38E984D}" destId="{0CB9B324-E01C-487E-B2D2-8BDBAF21FC97}" srcOrd="4" destOrd="0" presId="urn:microsoft.com/office/officeart/2005/8/layout/pyramid2"/>
    <dgm:cxn modelId="{264DA989-1338-40C0-9843-56F14DED9557}" type="presParOf" srcId="{8CB90EAD-1C63-4C07-9E83-738FD38E984D}" destId="{6AB99254-D0A6-456D-AA71-7AA5BAD3B766}" srcOrd="5" destOrd="0" presId="urn:microsoft.com/office/officeart/2005/8/layout/pyramid2"/>
    <dgm:cxn modelId="{36F93F9A-9128-48E3-9AD4-D061008EEAF0}" type="presParOf" srcId="{8CB90EAD-1C63-4C07-9E83-738FD38E984D}" destId="{5083B3F3-D3A0-48F8-9624-3B41AC7D534C}" srcOrd="6" destOrd="0" presId="urn:microsoft.com/office/officeart/2005/8/layout/pyramid2"/>
    <dgm:cxn modelId="{EB31873B-B108-4428-94E0-E0AFA737C923}" type="presParOf" srcId="{8CB90EAD-1C63-4C07-9E83-738FD38E984D}" destId="{31AAB4A9-46D4-458E-BD3C-69BC7B19B82E}"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AB194E-0505-43B1-9C1D-94EDD858A0D2}" type="doc">
      <dgm:prSet loTypeId="urn:microsoft.com/office/officeart/2005/8/layout/pyramid2" loCatId="pyramid" qsTypeId="urn:microsoft.com/office/officeart/2005/8/quickstyle/simple1" qsCatId="simple" csTypeId="urn:microsoft.com/office/officeart/2005/8/colors/accent0_3" csCatId="mainScheme" phldr="1"/>
      <dgm:spPr/>
    </dgm:pt>
    <dgm:pt modelId="{F360267F-8A0C-4996-A781-935A8EC34C1A}">
      <dgm:prSet phldrT="[Text]"/>
      <dgm:spPr/>
      <dgm:t>
        <a:bodyPr/>
        <a:lstStyle/>
        <a:p>
          <a:r>
            <a:rPr lang="en-US" b="1">
              <a:latin typeface="Dagny OT" panose="020B0504020201020104" pitchFamily="34" charset="77"/>
            </a:rPr>
            <a:t>Wisdom</a:t>
          </a:r>
        </a:p>
      </dgm:t>
    </dgm:pt>
    <dgm:pt modelId="{3A6EDCED-8FE9-461F-B7DF-9E80EF7992F9}" type="parTrans" cxnId="{765F9A49-3796-458E-924F-630A9190DFEF}">
      <dgm:prSet/>
      <dgm:spPr/>
      <dgm:t>
        <a:bodyPr/>
        <a:lstStyle/>
        <a:p>
          <a:endParaRPr lang="en-US"/>
        </a:p>
      </dgm:t>
    </dgm:pt>
    <dgm:pt modelId="{3135A613-DD65-4EBC-91E3-E518913F2F24}" type="sibTrans" cxnId="{765F9A49-3796-458E-924F-630A9190DFEF}">
      <dgm:prSet/>
      <dgm:spPr/>
      <dgm:t>
        <a:bodyPr/>
        <a:lstStyle/>
        <a:p>
          <a:endParaRPr lang="en-US"/>
        </a:p>
      </dgm:t>
    </dgm:pt>
    <dgm:pt modelId="{22EB2F3A-9D40-4B55-BD49-B177B4C4A135}">
      <dgm:prSet phldrT="[Text]"/>
      <dgm:spPr/>
      <dgm:t>
        <a:bodyPr/>
        <a:lstStyle/>
        <a:p>
          <a:r>
            <a:rPr lang="en-US" b="1">
              <a:latin typeface="Dagny OT" panose="020B0504020201020104" pitchFamily="34" charset="77"/>
            </a:rPr>
            <a:t>Knowledge</a:t>
          </a:r>
        </a:p>
      </dgm:t>
    </dgm:pt>
    <dgm:pt modelId="{3C2725DA-261E-484C-82F1-9A3EC4C59D07}" type="parTrans" cxnId="{F7D0B82B-9BF3-410F-8FEB-F71E0091BF8A}">
      <dgm:prSet/>
      <dgm:spPr/>
      <dgm:t>
        <a:bodyPr/>
        <a:lstStyle/>
        <a:p>
          <a:endParaRPr lang="en-US"/>
        </a:p>
      </dgm:t>
    </dgm:pt>
    <dgm:pt modelId="{2264883F-E54F-4CB5-BA62-17A9452C38BF}" type="sibTrans" cxnId="{F7D0B82B-9BF3-410F-8FEB-F71E0091BF8A}">
      <dgm:prSet/>
      <dgm:spPr/>
      <dgm:t>
        <a:bodyPr/>
        <a:lstStyle/>
        <a:p>
          <a:endParaRPr lang="en-US"/>
        </a:p>
      </dgm:t>
    </dgm:pt>
    <dgm:pt modelId="{5E950702-5E13-4F47-98DB-AAFBC9BB81A6}">
      <dgm:prSet phldrT="[Text]"/>
      <dgm:spPr/>
      <dgm:t>
        <a:bodyPr/>
        <a:lstStyle/>
        <a:p>
          <a:r>
            <a:rPr lang="en-US" b="1">
              <a:latin typeface="Dagny OT" panose="020B0504020201020104" pitchFamily="34" charset="77"/>
            </a:rPr>
            <a:t>Information</a:t>
          </a:r>
        </a:p>
      </dgm:t>
    </dgm:pt>
    <dgm:pt modelId="{E80D1A21-D9B9-4B3F-B761-4C003B05CE34}" type="parTrans" cxnId="{3C6A7FA7-18CE-42A7-ADA5-5C893E3FA460}">
      <dgm:prSet/>
      <dgm:spPr/>
      <dgm:t>
        <a:bodyPr/>
        <a:lstStyle/>
        <a:p>
          <a:endParaRPr lang="en-US"/>
        </a:p>
      </dgm:t>
    </dgm:pt>
    <dgm:pt modelId="{AE65086E-264A-479E-AF0B-37AC1117E501}" type="sibTrans" cxnId="{3C6A7FA7-18CE-42A7-ADA5-5C893E3FA460}">
      <dgm:prSet/>
      <dgm:spPr/>
      <dgm:t>
        <a:bodyPr/>
        <a:lstStyle/>
        <a:p>
          <a:endParaRPr lang="en-US"/>
        </a:p>
      </dgm:t>
    </dgm:pt>
    <dgm:pt modelId="{61BA6A68-A1A9-4FF7-ABAD-AD14C7E2EEE8}">
      <dgm:prSet phldrT="[Text]"/>
      <dgm:spPr/>
      <dgm:t>
        <a:bodyPr/>
        <a:lstStyle/>
        <a:p>
          <a:r>
            <a:rPr lang="en-US" b="1">
              <a:latin typeface="Dagny OT" panose="020B0504020201020104" pitchFamily="34" charset="77"/>
            </a:rPr>
            <a:t>Data</a:t>
          </a:r>
        </a:p>
      </dgm:t>
    </dgm:pt>
    <dgm:pt modelId="{320309ED-5EC2-4CB6-942E-7B60037AEFAF}" type="parTrans" cxnId="{9399E5A9-8E17-4FAA-8ACE-47C95DFEC941}">
      <dgm:prSet/>
      <dgm:spPr/>
      <dgm:t>
        <a:bodyPr/>
        <a:lstStyle/>
        <a:p>
          <a:endParaRPr lang="en-US"/>
        </a:p>
      </dgm:t>
    </dgm:pt>
    <dgm:pt modelId="{93DCF297-3325-4532-99E9-1D1EBE580F94}" type="sibTrans" cxnId="{9399E5A9-8E17-4FAA-8ACE-47C95DFEC941}">
      <dgm:prSet/>
      <dgm:spPr/>
      <dgm:t>
        <a:bodyPr/>
        <a:lstStyle/>
        <a:p>
          <a:endParaRPr lang="en-US"/>
        </a:p>
      </dgm:t>
    </dgm:pt>
    <dgm:pt modelId="{5B528DFE-0925-49DD-B58F-03784D9C265C}" type="pres">
      <dgm:prSet presAssocID="{02AB194E-0505-43B1-9C1D-94EDD858A0D2}" presName="compositeShape" presStyleCnt="0">
        <dgm:presLayoutVars>
          <dgm:dir/>
          <dgm:resizeHandles/>
        </dgm:presLayoutVars>
      </dgm:prSet>
      <dgm:spPr/>
    </dgm:pt>
    <dgm:pt modelId="{524D555A-0FB9-4272-98D1-DD2A18C7FF6D}" type="pres">
      <dgm:prSet presAssocID="{02AB194E-0505-43B1-9C1D-94EDD858A0D2}" presName="pyramid" presStyleLbl="node1" presStyleIdx="0" presStyleCnt="1"/>
      <dgm:spPr/>
    </dgm:pt>
    <dgm:pt modelId="{8CB90EAD-1C63-4C07-9E83-738FD38E984D}" type="pres">
      <dgm:prSet presAssocID="{02AB194E-0505-43B1-9C1D-94EDD858A0D2}" presName="theList" presStyleCnt="0"/>
      <dgm:spPr/>
    </dgm:pt>
    <dgm:pt modelId="{6FD449C5-968D-4C61-868A-E697B1A13A5B}" type="pres">
      <dgm:prSet presAssocID="{F360267F-8A0C-4996-A781-935A8EC34C1A}" presName="aNode" presStyleLbl="fgAcc1" presStyleIdx="0" presStyleCnt="4">
        <dgm:presLayoutVars>
          <dgm:bulletEnabled val="1"/>
        </dgm:presLayoutVars>
      </dgm:prSet>
      <dgm:spPr/>
    </dgm:pt>
    <dgm:pt modelId="{FD7DC410-82CD-463D-939B-BAADF6A61C9D}" type="pres">
      <dgm:prSet presAssocID="{F360267F-8A0C-4996-A781-935A8EC34C1A}" presName="aSpace" presStyleCnt="0"/>
      <dgm:spPr/>
    </dgm:pt>
    <dgm:pt modelId="{FBA70ADA-B555-4CB1-892C-903C20A0F16E}" type="pres">
      <dgm:prSet presAssocID="{22EB2F3A-9D40-4B55-BD49-B177B4C4A135}" presName="aNode" presStyleLbl="fgAcc1" presStyleIdx="1" presStyleCnt="4">
        <dgm:presLayoutVars>
          <dgm:bulletEnabled val="1"/>
        </dgm:presLayoutVars>
      </dgm:prSet>
      <dgm:spPr/>
    </dgm:pt>
    <dgm:pt modelId="{B040FA8E-4E65-4E07-9C13-88DAF7EBD41A}" type="pres">
      <dgm:prSet presAssocID="{22EB2F3A-9D40-4B55-BD49-B177B4C4A135}" presName="aSpace" presStyleCnt="0"/>
      <dgm:spPr/>
    </dgm:pt>
    <dgm:pt modelId="{0CB9B324-E01C-487E-B2D2-8BDBAF21FC97}" type="pres">
      <dgm:prSet presAssocID="{5E950702-5E13-4F47-98DB-AAFBC9BB81A6}" presName="aNode" presStyleLbl="fgAcc1" presStyleIdx="2" presStyleCnt="4">
        <dgm:presLayoutVars>
          <dgm:bulletEnabled val="1"/>
        </dgm:presLayoutVars>
      </dgm:prSet>
      <dgm:spPr/>
    </dgm:pt>
    <dgm:pt modelId="{6AB99254-D0A6-456D-AA71-7AA5BAD3B766}" type="pres">
      <dgm:prSet presAssocID="{5E950702-5E13-4F47-98DB-AAFBC9BB81A6}" presName="aSpace" presStyleCnt="0"/>
      <dgm:spPr/>
    </dgm:pt>
    <dgm:pt modelId="{5083B3F3-D3A0-48F8-9624-3B41AC7D534C}" type="pres">
      <dgm:prSet presAssocID="{61BA6A68-A1A9-4FF7-ABAD-AD14C7E2EEE8}" presName="aNode" presStyleLbl="fgAcc1" presStyleIdx="3" presStyleCnt="4">
        <dgm:presLayoutVars>
          <dgm:bulletEnabled val="1"/>
        </dgm:presLayoutVars>
      </dgm:prSet>
      <dgm:spPr/>
    </dgm:pt>
    <dgm:pt modelId="{31AAB4A9-46D4-458E-BD3C-69BC7B19B82E}" type="pres">
      <dgm:prSet presAssocID="{61BA6A68-A1A9-4FF7-ABAD-AD14C7E2EEE8}" presName="aSpace" presStyleCnt="0"/>
      <dgm:spPr/>
    </dgm:pt>
  </dgm:ptLst>
  <dgm:cxnLst>
    <dgm:cxn modelId="{F7D0B82B-9BF3-410F-8FEB-F71E0091BF8A}" srcId="{02AB194E-0505-43B1-9C1D-94EDD858A0D2}" destId="{22EB2F3A-9D40-4B55-BD49-B177B4C4A135}" srcOrd="1" destOrd="0" parTransId="{3C2725DA-261E-484C-82F1-9A3EC4C59D07}" sibTransId="{2264883F-E54F-4CB5-BA62-17A9452C38BF}"/>
    <dgm:cxn modelId="{765F9A49-3796-458E-924F-630A9190DFEF}" srcId="{02AB194E-0505-43B1-9C1D-94EDD858A0D2}" destId="{F360267F-8A0C-4996-A781-935A8EC34C1A}" srcOrd="0" destOrd="0" parTransId="{3A6EDCED-8FE9-461F-B7DF-9E80EF7992F9}" sibTransId="{3135A613-DD65-4EBC-91E3-E518913F2F24}"/>
    <dgm:cxn modelId="{030BF958-F4B5-4E48-A873-1B0049517CA9}" type="presOf" srcId="{61BA6A68-A1A9-4FF7-ABAD-AD14C7E2EEE8}" destId="{5083B3F3-D3A0-48F8-9624-3B41AC7D534C}" srcOrd="0" destOrd="0" presId="urn:microsoft.com/office/officeart/2005/8/layout/pyramid2"/>
    <dgm:cxn modelId="{876C038E-19E8-49C2-8563-F174A64090EC}" type="presOf" srcId="{5E950702-5E13-4F47-98DB-AAFBC9BB81A6}" destId="{0CB9B324-E01C-487E-B2D2-8BDBAF21FC97}" srcOrd="0" destOrd="0" presId="urn:microsoft.com/office/officeart/2005/8/layout/pyramid2"/>
    <dgm:cxn modelId="{ADF04991-09A9-499F-A664-9A78281C3263}" type="presOf" srcId="{F360267F-8A0C-4996-A781-935A8EC34C1A}" destId="{6FD449C5-968D-4C61-868A-E697B1A13A5B}" srcOrd="0" destOrd="0" presId="urn:microsoft.com/office/officeart/2005/8/layout/pyramid2"/>
    <dgm:cxn modelId="{3C6A7FA7-18CE-42A7-ADA5-5C893E3FA460}" srcId="{02AB194E-0505-43B1-9C1D-94EDD858A0D2}" destId="{5E950702-5E13-4F47-98DB-AAFBC9BB81A6}" srcOrd="2" destOrd="0" parTransId="{E80D1A21-D9B9-4B3F-B761-4C003B05CE34}" sibTransId="{AE65086E-264A-479E-AF0B-37AC1117E501}"/>
    <dgm:cxn modelId="{9399E5A9-8E17-4FAA-8ACE-47C95DFEC941}" srcId="{02AB194E-0505-43B1-9C1D-94EDD858A0D2}" destId="{61BA6A68-A1A9-4FF7-ABAD-AD14C7E2EEE8}" srcOrd="3" destOrd="0" parTransId="{320309ED-5EC2-4CB6-942E-7B60037AEFAF}" sibTransId="{93DCF297-3325-4532-99E9-1D1EBE580F94}"/>
    <dgm:cxn modelId="{A44145CB-4E58-4194-B4E1-669264A67800}" type="presOf" srcId="{22EB2F3A-9D40-4B55-BD49-B177B4C4A135}" destId="{FBA70ADA-B555-4CB1-892C-903C20A0F16E}" srcOrd="0" destOrd="0" presId="urn:microsoft.com/office/officeart/2005/8/layout/pyramid2"/>
    <dgm:cxn modelId="{31A66CD9-7FCE-4719-9DFC-419D8651C9A9}" type="presOf" srcId="{02AB194E-0505-43B1-9C1D-94EDD858A0D2}" destId="{5B528DFE-0925-49DD-B58F-03784D9C265C}" srcOrd="0" destOrd="0" presId="urn:microsoft.com/office/officeart/2005/8/layout/pyramid2"/>
    <dgm:cxn modelId="{09E31C8C-2EF0-4672-A773-38C0A0B14A2E}" type="presParOf" srcId="{5B528DFE-0925-49DD-B58F-03784D9C265C}" destId="{524D555A-0FB9-4272-98D1-DD2A18C7FF6D}" srcOrd="0" destOrd="0" presId="urn:microsoft.com/office/officeart/2005/8/layout/pyramid2"/>
    <dgm:cxn modelId="{F521F767-8B19-4DA6-8C5B-BADDF8728BD2}" type="presParOf" srcId="{5B528DFE-0925-49DD-B58F-03784D9C265C}" destId="{8CB90EAD-1C63-4C07-9E83-738FD38E984D}" srcOrd="1" destOrd="0" presId="urn:microsoft.com/office/officeart/2005/8/layout/pyramid2"/>
    <dgm:cxn modelId="{9A1D580C-8947-430C-B995-C4A5D494D748}" type="presParOf" srcId="{8CB90EAD-1C63-4C07-9E83-738FD38E984D}" destId="{6FD449C5-968D-4C61-868A-E697B1A13A5B}" srcOrd="0" destOrd="0" presId="urn:microsoft.com/office/officeart/2005/8/layout/pyramid2"/>
    <dgm:cxn modelId="{CFAB30E9-D98E-4161-9AAD-479D417C79C9}" type="presParOf" srcId="{8CB90EAD-1C63-4C07-9E83-738FD38E984D}" destId="{FD7DC410-82CD-463D-939B-BAADF6A61C9D}" srcOrd="1" destOrd="0" presId="urn:microsoft.com/office/officeart/2005/8/layout/pyramid2"/>
    <dgm:cxn modelId="{649BF29F-CE51-4F25-8D68-B342694158E6}" type="presParOf" srcId="{8CB90EAD-1C63-4C07-9E83-738FD38E984D}" destId="{FBA70ADA-B555-4CB1-892C-903C20A0F16E}" srcOrd="2" destOrd="0" presId="urn:microsoft.com/office/officeart/2005/8/layout/pyramid2"/>
    <dgm:cxn modelId="{46456E01-F0E3-4385-BCE5-361C1F21ADD2}" type="presParOf" srcId="{8CB90EAD-1C63-4C07-9E83-738FD38E984D}" destId="{B040FA8E-4E65-4E07-9C13-88DAF7EBD41A}" srcOrd="3" destOrd="0" presId="urn:microsoft.com/office/officeart/2005/8/layout/pyramid2"/>
    <dgm:cxn modelId="{5B5BE06D-980D-46ED-A098-A9043C853FB8}" type="presParOf" srcId="{8CB90EAD-1C63-4C07-9E83-738FD38E984D}" destId="{0CB9B324-E01C-487E-B2D2-8BDBAF21FC97}" srcOrd="4" destOrd="0" presId="urn:microsoft.com/office/officeart/2005/8/layout/pyramid2"/>
    <dgm:cxn modelId="{264DA989-1338-40C0-9843-56F14DED9557}" type="presParOf" srcId="{8CB90EAD-1C63-4C07-9E83-738FD38E984D}" destId="{6AB99254-D0A6-456D-AA71-7AA5BAD3B766}" srcOrd="5" destOrd="0" presId="urn:microsoft.com/office/officeart/2005/8/layout/pyramid2"/>
    <dgm:cxn modelId="{36F93F9A-9128-48E3-9AD4-D061008EEAF0}" type="presParOf" srcId="{8CB90EAD-1C63-4C07-9E83-738FD38E984D}" destId="{5083B3F3-D3A0-48F8-9624-3B41AC7D534C}" srcOrd="6" destOrd="0" presId="urn:microsoft.com/office/officeart/2005/8/layout/pyramid2"/>
    <dgm:cxn modelId="{EB31873B-B108-4428-94E0-E0AFA737C923}" type="presParOf" srcId="{8CB90EAD-1C63-4C07-9E83-738FD38E984D}" destId="{31AAB4A9-46D4-458E-BD3C-69BC7B19B82E}"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409DC0-479C-42AC-B545-4C8F98200884}"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5068963A-2512-49A8-8E4E-4A7D3ACA1FBF}">
      <dgm:prSet phldrT="[Text]"/>
      <dgm:spPr/>
      <dgm:t>
        <a:bodyPr/>
        <a:lstStyle/>
        <a:p>
          <a:r>
            <a:rPr lang="en-US">
              <a:latin typeface="Dagny OT" panose="020B0504020201020104" pitchFamily="34" charset="77"/>
            </a:rPr>
            <a:t>Let’s get some data</a:t>
          </a:r>
        </a:p>
      </dgm:t>
    </dgm:pt>
    <dgm:pt modelId="{CEB31704-3774-4C99-8BB8-46E7F87FBCDC}" type="parTrans" cxnId="{C5D99AD3-EC85-4025-B292-5B64104A466F}">
      <dgm:prSet/>
      <dgm:spPr/>
      <dgm:t>
        <a:bodyPr/>
        <a:lstStyle/>
        <a:p>
          <a:endParaRPr lang="en-US">
            <a:latin typeface="Dagny OT" panose="020B0504020201020104" pitchFamily="34" charset="77"/>
          </a:endParaRPr>
        </a:p>
      </dgm:t>
    </dgm:pt>
    <dgm:pt modelId="{82A7AFAE-AE16-4AEF-BF04-A7C1A919379D}" type="sibTrans" cxnId="{C5D99AD3-EC85-4025-B292-5B64104A466F}">
      <dgm:prSet/>
      <dgm:spPr/>
      <dgm:t>
        <a:bodyPr/>
        <a:lstStyle/>
        <a:p>
          <a:endParaRPr lang="en-US">
            <a:latin typeface="Dagny OT" panose="020B0504020201020104" pitchFamily="34" charset="77"/>
          </a:endParaRPr>
        </a:p>
      </dgm:t>
    </dgm:pt>
    <dgm:pt modelId="{6B8021F8-C3D8-4507-B6FD-56A0AE3C8212}">
      <dgm:prSet phldrT="[Text]"/>
      <dgm:spPr/>
      <dgm:t>
        <a:bodyPr/>
        <a:lstStyle/>
        <a:p>
          <a:r>
            <a:rPr lang="en-US">
              <a:latin typeface="Dagny OT" panose="020B0504020201020104" pitchFamily="34" charset="77"/>
            </a:rPr>
            <a:t>We need to clean the data</a:t>
          </a:r>
        </a:p>
      </dgm:t>
    </dgm:pt>
    <dgm:pt modelId="{86DBE75F-8060-48CD-A80B-9D800C97B001}" type="parTrans" cxnId="{95F33BAE-F2A8-4F2E-A8F1-A05F74276D6E}">
      <dgm:prSet/>
      <dgm:spPr/>
      <dgm:t>
        <a:bodyPr/>
        <a:lstStyle/>
        <a:p>
          <a:endParaRPr lang="en-US">
            <a:latin typeface="Dagny OT" panose="020B0504020201020104" pitchFamily="34" charset="77"/>
          </a:endParaRPr>
        </a:p>
      </dgm:t>
    </dgm:pt>
    <dgm:pt modelId="{B3112B84-DE22-4F9E-A511-CBE63C41D094}" type="sibTrans" cxnId="{95F33BAE-F2A8-4F2E-A8F1-A05F74276D6E}">
      <dgm:prSet/>
      <dgm:spPr/>
      <dgm:t>
        <a:bodyPr/>
        <a:lstStyle/>
        <a:p>
          <a:endParaRPr lang="en-US">
            <a:latin typeface="Dagny OT" panose="020B0504020201020104" pitchFamily="34" charset="77"/>
          </a:endParaRPr>
        </a:p>
      </dgm:t>
    </dgm:pt>
    <dgm:pt modelId="{064DE772-8FE9-40B9-913F-5CE3F87E70DF}">
      <dgm:prSet phldrT="[Text]"/>
      <dgm:spPr/>
      <dgm:t>
        <a:bodyPr/>
        <a:lstStyle/>
        <a:p>
          <a:r>
            <a:rPr lang="en-US">
              <a:latin typeface="Dagny OT" panose="020B0504020201020104" pitchFamily="34" charset="77"/>
            </a:rPr>
            <a:t>Let’s store it somewhere</a:t>
          </a:r>
        </a:p>
      </dgm:t>
    </dgm:pt>
    <dgm:pt modelId="{DD05DB61-FE2A-4D7E-92F1-74B570A316FE}" type="parTrans" cxnId="{7C00B992-A1FE-449B-BD67-0F3EEDF9E11E}">
      <dgm:prSet/>
      <dgm:spPr/>
      <dgm:t>
        <a:bodyPr/>
        <a:lstStyle/>
        <a:p>
          <a:endParaRPr lang="en-US">
            <a:latin typeface="Dagny OT" panose="020B0504020201020104" pitchFamily="34" charset="77"/>
          </a:endParaRPr>
        </a:p>
      </dgm:t>
    </dgm:pt>
    <dgm:pt modelId="{CA1DD1B9-230B-490E-8BCA-E78D47FD6BE8}" type="sibTrans" cxnId="{7C00B992-A1FE-449B-BD67-0F3EEDF9E11E}">
      <dgm:prSet/>
      <dgm:spPr/>
      <dgm:t>
        <a:bodyPr/>
        <a:lstStyle/>
        <a:p>
          <a:endParaRPr lang="en-US">
            <a:latin typeface="Dagny OT" panose="020B0504020201020104" pitchFamily="34" charset="77"/>
          </a:endParaRPr>
        </a:p>
      </dgm:t>
    </dgm:pt>
    <dgm:pt modelId="{E6A13B2B-1DA1-4C07-B49A-E688AFFDDE43}">
      <dgm:prSet phldrT="[Text]"/>
      <dgm:spPr/>
      <dgm:t>
        <a:bodyPr/>
        <a:lstStyle/>
        <a:p>
          <a:r>
            <a:rPr lang="en-US">
              <a:latin typeface="Dagny OT" panose="020B0504020201020104" pitchFamily="34" charset="77"/>
            </a:rPr>
            <a:t>Make it private and safe</a:t>
          </a:r>
        </a:p>
      </dgm:t>
    </dgm:pt>
    <dgm:pt modelId="{0D467F0F-DBB3-4DD1-A9A5-4F3654187D0A}" type="parTrans" cxnId="{695F0992-11D6-426D-B085-3EFCEE3B4A07}">
      <dgm:prSet/>
      <dgm:spPr/>
      <dgm:t>
        <a:bodyPr/>
        <a:lstStyle/>
        <a:p>
          <a:endParaRPr lang="en-US">
            <a:latin typeface="Dagny OT" panose="020B0504020201020104" pitchFamily="34" charset="77"/>
          </a:endParaRPr>
        </a:p>
      </dgm:t>
    </dgm:pt>
    <dgm:pt modelId="{C989E2C4-EAF2-41EB-90C1-F16C47DD9478}" type="sibTrans" cxnId="{695F0992-11D6-426D-B085-3EFCEE3B4A07}">
      <dgm:prSet/>
      <dgm:spPr/>
      <dgm:t>
        <a:bodyPr/>
        <a:lstStyle/>
        <a:p>
          <a:endParaRPr lang="en-US">
            <a:latin typeface="Dagny OT" panose="020B0504020201020104" pitchFamily="34" charset="77"/>
          </a:endParaRPr>
        </a:p>
      </dgm:t>
    </dgm:pt>
    <dgm:pt modelId="{5AB433DA-C25E-4446-A2ED-035E3A167810}">
      <dgm:prSet phldrT="[Text]"/>
      <dgm:spPr/>
      <dgm:t>
        <a:bodyPr/>
        <a:lstStyle/>
        <a:p>
          <a:r>
            <a:rPr lang="en-US">
              <a:latin typeface="Dagny OT" panose="020B0504020201020104" pitchFamily="34" charset="77"/>
            </a:rPr>
            <a:t>Tell people how to use it</a:t>
          </a:r>
        </a:p>
      </dgm:t>
    </dgm:pt>
    <dgm:pt modelId="{91CC5F12-F8C9-4166-A4E7-BAB2306E9D05}" type="parTrans" cxnId="{544B89E3-A611-4C69-A80C-EA19DC7F2D02}">
      <dgm:prSet/>
      <dgm:spPr/>
      <dgm:t>
        <a:bodyPr/>
        <a:lstStyle/>
        <a:p>
          <a:endParaRPr lang="en-US">
            <a:latin typeface="Dagny OT" panose="020B0504020201020104" pitchFamily="34" charset="77"/>
          </a:endParaRPr>
        </a:p>
      </dgm:t>
    </dgm:pt>
    <dgm:pt modelId="{95C312FE-CF49-4E0D-A053-6DB26FA98F6B}" type="sibTrans" cxnId="{544B89E3-A611-4C69-A80C-EA19DC7F2D02}">
      <dgm:prSet/>
      <dgm:spPr/>
      <dgm:t>
        <a:bodyPr/>
        <a:lstStyle/>
        <a:p>
          <a:endParaRPr lang="en-US">
            <a:latin typeface="Dagny OT" panose="020B0504020201020104" pitchFamily="34" charset="77"/>
          </a:endParaRPr>
        </a:p>
      </dgm:t>
    </dgm:pt>
    <dgm:pt modelId="{85DB64CA-8B5D-4255-9BF5-02FAEF370BF0}" type="pres">
      <dgm:prSet presAssocID="{84409DC0-479C-42AC-B545-4C8F98200884}" presName="cycle" presStyleCnt="0">
        <dgm:presLayoutVars>
          <dgm:dir/>
          <dgm:resizeHandles val="exact"/>
        </dgm:presLayoutVars>
      </dgm:prSet>
      <dgm:spPr/>
    </dgm:pt>
    <dgm:pt modelId="{7389F56E-27CC-4626-AE15-0F7B7679A839}" type="pres">
      <dgm:prSet presAssocID="{5068963A-2512-49A8-8E4E-4A7D3ACA1FBF}" presName="node" presStyleLbl="node1" presStyleIdx="0" presStyleCnt="5">
        <dgm:presLayoutVars>
          <dgm:bulletEnabled val="1"/>
        </dgm:presLayoutVars>
      </dgm:prSet>
      <dgm:spPr/>
    </dgm:pt>
    <dgm:pt modelId="{A69FDEE1-25A3-4A71-AE02-DF3491143980}" type="pres">
      <dgm:prSet presAssocID="{5068963A-2512-49A8-8E4E-4A7D3ACA1FBF}" presName="spNode" presStyleCnt="0"/>
      <dgm:spPr/>
    </dgm:pt>
    <dgm:pt modelId="{80D8C169-82B6-4314-AB2C-B4BF66F75A1B}" type="pres">
      <dgm:prSet presAssocID="{82A7AFAE-AE16-4AEF-BF04-A7C1A919379D}" presName="sibTrans" presStyleLbl="sibTrans1D1" presStyleIdx="0" presStyleCnt="5"/>
      <dgm:spPr/>
    </dgm:pt>
    <dgm:pt modelId="{C6D93A1C-4D3C-45B5-86D0-1D6D29081E34}" type="pres">
      <dgm:prSet presAssocID="{6B8021F8-C3D8-4507-B6FD-56A0AE3C8212}" presName="node" presStyleLbl="node1" presStyleIdx="1" presStyleCnt="5">
        <dgm:presLayoutVars>
          <dgm:bulletEnabled val="1"/>
        </dgm:presLayoutVars>
      </dgm:prSet>
      <dgm:spPr/>
    </dgm:pt>
    <dgm:pt modelId="{82279A9E-A8C4-423F-925A-4CE11A703E37}" type="pres">
      <dgm:prSet presAssocID="{6B8021F8-C3D8-4507-B6FD-56A0AE3C8212}" presName="spNode" presStyleCnt="0"/>
      <dgm:spPr/>
    </dgm:pt>
    <dgm:pt modelId="{AD98E3EE-62C2-45FC-A65D-52FFF331C68D}" type="pres">
      <dgm:prSet presAssocID="{B3112B84-DE22-4F9E-A511-CBE63C41D094}" presName="sibTrans" presStyleLbl="sibTrans1D1" presStyleIdx="1" presStyleCnt="5"/>
      <dgm:spPr/>
    </dgm:pt>
    <dgm:pt modelId="{ED387062-9F30-45BE-A1F2-A2B9E0783A3F}" type="pres">
      <dgm:prSet presAssocID="{064DE772-8FE9-40B9-913F-5CE3F87E70DF}" presName="node" presStyleLbl="node1" presStyleIdx="2" presStyleCnt="5">
        <dgm:presLayoutVars>
          <dgm:bulletEnabled val="1"/>
        </dgm:presLayoutVars>
      </dgm:prSet>
      <dgm:spPr/>
    </dgm:pt>
    <dgm:pt modelId="{BB3ECD1D-A125-4B00-AF7E-6BB86DB7EE36}" type="pres">
      <dgm:prSet presAssocID="{064DE772-8FE9-40B9-913F-5CE3F87E70DF}" presName="spNode" presStyleCnt="0"/>
      <dgm:spPr/>
    </dgm:pt>
    <dgm:pt modelId="{69C3AECC-1B7A-44AE-8873-7B543C74EB7E}" type="pres">
      <dgm:prSet presAssocID="{CA1DD1B9-230B-490E-8BCA-E78D47FD6BE8}" presName="sibTrans" presStyleLbl="sibTrans1D1" presStyleIdx="2" presStyleCnt="5"/>
      <dgm:spPr/>
    </dgm:pt>
    <dgm:pt modelId="{3B417AA2-6337-40DE-B39E-0EF1C04E8C57}" type="pres">
      <dgm:prSet presAssocID="{E6A13B2B-1DA1-4C07-B49A-E688AFFDDE43}" presName="node" presStyleLbl="node1" presStyleIdx="3" presStyleCnt="5">
        <dgm:presLayoutVars>
          <dgm:bulletEnabled val="1"/>
        </dgm:presLayoutVars>
      </dgm:prSet>
      <dgm:spPr/>
    </dgm:pt>
    <dgm:pt modelId="{55FD6894-4925-4668-A033-1F4258AC9940}" type="pres">
      <dgm:prSet presAssocID="{E6A13B2B-1DA1-4C07-B49A-E688AFFDDE43}" presName="spNode" presStyleCnt="0"/>
      <dgm:spPr/>
    </dgm:pt>
    <dgm:pt modelId="{1455EF32-16E6-4097-932A-37F0A6A5F67A}" type="pres">
      <dgm:prSet presAssocID="{C989E2C4-EAF2-41EB-90C1-F16C47DD9478}" presName="sibTrans" presStyleLbl="sibTrans1D1" presStyleIdx="3" presStyleCnt="5"/>
      <dgm:spPr/>
    </dgm:pt>
    <dgm:pt modelId="{EF2931E1-D443-408B-B4E7-1107D1F3C2C6}" type="pres">
      <dgm:prSet presAssocID="{5AB433DA-C25E-4446-A2ED-035E3A167810}" presName="node" presStyleLbl="node1" presStyleIdx="4" presStyleCnt="5">
        <dgm:presLayoutVars>
          <dgm:bulletEnabled val="1"/>
        </dgm:presLayoutVars>
      </dgm:prSet>
      <dgm:spPr/>
    </dgm:pt>
    <dgm:pt modelId="{DB5DA6AC-9F7D-4488-8BCD-BA0B1C46CC4A}" type="pres">
      <dgm:prSet presAssocID="{5AB433DA-C25E-4446-A2ED-035E3A167810}" presName="spNode" presStyleCnt="0"/>
      <dgm:spPr/>
    </dgm:pt>
    <dgm:pt modelId="{95D381E3-9374-49B2-A541-8A71C2592B00}" type="pres">
      <dgm:prSet presAssocID="{95C312FE-CF49-4E0D-A053-6DB26FA98F6B}" presName="sibTrans" presStyleLbl="sibTrans1D1" presStyleIdx="4" presStyleCnt="5"/>
      <dgm:spPr/>
    </dgm:pt>
  </dgm:ptLst>
  <dgm:cxnLst>
    <dgm:cxn modelId="{D25F6A2E-BCA8-4692-A8A3-674548FC5302}" type="presOf" srcId="{B3112B84-DE22-4F9E-A511-CBE63C41D094}" destId="{AD98E3EE-62C2-45FC-A65D-52FFF331C68D}" srcOrd="0" destOrd="0" presId="urn:microsoft.com/office/officeart/2005/8/layout/cycle5"/>
    <dgm:cxn modelId="{2F663F36-8C89-4A2F-AAF8-832121735F6D}" type="presOf" srcId="{CA1DD1B9-230B-490E-8BCA-E78D47FD6BE8}" destId="{69C3AECC-1B7A-44AE-8873-7B543C74EB7E}" srcOrd="0" destOrd="0" presId="urn:microsoft.com/office/officeart/2005/8/layout/cycle5"/>
    <dgm:cxn modelId="{032EAC47-9B16-4605-B3B0-68024642EC1B}" type="presOf" srcId="{5068963A-2512-49A8-8E4E-4A7D3ACA1FBF}" destId="{7389F56E-27CC-4626-AE15-0F7B7679A839}" srcOrd="0" destOrd="0" presId="urn:microsoft.com/office/officeart/2005/8/layout/cycle5"/>
    <dgm:cxn modelId="{695F0992-11D6-426D-B085-3EFCEE3B4A07}" srcId="{84409DC0-479C-42AC-B545-4C8F98200884}" destId="{E6A13B2B-1DA1-4C07-B49A-E688AFFDDE43}" srcOrd="3" destOrd="0" parTransId="{0D467F0F-DBB3-4DD1-A9A5-4F3654187D0A}" sibTransId="{C989E2C4-EAF2-41EB-90C1-F16C47DD9478}"/>
    <dgm:cxn modelId="{7C00B992-A1FE-449B-BD67-0F3EEDF9E11E}" srcId="{84409DC0-479C-42AC-B545-4C8F98200884}" destId="{064DE772-8FE9-40B9-913F-5CE3F87E70DF}" srcOrd="2" destOrd="0" parTransId="{DD05DB61-FE2A-4D7E-92F1-74B570A316FE}" sibTransId="{CA1DD1B9-230B-490E-8BCA-E78D47FD6BE8}"/>
    <dgm:cxn modelId="{CA72FAA8-F1F8-4D63-B62B-F4CC46F06DC6}" type="presOf" srcId="{5AB433DA-C25E-4446-A2ED-035E3A167810}" destId="{EF2931E1-D443-408B-B4E7-1107D1F3C2C6}" srcOrd="0" destOrd="0" presId="urn:microsoft.com/office/officeart/2005/8/layout/cycle5"/>
    <dgm:cxn modelId="{95F33BAE-F2A8-4F2E-A8F1-A05F74276D6E}" srcId="{84409DC0-479C-42AC-B545-4C8F98200884}" destId="{6B8021F8-C3D8-4507-B6FD-56A0AE3C8212}" srcOrd="1" destOrd="0" parTransId="{86DBE75F-8060-48CD-A80B-9D800C97B001}" sibTransId="{B3112B84-DE22-4F9E-A511-CBE63C41D094}"/>
    <dgm:cxn modelId="{E51718BF-8490-4EE1-AB57-37D609605FC5}" type="presOf" srcId="{E6A13B2B-1DA1-4C07-B49A-E688AFFDDE43}" destId="{3B417AA2-6337-40DE-B39E-0EF1C04E8C57}" srcOrd="0" destOrd="0" presId="urn:microsoft.com/office/officeart/2005/8/layout/cycle5"/>
    <dgm:cxn modelId="{DAA735C2-9BF0-4F07-9998-2130A61550DC}" type="presOf" srcId="{95C312FE-CF49-4E0D-A053-6DB26FA98F6B}" destId="{95D381E3-9374-49B2-A541-8A71C2592B00}" srcOrd="0" destOrd="0" presId="urn:microsoft.com/office/officeart/2005/8/layout/cycle5"/>
    <dgm:cxn modelId="{13CCD0CD-400D-4696-973E-91048E6BD593}" type="presOf" srcId="{6B8021F8-C3D8-4507-B6FD-56A0AE3C8212}" destId="{C6D93A1C-4D3C-45B5-86D0-1D6D29081E34}" srcOrd="0" destOrd="0" presId="urn:microsoft.com/office/officeart/2005/8/layout/cycle5"/>
    <dgm:cxn modelId="{C5D99AD3-EC85-4025-B292-5B64104A466F}" srcId="{84409DC0-479C-42AC-B545-4C8F98200884}" destId="{5068963A-2512-49A8-8E4E-4A7D3ACA1FBF}" srcOrd="0" destOrd="0" parTransId="{CEB31704-3774-4C99-8BB8-46E7F87FBCDC}" sibTransId="{82A7AFAE-AE16-4AEF-BF04-A7C1A919379D}"/>
    <dgm:cxn modelId="{BF2DB8DB-6DDC-4A2D-A122-674B8E09CE84}" type="presOf" srcId="{82A7AFAE-AE16-4AEF-BF04-A7C1A919379D}" destId="{80D8C169-82B6-4314-AB2C-B4BF66F75A1B}" srcOrd="0" destOrd="0" presId="urn:microsoft.com/office/officeart/2005/8/layout/cycle5"/>
    <dgm:cxn modelId="{CEE15FE1-256C-40B0-A77C-1A9BE4C0ECFA}" type="presOf" srcId="{C989E2C4-EAF2-41EB-90C1-F16C47DD9478}" destId="{1455EF32-16E6-4097-932A-37F0A6A5F67A}" srcOrd="0" destOrd="0" presId="urn:microsoft.com/office/officeart/2005/8/layout/cycle5"/>
    <dgm:cxn modelId="{544B89E3-A611-4C69-A80C-EA19DC7F2D02}" srcId="{84409DC0-479C-42AC-B545-4C8F98200884}" destId="{5AB433DA-C25E-4446-A2ED-035E3A167810}" srcOrd="4" destOrd="0" parTransId="{91CC5F12-F8C9-4166-A4E7-BAB2306E9D05}" sibTransId="{95C312FE-CF49-4E0D-A053-6DB26FA98F6B}"/>
    <dgm:cxn modelId="{592C67EF-6EF0-4066-9C61-DD79FE3536DD}" type="presOf" srcId="{064DE772-8FE9-40B9-913F-5CE3F87E70DF}" destId="{ED387062-9F30-45BE-A1F2-A2B9E0783A3F}" srcOrd="0" destOrd="0" presId="urn:microsoft.com/office/officeart/2005/8/layout/cycle5"/>
    <dgm:cxn modelId="{04333BF2-6828-4813-804D-D5D8E3BD8457}" type="presOf" srcId="{84409DC0-479C-42AC-B545-4C8F98200884}" destId="{85DB64CA-8B5D-4255-9BF5-02FAEF370BF0}" srcOrd="0" destOrd="0" presId="urn:microsoft.com/office/officeart/2005/8/layout/cycle5"/>
    <dgm:cxn modelId="{76A2DB2E-E96E-454E-9BB8-E5DB856E8F72}" type="presParOf" srcId="{85DB64CA-8B5D-4255-9BF5-02FAEF370BF0}" destId="{7389F56E-27CC-4626-AE15-0F7B7679A839}" srcOrd="0" destOrd="0" presId="urn:microsoft.com/office/officeart/2005/8/layout/cycle5"/>
    <dgm:cxn modelId="{791D5841-3A2C-414D-8589-574C8ACC5BF6}" type="presParOf" srcId="{85DB64CA-8B5D-4255-9BF5-02FAEF370BF0}" destId="{A69FDEE1-25A3-4A71-AE02-DF3491143980}" srcOrd="1" destOrd="0" presId="urn:microsoft.com/office/officeart/2005/8/layout/cycle5"/>
    <dgm:cxn modelId="{FB0B37D6-8896-4015-8392-749C10782C63}" type="presParOf" srcId="{85DB64CA-8B5D-4255-9BF5-02FAEF370BF0}" destId="{80D8C169-82B6-4314-AB2C-B4BF66F75A1B}" srcOrd="2" destOrd="0" presId="urn:microsoft.com/office/officeart/2005/8/layout/cycle5"/>
    <dgm:cxn modelId="{CF2D737A-BAE9-4979-A5A6-BAA7E6AD23F6}" type="presParOf" srcId="{85DB64CA-8B5D-4255-9BF5-02FAEF370BF0}" destId="{C6D93A1C-4D3C-45B5-86D0-1D6D29081E34}" srcOrd="3" destOrd="0" presId="urn:microsoft.com/office/officeart/2005/8/layout/cycle5"/>
    <dgm:cxn modelId="{BBEB0DE4-C7A9-45A4-BFEC-797A7BAA00F0}" type="presParOf" srcId="{85DB64CA-8B5D-4255-9BF5-02FAEF370BF0}" destId="{82279A9E-A8C4-423F-925A-4CE11A703E37}" srcOrd="4" destOrd="0" presId="urn:microsoft.com/office/officeart/2005/8/layout/cycle5"/>
    <dgm:cxn modelId="{B1954B8E-18D0-4A6C-AD9F-C08573863874}" type="presParOf" srcId="{85DB64CA-8B5D-4255-9BF5-02FAEF370BF0}" destId="{AD98E3EE-62C2-45FC-A65D-52FFF331C68D}" srcOrd="5" destOrd="0" presId="urn:microsoft.com/office/officeart/2005/8/layout/cycle5"/>
    <dgm:cxn modelId="{B24B99CA-2156-45E1-B15D-124F9EAC1525}" type="presParOf" srcId="{85DB64CA-8B5D-4255-9BF5-02FAEF370BF0}" destId="{ED387062-9F30-45BE-A1F2-A2B9E0783A3F}" srcOrd="6" destOrd="0" presId="urn:microsoft.com/office/officeart/2005/8/layout/cycle5"/>
    <dgm:cxn modelId="{74F7532B-9F05-4DE1-B8D6-76562074D842}" type="presParOf" srcId="{85DB64CA-8B5D-4255-9BF5-02FAEF370BF0}" destId="{BB3ECD1D-A125-4B00-AF7E-6BB86DB7EE36}" srcOrd="7" destOrd="0" presId="urn:microsoft.com/office/officeart/2005/8/layout/cycle5"/>
    <dgm:cxn modelId="{EC6CDEEA-2B35-4A18-8E4D-7E93DD60A49C}" type="presParOf" srcId="{85DB64CA-8B5D-4255-9BF5-02FAEF370BF0}" destId="{69C3AECC-1B7A-44AE-8873-7B543C74EB7E}" srcOrd="8" destOrd="0" presId="urn:microsoft.com/office/officeart/2005/8/layout/cycle5"/>
    <dgm:cxn modelId="{081C1985-B11B-444D-A9E1-1589EF2E8FAF}" type="presParOf" srcId="{85DB64CA-8B5D-4255-9BF5-02FAEF370BF0}" destId="{3B417AA2-6337-40DE-B39E-0EF1C04E8C57}" srcOrd="9" destOrd="0" presId="urn:microsoft.com/office/officeart/2005/8/layout/cycle5"/>
    <dgm:cxn modelId="{639EC7D2-8AA2-4514-BF9A-E5F4204FF98D}" type="presParOf" srcId="{85DB64CA-8B5D-4255-9BF5-02FAEF370BF0}" destId="{55FD6894-4925-4668-A033-1F4258AC9940}" srcOrd="10" destOrd="0" presId="urn:microsoft.com/office/officeart/2005/8/layout/cycle5"/>
    <dgm:cxn modelId="{DEA40382-5543-4672-A0EA-3CDAB097031B}" type="presParOf" srcId="{85DB64CA-8B5D-4255-9BF5-02FAEF370BF0}" destId="{1455EF32-16E6-4097-932A-37F0A6A5F67A}" srcOrd="11" destOrd="0" presId="urn:microsoft.com/office/officeart/2005/8/layout/cycle5"/>
    <dgm:cxn modelId="{3124B9A0-9BFA-47F8-B660-131199D3A9AC}" type="presParOf" srcId="{85DB64CA-8B5D-4255-9BF5-02FAEF370BF0}" destId="{EF2931E1-D443-408B-B4E7-1107D1F3C2C6}" srcOrd="12" destOrd="0" presId="urn:microsoft.com/office/officeart/2005/8/layout/cycle5"/>
    <dgm:cxn modelId="{11CF6FD1-EC92-4C1E-894B-CBA9086D45DB}" type="presParOf" srcId="{85DB64CA-8B5D-4255-9BF5-02FAEF370BF0}" destId="{DB5DA6AC-9F7D-4488-8BCD-BA0B1C46CC4A}" srcOrd="13" destOrd="0" presId="urn:microsoft.com/office/officeart/2005/8/layout/cycle5"/>
    <dgm:cxn modelId="{FDEBE6EC-1022-46E7-BA68-AA98B13D5F44}" type="presParOf" srcId="{85DB64CA-8B5D-4255-9BF5-02FAEF370BF0}" destId="{95D381E3-9374-49B2-A541-8A71C2592B00}"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03B643-9782-491E-A125-ADA666C8874A}"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CA"/>
        </a:p>
      </dgm:t>
    </dgm:pt>
    <dgm:pt modelId="{1573D20B-96AB-4A61-B067-523D3C9DB62B}">
      <dgm:prSet phldrT="[Text]"/>
      <dgm:spPr/>
      <dgm:t>
        <a:bodyPr/>
        <a:lstStyle/>
        <a:p>
          <a:r>
            <a:rPr lang="en-CA" dirty="0">
              <a:latin typeface="Dagny OT" panose="020B0504020201020104" pitchFamily="34" charset="77"/>
            </a:rPr>
            <a:t>Data Governance</a:t>
          </a:r>
        </a:p>
      </dgm:t>
    </dgm:pt>
    <dgm:pt modelId="{020A04F1-44EF-4552-B12A-FDB43ADEF3E8}" type="parTrans" cxnId="{93711587-8DFB-45D5-9BAA-39753DBBACD2}">
      <dgm:prSet/>
      <dgm:spPr/>
      <dgm:t>
        <a:bodyPr/>
        <a:lstStyle/>
        <a:p>
          <a:endParaRPr lang="en-CA">
            <a:latin typeface="Dagny OT" panose="020B0504020201020104" pitchFamily="34" charset="77"/>
          </a:endParaRPr>
        </a:p>
      </dgm:t>
    </dgm:pt>
    <dgm:pt modelId="{9A234309-354D-4AC8-851A-CDCC91DB01A0}" type="sibTrans" cxnId="{93711587-8DFB-45D5-9BAA-39753DBBACD2}">
      <dgm:prSet/>
      <dgm:spPr/>
      <dgm:t>
        <a:bodyPr/>
        <a:lstStyle/>
        <a:p>
          <a:endParaRPr lang="en-CA">
            <a:latin typeface="Dagny OT" panose="020B0504020201020104" pitchFamily="34" charset="77"/>
          </a:endParaRPr>
        </a:p>
      </dgm:t>
    </dgm:pt>
    <dgm:pt modelId="{D88351A1-C788-4490-9287-7E746AC9966E}">
      <dgm:prSet phldrT="[Text]"/>
      <dgm:spPr/>
      <dgm:t>
        <a:bodyPr/>
        <a:lstStyle/>
        <a:p>
          <a:r>
            <a:rPr lang="en-CA" dirty="0">
              <a:latin typeface="Dagny OT" panose="020B0504020201020104" pitchFamily="34" charset="77"/>
            </a:rPr>
            <a:t>Data Architecture</a:t>
          </a:r>
        </a:p>
      </dgm:t>
    </dgm:pt>
    <dgm:pt modelId="{20D690A5-0823-4201-B37F-7AB8E2B664D6}" type="parTrans" cxnId="{E69BAED5-4A5F-49A1-969F-E47BB9438631}">
      <dgm:prSet/>
      <dgm:spPr/>
      <dgm:t>
        <a:bodyPr/>
        <a:lstStyle/>
        <a:p>
          <a:endParaRPr lang="en-CA">
            <a:latin typeface="Dagny OT" panose="020B0504020201020104" pitchFamily="34" charset="77"/>
          </a:endParaRPr>
        </a:p>
      </dgm:t>
    </dgm:pt>
    <dgm:pt modelId="{C53AAF7A-0524-40AF-B8F7-F6AB3AB0B191}" type="sibTrans" cxnId="{E69BAED5-4A5F-49A1-969F-E47BB9438631}">
      <dgm:prSet/>
      <dgm:spPr/>
      <dgm:t>
        <a:bodyPr/>
        <a:lstStyle/>
        <a:p>
          <a:endParaRPr lang="en-CA">
            <a:latin typeface="Dagny OT" panose="020B0504020201020104" pitchFamily="34" charset="77"/>
          </a:endParaRPr>
        </a:p>
      </dgm:t>
    </dgm:pt>
    <dgm:pt modelId="{F3DB7BEA-4465-4CC6-B84E-D8BBC1BB5612}">
      <dgm:prSet phldrT="[Text]"/>
      <dgm:spPr/>
      <dgm:t>
        <a:bodyPr/>
        <a:lstStyle/>
        <a:p>
          <a:r>
            <a:rPr lang="en-CA" dirty="0">
              <a:latin typeface="Dagny OT" panose="020B0504020201020104" pitchFamily="34" charset="77"/>
            </a:rPr>
            <a:t>Data Modeling &amp; Design</a:t>
          </a:r>
        </a:p>
      </dgm:t>
    </dgm:pt>
    <dgm:pt modelId="{A2005EAC-BFE8-4012-B9E2-3E9F56608C73}" type="parTrans" cxnId="{286B0A6D-3447-422C-B17E-7D648E644E44}">
      <dgm:prSet/>
      <dgm:spPr/>
      <dgm:t>
        <a:bodyPr/>
        <a:lstStyle/>
        <a:p>
          <a:endParaRPr lang="en-CA">
            <a:latin typeface="Dagny OT" panose="020B0504020201020104" pitchFamily="34" charset="77"/>
          </a:endParaRPr>
        </a:p>
      </dgm:t>
    </dgm:pt>
    <dgm:pt modelId="{C219E07A-5694-43F5-B4C7-D1E7C1B59F5B}" type="sibTrans" cxnId="{286B0A6D-3447-422C-B17E-7D648E644E44}">
      <dgm:prSet/>
      <dgm:spPr/>
      <dgm:t>
        <a:bodyPr/>
        <a:lstStyle/>
        <a:p>
          <a:endParaRPr lang="en-CA">
            <a:latin typeface="Dagny OT" panose="020B0504020201020104" pitchFamily="34" charset="77"/>
          </a:endParaRPr>
        </a:p>
      </dgm:t>
    </dgm:pt>
    <dgm:pt modelId="{AA53F761-7CD0-4A65-93A0-2D2607558338}">
      <dgm:prSet phldrT="[Text]"/>
      <dgm:spPr/>
      <dgm:t>
        <a:bodyPr/>
        <a:lstStyle/>
        <a:p>
          <a:r>
            <a:rPr lang="en-CA" dirty="0">
              <a:latin typeface="Dagny OT" panose="020B0504020201020104" pitchFamily="34" charset="77"/>
            </a:rPr>
            <a:t>Data Storage &amp; Operations</a:t>
          </a:r>
        </a:p>
      </dgm:t>
    </dgm:pt>
    <dgm:pt modelId="{876EA1A1-AA62-4867-A5E9-04185573D453}" type="parTrans" cxnId="{532041C6-EB20-4EAE-8507-94961A2433B6}">
      <dgm:prSet/>
      <dgm:spPr/>
      <dgm:t>
        <a:bodyPr/>
        <a:lstStyle/>
        <a:p>
          <a:endParaRPr lang="en-CA">
            <a:latin typeface="Dagny OT" panose="020B0504020201020104" pitchFamily="34" charset="77"/>
          </a:endParaRPr>
        </a:p>
      </dgm:t>
    </dgm:pt>
    <dgm:pt modelId="{8A618883-161F-4293-ACF2-8D2716A7B348}" type="sibTrans" cxnId="{532041C6-EB20-4EAE-8507-94961A2433B6}">
      <dgm:prSet/>
      <dgm:spPr/>
      <dgm:t>
        <a:bodyPr/>
        <a:lstStyle/>
        <a:p>
          <a:endParaRPr lang="en-CA">
            <a:latin typeface="Dagny OT" panose="020B0504020201020104" pitchFamily="34" charset="77"/>
          </a:endParaRPr>
        </a:p>
      </dgm:t>
    </dgm:pt>
    <dgm:pt modelId="{6CDF7C01-49B1-4033-9FA0-4836CAD3931C}">
      <dgm:prSet phldrT="[Text]"/>
      <dgm:spPr/>
      <dgm:t>
        <a:bodyPr/>
        <a:lstStyle/>
        <a:p>
          <a:r>
            <a:rPr lang="en-CA" dirty="0">
              <a:latin typeface="Dagny OT" panose="020B0504020201020104" pitchFamily="34" charset="77"/>
            </a:rPr>
            <a:t>Data Security</a:t>
          </a:r>
        </a:p>
      </dgm:t>
    </dgm:pt>
    <dgm:pt modelId="{9F8F17F4-AD7E-4006-8AAE-7B4D03F715B8}" type="parTrans" cxnId="{F96BD110-A84B-4C3D-9B53-016737E122E7}">
      <dgm:prSet/>
      <dgm:spPr/>
      <dgm:t>
        <a:bodyPr/>
        <a:lstStyle/>
        <a:p>
          <a:endParaRPr lang="en-CA">
            <a:latin typeface="Dagny OT" panose="020B0504020201020104" pitchFamily="34" charset="77"/>
          </a:endParaRPr>
        </a:p>
      </dgm:t>
    </dgm:pt>
    <dgm:pt modelId="{20F9E690-A344-45A0-ABD7-83841AEB64F6}" type="sibTrans" cxnId="{F96BD110-A84B-4C3D-9B53-016737E122E7}">
      <dgm:prSet/>
      <dgm:spPr/>
      <dgm:t>
        <a:bodyPr/>
        <a:lstStyle/>
        <a:p>
          <a:endParaRPr lang="en-CA">
            <a:latin typeface="Dagny OT" panose="020B0504020201020104" pitchFamily="34" charset="77"/>
          </a:endParaRPr>
        </a:p>
      </dgm:t>
    </dgm:pt>
    <dgm:pt modelId="{A53F0D38-031F-488A-B966-8EA812D9537A}">
      <dgm:prSet phldrT="[Text]"/>
      <dgm:spPr/>
      <dgm:t>
        <a:bodyPr/>
        <a:lstStyle/>
        <a:p>
          <a:r>
            <a:rPr lang="en-CA" dirty="0">
              <a:latin typeface="Dagny OT" panose="020B0504020201020104" pitchFamily="34" charset="77"/>
            </a:rPr>
            <a:t>Data Integration &amp; Interoperability</a:t>
          </a:r>
        </a:p>
      </dgm:t>
    </dgm:pt>
    <dgm:pt modelId="{A8100B55-A048-40EC-A0FA-FCFB5AC90D52}" type="parTrans" cxnId="{21A898F8-54EE-4DFB-8B37-06D2ED8FF8A6}">
      <dgm:prSet/>
      <dgm:spPr/>
      <dgm:t>
        <a:bodyPr/>
        <a:lstStyle/>
        <a:p>
          <a:endParaRPr lang="en-CA">
            <a:latin typeface="Dagny OT" panose="020B0504020201020104" pitchFamily="34" charset="77"/>
          </a:endParaRPr>
        </a:p>
      </dgm:t>
    </dgm:pt>
    <dgm:pt modelId="{30E7DC6C-1BC8-4C47-9ACE-DC451941DF6D}" type="sibTrans" cxnId="{21A898F8-54EE-4DFB-8B37-06D2ED8FF8A6}">
      <dgm:prSet/>
      <dgm:spPr/>
      <dgm:t>
        <a:bodyPr/>
        <a:lstStyle/>
        <a:p>
          <a:endParaRPr lang="en-CA">
            <a:latin typeface="Dagny OT" panose="020B0504020201020104" pitchFamily="34" charset="77"/>
          </a:endParaRPr>
        </a:p>
      </dgm:t>
    </dgm:pt>
    <dgm:pt modelId="{D5A75F76-6BA4-407E-9E37-E03B59C6BDDB}">
      <dgm:prSet phldrT="[Text]"/>
      <dgm:spPr/>
      <dgm:t>
        <a:bodyPr/>
        <a:lstStyle/>
        <a:p>
          <a:r>
            <a:rPr lang="en-CA" dirty="0">
              <a:latin typeface="Dagny OT" panose="020B0504020201020104" pitchFamily="34" charset="77"/>
            </a:rPr>
            <a:t>Document &amp; Content Management</a:t>
          </a:r>
        </a:p>
      </dgm:t>
    </dgm:pt>
    <dgm:pt modelId="{D35D8F5D-A16E-4B1A-BCBE-2019786F1346}" type="parTrans" cxnId="{F8D4E9C3-ED01-4385-B5B9-6406F288C8B8}">
      <dgm:prSet/>
      <dgm:spPr/>
      <dgm:t>
        <a:bodyPr/>
        <a:lstStyle/>
        <a:p>
          <a:endParaRPr lang="en-CA">
            <a:latin typeface="Dagny OT" panose="020B0504020201020104" pitchFamily="34" charset="77"/>
          </a:endParaRPr>
        </a:p>
      </dgm:t>
    </dgm:pt>
    <dgm:pt modelId="{E768F8F7-5EFD-47D1-BE31-F1A51F981996}" type="sibTrans" cxnId="{F8D4E9C3-ED01-4385-B5B9-6406F288C8B8}">
      <dgm:prSet/>
      <dgm:spPr/>
      <dgm:t>
        <a:bodyPr/>
        <a:lstStyle/>
        <a:p>
          <a:endParaRPr lang="en-CA">
            <a:latin typeface="Dagny OT" panose="020B0504020201020104" pitchFamily="34" charset="77"/>
          </a:endParaRPr>
        </a:p>
      </dgm:t>
    </dgm:pt>
    <dgm:pt modelId="{F8778CF0-3719-4214-9125-A4FB4B4C1BDE}">
      <dgm:prSet phldrT="[Text]"/>
      <dgm:spPr/>
      <dgm:t>
        <a:bodyPr/>
        <a:lstStyle/>
        <a:p>
          <a:r>
            <a:rPr lang="en-CA" dirty="0">
              <a:latin typeface="Dagny OT" panose="020B0504020201020104" pitchFamily="34" charset="77"/>
            </a:rPr>
            <a:t>Reference &amp; Master Data</a:t>
          </a:r>
        </a:p>
      </dgm:t>
    </dgm:pt>
    <dgm:pt modelId="{7F330247-EF31-4434-828B-3CB630F14CB1}" type="parTrans" cxnId="{A842FCDC-00DE-4101-9860-6F151CB26316}">
      <dgm:prSet/>
      <dgm:spPr/>
      <dgm:t>
        <a:bodyPr/>
        <a:lstStyle/>
        <a:p>
          <a:endParaRPr lang="en-CA">
            <a:latin typeface="Dagny OT" panose="020B0504020201020104" pitchFamily="34" charset="77"/>
          </a:endParaRPr>
        </a:p>
      </dgm:t>
    </dgm:pt>
    <dgm:pt modelId="{1EAF9A1F-B020-434B-86D8-49372A3BCE00}" type="sibTrans" cxnId="{A842FCDC-00DE-4101-9860-6F151CB26316}">
      <dgm:prSet/>
      <dgm:spPr/>
      <dgm:t>
        <a:bodyPr/>
        <a:lstStyle/>
        <a:p>
          <a:endParaRPr lang="en-CA">
            <a:latin typeface="Dagny OT" panose="020B0504020201020104" pitchFamily="34" charset="77"/>
          </a:endParaRPr>
        </a:p>
      </dgm:t>
    </dgm:pt>
    <dgm:pt modelId="{6546B060-D9DF-4B4D-9950-40E7552CF892}">
      <dgm:prSet phldrT="[Text]"/>
      <dgm:spPr/>
      <dgm:t>
        <a:bodyPr/>
        <a:lstStyle/>
        <a:p>
          <a:r>
            <a:rPr lang="en-CA" dirty="0">
              <a:latin typeface="Dagny OT" panose="020B0504020201020104" pitchFamily="34" charset="77"/>
            </a:rPr>
            <a:t>Data Warehousing &amp; BI</a:t>
          </a:r>
        </a:p>
      </dgm:t>
    </dgm:pt>
    <dgm:pt modelId="{5646112B-10F5-43A9-8FE1-93E5C97971D0}" type="parTrans" cxnId="{BE7639E7-9910-4954-BB63-FCD80D6F7BA6}">
      <dgm:prSet/>
      <dgm:spPr/>
      <dgm:t>
        <a:bodyPr/>
        <a:lstStyle/>
        <a:p>
          <a:endParaRPr lang="en-CA">
            <a:latin typeface="Dagny OT" panose="020B0504020201020104" pitchFamily="34" charset="77"/>
          </a:endParaRPr>
        </a:p>
      </dgm:t>
    </dgm:pt>
    <dgm:pt modelId="{DAB4E04B-7450-4699-9D3D-45B80AC3F1D0}" type="sibTrans" cxnId="{BE7639E7-9910-4954-BB63-FCD80D6F7BA6}">
      <dgm:prSet/>
      <dgm:spPr/>
      <dgm:t>
        <a:bodyPr/>
        <a:lstStyle/>
        <a:p>
          <a:endParaRPr lang="en-CA">
            <a:latin typeface="Dagny OT" panose="020B0504020201020104" pitchFamily="34" charset="77"/>
          </a:endParaRPr>
        </a:p>
      </dgm:t>
    </dgm:pt>
    <dgm:pt modelId="{9A1FF2E9-7E5B-4F3F-AD89-138DE23D6578}">
      <dgm:prSet phldrT="[Text]"/>
      <dgm:spPr/>
      <dgm:t>
        <a:bodyPr/>
        <a:lstStyle/>
        <a:p>
          <a:r>
            <a:rPr lang="en-CA" dirty="0">
              <a:latin typeface="Dagny OT" panose="020B0504020201020104" pitchFamily="34" charset="77"/>
            </a:rPr>
            <a:t>Metadata</a:t>
          </a:r>
        </a:p>
      </dgm:t>
    </dgm:pt>
    <dgm:pt modelId="{65C44036-1E74-4CED-AF97-CC988725961F}" type="parTrans" cxnId="{902A188C-5DF7-4CD1-A8FB-B45BC7F3DAEE}">
      <dgm:prSet/>
      <dgm:spPr/>
      <dgm:t>
        <a:bodyPr/>
        <a:lstStyle/>
        <a:p>
          <a:endParaRPr lang="en-CA">
            <a:latin typeface="Dagny OT" panose="020B0504020201020104" pitchFamily="34" charset="77"/>
          </a:endParaRPr>
        </a:p>
      </dgm:t>
    </dgm:pt>
    <dgm:pt modelId="{0177FDF8-7DAA-472A-9F3E-64E0C2C8CDE1}" type="sibTrans" cxnId="{902A188C-5DF7-4CD1-A8FB-B45BC7F3DAEE}">
      <dgm:prSet/>
      <dgm:spPr/>
      <dgm:t>
        <a:bodyPr/>
        <a:lstStyle/>
        <a:p>
          <a:endParaRPr lang="en-CA">
            <a:latin typeface="Dagny OT" panose="020B0504020201020104" pitchFamily="34" charset="77"/>
          </a:endParaRPr>
        </a:p>
      </dgm:t>
    </dgm:pt>
    <dgm:pt modelId="{281518D9-EB03-4D74-ADA6-C76979CD868D}">
      <dgm:prSet phldrT="[Text]"/>
      <dgm:spPr/>
      <dgm:t>
        <a:bodyPr/>
        <a:lstStyle/>
        <a:p>
          <a:r>
            <a:rPr lang="en-CA" dirty="0">
              <a:latin typeface="Dagny OT" panose="020B0504020201020104" pitchFamily="34" charset="77"/>
            </a:rPr>
            <a:t>Data Quality</a:t>
          </a:r>
        </a:p>
      </dgm:t>
    </dgm:pt>
    <dgm:pt modelId="{E1A3A1A4-A6D5-447D-9C61-C8B2CD6A0613}" type="parTrans" cxnId="{F8E158F4-FA5B-48D3-9461-43612911500B}">
      <dgm:prSet/>
      <dgm:spPr/>
      <dgm:t>
        <a:bodyPr/>
        <a:lstStyle/>
        <a:p>
          <a:endParaRPr lang="en-CA">
            <a:latin typeface="Dagny OT" panose="020B0504020201020104" pitchFamily="34" charset="77"/>
          </a:endParaRPr>
        </a:p>
      </dgm:t>
    </dgm:pt>
    <dgm:pt modelId="{6147F92F-2A33-4744-BB5B-EAF490E72033}" type="sibTrans" cxnId="{F8E158F4-FA5B-48D3-9461-43612911500B}">
      <dgm:prSet/>
      <dgm:spPr/>
      <dgm:t>
        <a:bodyPr/>
        <a:lstStyle/>
        <a:p>
          <a:endParaRPr lang="en-CA">
            <a:latin typeface="Dagny OT" panose="020B0504020201020104" pitchFamily="34" charset="77"/>
          </a:endParaRPr>
        </a:p>
      </dgm:t>
    </dgm:pt>
    <dgm:pt modelId="{0BA66B70-0B80-437C-AFF2-E604D1F9CDCB}" type="pres">
      <dgm:prSet presAssocID="{7903B643-9782-491E-A125-ADA666C8874A}" presName="cycle" presStyleCnt="0">
        <dgm:presLayoutVars>
          <dgm:chMax val="1"/>
          <dgm:dir/>
          <dgm:animLvl val="ctr"/>
          <dgm:resizeHandles val="exact"/>
        </dgm:presLayoutVars>
      </dgm:prSet>
      <dgm:spPr/>
    </dgm:pt>
    <dgm:pt modelId="{31C162AA-ABF9-4B92-B089-33A417F2B3B2}" type="pres">
      <dgm:prSet presAssocID="{1573D20B-96AB-4A61-B067-523D3C9DB62B}" presName="centerShape" presStyleLbl="node0" presStyleIdx="0" presStyleCnt="1"/>
      <dgm:spPr/>
    </dgm:pt>
    <dgm:pt modelId="{062A064B-3920-42C8-908A-4FD2F3AFFEE7}" type="pres">
      <dgm:prSet presAssocID="{20D690A5-0823-4201-B37F-7AB8E2B664D6}" presName="Name9" presStyleLbl="parChTrans1D2" presStyleIdx="0" presStyleCnt="10"/>
      <dgm:spPr/>
    </dgm:pt>
    <dgm:pt modelId="{8F405AC9-AE04-44DF-B675-C8B4F33F7447}" type="pres">
      <dgm:prSet presAssocID="{20D690A5-0823-4201-B37F-7AB8E2B664D6}" presName="connTx" presStyleLbl="parChTrans1D2" presStyleIdx="0" presStyleCnt="10"/>
      <dgm:spPr/>
    </dgm:pt>
    <dgm:pt modelId="{50D4B5E2-0610-4B80-BD64-7992D881639E}" type="pres">
      <dgm:prSet presAssocID="{D88351A1-C788-4490-9287-7E746AC9966E}" presName="node" presStyleLbl="node1" presStyleIdx="0" presStyleCnt="10">
        <dgm:presLayoutVars>
          <dgm:bulletEnabled val="1"/>
        </dgm:presLayoutVars>
      </dgm:prSet>
      <dgm:spPr/>
    </dgm:pt>
    <dgm:pt modelId="{1E8F3605-B8F0-48A4-B1A1-EC47AC3F4911}" type="pres">
      <dgm:prSet presAssocID="{A2005EAC-BFE8-4012-B9E2-3E9F56608C73}" presName="Name9" presStyleLbl="parChTrans1D2" presStyleIdx="1" presStyleCnt="10"/>
      <dgm:spPr/>
    </dgm:pt>
    <dgm:pt modelId="{B785BC51-7976-4A27-876C-260A983E1958}" type="pres">
      <dgm:prSet presAssocID="{A2005EAC-BFE8-4012-B9E2-3E9F56608C73}" presName="connTx" presStyleLbl="parChTrans1D2" presStyleIdx="1" presStyleCnt="10"/>
      <dgm:spPr/>
    </dgm:pt>
    <dgm:pt modelId="{AFF81FF8-37B9-4EBD-8803-72176A6CF7DE}" type="pres">
      <dgm:prSet presAssocID="{F3DB7BEA-4465-4CC6-B84E-D8BBC1BB5612}" presName="node" presStyleLbl="node1" presStyleIdx="1" presStyleCnt="10">
        <dgm:presLayoutVars>
          <dgm:bulletEnabled val="1"/>
        </dgm:presLayoutVars>
      </dgm:prSet>
      <dgm:spPr/>
    </dgm:pt>
    <dgm:pt modelId="{2FD1B26B-ACAB-4A53-95A7-EC53CDDB8CF6}" type="pres">
      <dgm:prSet presAssocID="{876EA1A1-AA62-4867-A5E9-04185573D453}" presName="Name9" presStyleLbl="parChTrans1D2" presStyleIdx="2" presStyleCnt="10"/>
      <dgm:spPr/>
    </dgm:pt>
    <dgm:pt modelId="{62713D94-8EF1-46F1-AF66-277DEA1ED8A8}" type="pres">
      <dgm:prSet presAssocID="{876EA1A1-AA62-4867-A5E9-04185573D453}" presName="connTx" presStyleLbl="parChTrans1D2" presStyleIdx="2" presStyleCnt="10"/>
      <dgm:spPr/>
    </dgm:pt>
    <dgm:pt modelId="{647A86D8-7575-4C8C-B8BF-16EA71C6ADF4}" type="pres">
      <dgm:prSet presAssocID="{AA53F761-7CD0-4A65-93A0-2D2607558338}" presName="node" presStyleLbl="node1" presStyleIdx="2" presStyleCnt="10">
        <dgm:presLayoutVars>
          <dgm:bulletEnabled val="1"/>
        </dgm:presLayoutVars>
      </dgm:prSet>
      <dgm:spPr/>
    </dgm:pt>
    <dgm:pt modelId="{7AE38A5A-0D2C-4E27-91FA-A0DD1132E5C9}" type="pres">
      <dgm:prSet presAssocID="{9F8F17F4-AD7E-4006-8AAE-7B4D03F715B8}" presName="Name9" presStyleLbl="parChTrans1D2" presStyleIdx="3" presStyleCnt="10"/>
      <dgm:spPr/>
    </dgm:pt>
    <dgm:pt modelId="{14DCF54E-2443-49AB-A2E1-7E32082A9AE7}" type="pres">
      <dgm:prSet presAssocID="{9F8F17F4-AD7E-4006-8AAE-7B4D03F715B8}" presName="connTx" presStyleLbl="parChTrans1D2" presStyleIdx="3" presStyleCnt="10"/>
      <dgm:spPr/>
    </dgm:pt>
    <dgm:pt modelId="{48F50BFA-B52C-4EE2-8E96-70BBCE9B5B17}" type="pres">
      <dgm:prSet presAssocID="{6CDF7C01-49B1-4033-9FA0-4836CAD3931C}" presName="node" presStyleLbl="node1" presStyleIdx="3" presStyleCnt="10">
        <dgm:presLayoutVars>
          <dgm:bulletEnabled val="1"/>
        </dgm:presLayoutVars>
      </dgm:prSet>
      <dgm:spPr/>
    </dgm:pt>
    <dgm:pt modelId="{1EE5121B-5AC0-4775-BA00-CE1CA4F36A19}" type="pres">
      <dgm:prSet presAssocID="{A8100B55-A048-40EC-A0FA-FCFB5AC90D52}" presName="Name9" presStyleLbl="parChTrans1D2" presStyleIdx="4" presStyleCnt="10"/>
      <dgm:spPr/>
    </dgm:pt>
    <dgm:pt modelId="{4FD439CD-5C33-4D93-A240-79FA7C8CB503}" type="pres">
      <dgm:prSet presAssocID="{A8100B55-A048-40EC-A0FA-FCFB5AC90D52}" presName="connTx" presStyleLbl="parChTrans1D2" presStyleIdx="4" presStyleCnt="10"/>
      <dgm:spPr/>
    </dgm:pt>
    <dgm:pt modelId="{FB4B96A1-7354-4F75-BDE3-861BE47E606E}" type="pres">
      <dgm:prSet presAssocID="{A53F0D38-031F-488A-B966-8EA812D9537A}" presName="node" presStyleLbl="node1" presStyleIdx="4" presStyleCnt="10">
        <dgm:presLayoutVars>
          <dgm:bulletEnabled val="1"/>
        </dgm:presLayoutVars>
      </dgm:prSet>
      <dgm:spPr/>
    </dgm:pt>
    <dgm:pt modelId="{21A8D3D4-1528-4CDE-B5D9-4B983C565692}" type="pres">
      <dgm:prSet presAssocID="{D35D8F5D-A16E-4B1A-BCBE-2019786F1346}" presName="Name9" presStyleLbl="parChTrans1D2" presStyleIdx="5" presStyleCnt="10"/>
      <dgm:spPr/>
    </dgm:pt>
    <dgm:pt modelId="{333E8D4A-E451-48CB-A5B7-7CA972BD54FE}" type="pres">
      <dgm:prSet presAssocID="{D35D8F5D-A16E-4B1A-BCBE-2019786F1346}" presName="connTx" presStyleLbl="parChTrans1D2" presStyleIdx="5" presStyleCnt="10"/>
      <dgm:spPr/>
    </dgm:pt>
    <dgm:pt modelId="{674DF1F3-BF0C-43D6-8FB5-5D647D52F0DA}" type="pres">
      <dgm:prSet presAssocID="{D5A75F76-6BA4-407E-9E37-E03B59C6BDDB}" presName="node" presStyleLbl="node1" presStyleIdx="5" presStyleCnt="10">
        <dgm:presLayoutVars>
          <dgm:bulletEnabled val="1"/>
        </dgm:presLayoutVars>
      </dgm:prSet>
      <dgm:spPr/>
    </dgm:pt>
    <dgm:pt modelId="{C89F092F-5A51-41BB-A10E-7B341B948B0E}" type="pres">
      <dgm:prSet presAssocID="{7F330247-EF31-4434-828B-3CB630F14CB1}" presName="Name9" presStyleLbl="parChTrans1D2" presStyleIdx="6" presStyleCnt="10"/>
      <dgm:spPr/>
    </dgm:pt>
    <dgm:pt modelId="{93579363-D6AC-4D6E-8E40-5C0D55F6E5AD}" type="pres">
      <dgm:prSet presAssocID="{7F330247-EF31-4434-828B-3CB630F14CB1}" presName="connTx" presStyleLbl="parChTrans1D2" presStyleIdx="6" presStyleCnt="10"/>
      <dgm:spPr/>
    </dgm:pt>
    <dgm:pt modelId="{F7EEF95B-25D2-4610-91B3-063E9606964B}" type="pres">
      <dgm:prSet presAssocID="{F8778CF0-3719-4214-9125-A4FB4B4C1BDE}" presName="node" presStyleLbl="node1" presStyleIdx="6" presStyleCnt="10">
        <dgm:presLayoutVars>
          <dgm:bulletEnabled val="1"/>
        </dgm:presLayoutVars>
      </dgm:prSet>
      <dgm:spPr/>
    </dgm:pt>
    <dgm:pt modelId="{76FF3A89-9035-4BD1-9521-E162724FD6AD}" type="pres">
      <dgm:prSet presAssocID="{5646112B-10F5-43A9-8FE1-93E5C97971D0}" presName="Name9" presStyleLbl="parChTrans1D2" presStyleIdx="7" presStyleCnt="10"/>
      <dgm:spPr/>
    </dgm:pt>
    <dgm:pt modelId="{D732E3AC-B55D-4F7F-B8DE-8BB1CAC1B1EC}" type="pres">
      <dgm:prSet presAssocID="{5646112B-10F5-43A9-8FE1-93E5C97971D0}" presName="connTx" presStyleLbl="parChTrans1D2" presStyleIdx="7" presStyleCnt="10"/>
      <dgm:spPr/>
    </dgm:pt>
    <dgm:pt modelId="{79AB5127-BDF1-4485-8983-ABFE2F292DE4}" type="pres">
      <dgm:prSet presAssocID="{6546B060-D9DF-4B4D-9950-40E7552CF892}" presName="node" presStyleLbl="node1" presStyleIdx="7" presStyleCnt="10">
        <dgm:presLayoutVars>
          <dgm:bulletEnabled val="1"/>
        </dgm:presLayoutVars>
      </dgm:prSet>
      <dgm:spPr/>
    </dgm:pt>
    <dgm:pt modelId="{541E514C-245C-45B6-A7D4-8D3DC9A17B03}" type="pres">
      <dgm:prSet presAssocID="{65C44036-1E74-4CED-AF97-CC988725961F}" presName="Name9" presStyleLbl="parChTrans1D2" presStyleIdx="8" presStyleCnt="10"/>
      <dgm:spPr/>
    </dgm:pt>
    <dgm:pt modelId="{BF92258B-6707-4FD8-8250-60DAB566EF93}" type="pres">
      <dgm:prSet presAssocID="{65C44036-1E74-4CED-AF97-CC988725961F}" presName="connTx" presStyleLbl="parChTrans1D2" presStyleIdx="8" presStyleCnt="10"/>
      <dgm:spPr/>
    </dgm:pt>
    <dgm:pt modelId="{D7D21AAA-DE9F-4A1F-9672-810DECFB9C79}" type="pres">
      <dgm:prSet presAssocID="{9A1FF2E9-7E5B-4F3F-AD89-138DE23D6578}" presName="node" presStyleLbl="node1" presStyleIdx="8" presStyleCnt="10">
        <dgm:presLayoutVars>
          <dgm:bulletEnabled val="1"/>
        </dgm:presLayoutVars>
      </dgm:prSet>
      <dgm:spPr/>
    </dgm:pt>
    <dgm:pt modelId="{42B69DEC-5E84-4EBD-9CDF-6F9813C77E05}" type="pres">
      <dgm:prSet presAssocID="{E1A3A1A4-A6D5-447D-9C61-C8B2CD6A0613}" presName="Name9" presStyleLbl="parChTrans1D2" presStyleIdx="9" presStyleCnt="10"/>
      <dgm:spPr/>
    </dgm:pt>
    <dgm:pt modelId="{B8EC58C8-A3C7-48DF-852F-66F39F3B0BFD}" type="pres">
      <dgm:prSet presAssocID="{E1A3A1A4-A6D5-447D-9C61-C8B2CD6A0613}" presName="connTx" presStyleLbl="parChTrans1D2" presStyleIdx="9" presStyleCnt="10"/>
      <dgm:spPr/>
    </dgm:pt>
    <dgm:pt modelId="{5FE87780-03CA-424F-9959-0DBB0238410B}" type="pres">
      <dgm:prSet presAssocID="{281518D9-EB03-4D74-ADA6-C76979CD868D}" presName="node" presStyleLbl="node1" presStyleIdx="9" presStyleCnt="10">
        <dgm:presLayoutVars>
          <dgm:bulletEnabled val="1"/>
        </dgm:presLayoutVars>
      </dgm:prSet>
      <dgm:spPr/>
    </dgm:pt>
  </dgm:ptLst>
  <dgm:cxnLst>
    <dgm:cxn modelId="{F96BD110-A84B-4C3D-9B53-016737E122E7}" srcId="{1573D20B-96AB-4A61-B067-523D3C9DB62B}" destId="{6CDF7C01-49B1-4033-9FA0-4836CAD3931C}" srcOrd="3" destOrd="0" parTransId="{9F8F17F4-AD7E-4006-8AAE-7B4D03F715B8}" sibTransId="{20F9E690-A344-45A0-ABD7-83841AEB64F6}"/>
    <dgm:cxn modelId="{75689515-91E9-493C-8869-2F0C0818DAD2}" type="presOf" srcId="{A8100B55-A048-40EC-A0FA-FCFB5AC90D52}" destId="{4FD439CD-5C33-4D93-A240-79FA7C8CB503}" srcOrd="1" destOrd="0" presId="urn:microsoft.com/office/officeart/2005/8/layout/radial1"/>
    <dgm:cxn modelId="{4909861B-7F18-489D-8E41-214192539A2D}" type="presOf" srcId="{65C44036-1E74-4CED-AF97-CC988725961F}" destId="{BF92258B-6707-4FD8-8250-60DAB566EF93}" srcOrd="1" destOrd="0" presId="urn:microsoft.com/office/officeart/2005/8/layout/radial1"/>
    <dgm:cxn modelId="{1C66DD1E-2970-4334-8B21-845AA1227776}" type="presOf" srcId="{A2005EAC-BFE8-4012-B9E2-3E9F56608C73}" destId="{1E8F3605-B8F0-48A4-B1A1-EC47AC3F4911}" srcOrd="0" destOrd="0" presId="urn:microsoft.com/office/officeart/2005/8/layout/radial1"/>
    <dgm:cxn modelId="{3EC4F922-4A1C-4FD8-B8BA-DD296106505A}" type="presOf" srcId="{876EA1A1-AA62-4867-A5E9-04185573D453}" destId="{62713D94-8EF1-46F1-AF66-277DEA1ED8A8}" srcOrd="1" destOrd="0" presId="urn:microsoft.com/office/officeart/2005/8/layout/radial1"/>
    <dgm:cxn modelId="{FD47BE26-8186-4340-9DF3-BF504AB642A1}" type="presOf" srcId="{20D690A5-0823-4201-B37F-7AB8E2B664D6}" destId="{062A064B-3920-42C8-908A-4FD2F3AFFEE7}" srcOrd="0" destOrd="0" presId="urn:microsoft.com/office/officeart/2005/8/layout/radial1"/>
    <dgm:cxn modelId="{31C04B2C-E04F-4199-AB63-8A2023B4C35E}" type="presOf" srcId="{7F330247-EF31-4434-828B-3CB630F14CB1}" destId="{93579363-D6AC-4D6E-8E40-5C0D55F6E5AD}" srcOrd="1" destOrd="0" presId="urn:microsoft.com/office/officeart/2005/8/layout/radial1"/>
    <dgm:cxn modelId="{D8A1ED2C-EA2A-4CB2-9062-952A843F1CAB}" type="presOf" srcId="{5646112B-10F5-43A9-8FE1-93E5C97971D0}" destId="{76FF3A89-9035-4BD1-9521-E162724FD6AD}" srcOrd="0" destOrd="0" presId="urn:microsoft.com/office/officeart/2005/8/layout/radial1"/>
    <dgm:cxn modelId="{15BD6B2F-767F-48DC-B649-365882A386D4}" type="presOf" srcId="{7903B643-9782-491E-A125-ADA666C8874A}" destId="{0BA66B70-0B80-437C-AFF2-E604D1F9CDCB}" srcOrd="0" destOrd="0" presId="urn:microsoft.com/office/officeart/2005/8/layout/radial1"/>
    <dgm:cxn modelId="{DC18C832-EC19-4F34-A404-710D42B65673}" type="presOf" srcId="{D35D8F5D-A16E-4B1A-BCBE-2019786F1346}" destId="{333E8D4A-E451-48CB-A5B7-7CA972BD54FE}" srcOrd="1" destOrd="0" presId="urn:microsoft.com/office/officeart/2005/8/layout/radial1"/>
    <dgm:cxn modelId="{53C4D333-DC48-4774-8033-C9CF2115E630}" type="presOf" srcId="{AA53F761-7CD0-4A65-93A0-2D2607558338}" destId="{647A86D8-7575-4C8C-B8BF-16EA71C6ADF4}" srcOrd="0" destOrd="0" presId="urn:microsoft.com/office/officeart/2005/8/layout/radial1"/>
    <dgm:cxn modelId="{E9B5DA36-F474-4171-8AB5-006393E3FC7F}" type="presOf" srcId="{A53F0D38-031F-488A-B966-8EA812D9537A}" destId="{FB4B96A1-7354-4F75-BDE3-861BE47E606E}" srcOrd="0" destOrd="0" presId="urn:microsoft.com/office/officeart/2005/8/layout/radial1"/>
    <dgm:cxn modelId="{61C8C13E-8EBF-43F2-8A4A-FE5514226C68}" type="presOf" srcId="{E1A3A1A4-A6D5-447D-9C61-C8B2CD6A0613}" destId="{B8EC58C8-A3C7-48DF-852F-66F39F3B0BFD}" srcOrd="1" destOrd="0" presId="urn:microsoft.com/office/officeart/2005/8/layout/radial1"/>
    <dgm:cxn modelId="{9F7ECF3F-3D38-4FF1-B12C-2DBB1CFD7614}" type="presOf" srcId="{D35D8F5D-A16E-4B1A-BCBE-2019786F1346}" destId="{21A8D3D4-1528-4CDE-B5D9-4B983C565692}" srcOrd="0" destOrd="0" presId="urn:microsoft.com/office/officeart/2005/8/layout/radial1"/>
    <dgm:cxn modelId="{22926341-7241-4F4C-8493-5584DA582D4E}" type="presOf" srcId="{9A1FF2E9-7E5B-4F3F-AD89-138DE23D6578}" destId="{D7D21AAA-DE9F-4A1F-9672-810DECFB9C79}" srcOrd="0" destOrd="0" presId="urn:microsoft.com/office/officeart/2005/8/layout/radial1"/>
    <dgm:cxn modelId="{567D2B47-ADEE-4063-883A-9A1731B2BB65}" type="presOf" srcId="{1573D20B-96AB-4A61-B067-523D3C9DB62B}" destId="{31C162AA-ABF9-4B92-B089-33A417F2B3B2}" srcOrd="0" destOrd="0" presId="urn:microsoft.com/office/officeart/2005/8/layout/radial1"/>
    <dgm:cxn modelId="{4CF0EF4C-A78B-47A4-AA32-D2961F611980}" type="presOf" srcId="{9F8F17F4-AD7E-4006-8AAE-7B4D03F715B8}" destId="{14DCF54E-2443-49AB-A2E1-7E32082A9AE7}" srcOrd="1" destOrd="0" presId="urn:microsoft.com/office/officeart/2005/8/layout/radial1"/>
    <dgm:cxn modelId="{94EC5B53-A568-443B-AF5B-6B5FC94AB6E6}" type="presOf" srcId="{A2005EAC-BFE8-4012-B9E2-3E9F56608C73}" destId="{B785BC51-7976-4A27-876C-260A983E1958}" srcOrd="1" destOrd="0" presId="urn:microsoft.com/office/officeart/2005/8/layout/radial1"/>
    <dgm:cxn modelId="{3060E860-0756-49E7-A59E-A200E77AE525}" type="presOf" srcId="{D88351A1-C788-4490-9287-7E746AC9966E}" destId="{50D4B5E2-0610-4B80-BD64-7992D881639E}" srcOrd="0" destOrd="0" presId="urn:microsoft.com/office/officeart/2005/8/layout/radial1"/>
    <dgm:cxn modelId="{4F41A86C-77FA-4FF4-9B29-341615E336F6}" type="presOf" srcId="{7F330247-EF31-4434-828B-3CB630F14CB1}" destId="{C89F092F-5A51-41BB-A10E-7B341B948B0E}" srcOrd="0" destOrd="0" presId="urn:microsoft.com/office/officeart/2005/8/layout/radial1"/>
    <dgm:cxn modelId="{286B0A6D-3447-422C-B17E-7D648E644E44}" srcId="{1573D20B-96AB-4A61-B067-523D3C9DB62B}" destId="{F3DB7BEA-4465-4CC6-B84E-D8BBC1BB5612}" srcOrd="1" destOrd="0" parTransId="{A2005EAC-BFE8-4012-B9E2-3E9F56608C73}" sibTransId="{C219E07A-5694-43F5-B4C7-D1E7C1B59F5B}"/>
    <dgm:cxn modelId="{54432671-E8CB-4BB5-A7C2-6116A4C16531}" type="presOf" srcId="{20D690A5-0823-4201-B37F-7AB8E2B664D6}" destId="{8F405AC9-AE04-44DF-B675-C8B4F33F7447}" srcOrd="1" destOrd="0" presId="urn:microsoft.com/office/officeart/2005/8/layout/radial1"/>
    <dgm:cxn modelId="{5F7FD673-205E-4476-8F79-0D4F5AAF1573}" type="presOf" srcId="{6546B060-D9DF-4B4D-9950-40E7552CF892}" destId="{79AB5127-BDF1-4485-8983-ABFE2F292DE4}" srcOrd="0" destOrd="0" presId="urn:microsoft.com/office/officeart/2005/8/layout/radial1"/>
    <dgm:cxn modelId="{55E5117D-F0A1-48CB-AF8D-14F44A798DED}" type="presOf" srcId="{F3DB7BEA-4465-4CC6-B84E-D8BBC1BB5612}" destId="{AFF81FF8-37B9-4EBD-8803-72176A6CF7DE}" srcOrd="0" destOrd="0" presId="urn:microsoft.com/office/officeart/2005/8/layout/radial1"/>
    <dgm:cxn modelId="{93711587-8DFB-45D5-9BAA-39753DBBACD2}" srcId="{7903B643-9782-491E-A125-ADA666C8874A}" destId="{1573D20B-96AB-4A61-B067-523D3C9DB62B}" srcOrd="0" destOrd="0" parTransId="{020A04F1-44EF-4552-B12A-FDB43ADEF3E8}" sibTransId="{9A234309-354D-4AC8-851A-CDCC91DB01A0}"/>
    <dgm:cxn modelId="{C0C0A98B-254C-4ED6-A673-90CB1E9C9ED8}" type="presOf" srcId="{D5A75F76-6BA4-407E-9E37-E03B59C6BDDB}" destId="{674DF1F3-BF0C-43D6-8FB5-5D647D52F0DA}" srcOrd="0" destOrd="0" presId="urn:microsoft.com/office/officeart/2005/8/layout/radial1"/>
    <dgm:cxn modelId="{902A188C-5DF7-4CD1-A8FB-B45BC7F3DAEE}" srcId="{1573D20B-96AB-4A61-B067-523D3C9DB62B}" destId="{9A1FF2E9-7E5B-4F3F-AD89-138DE23D6578}" srcOrd="8" destOrd="0" parTransId="{65C44036-1E74-4CED-AF97-CC988725961F}" sibTransId="{0177FDF8-7DAA-472A-9F3E-64E0C2C8CDE1}"/>
    <dgm:cxn modelId="{8F76C88F-E9BD-4293-87F0-02092B8C5A09}" type="presOf" srcId="{A8100B55-A048-40EC-A0FA-FCFB5AC90D52}" destId="{1EE5121B-5AC0-4775-BA00-CE1CA4F36A19}" srcOrd="0" destOrd="0" presId="urn:microsoft.com/office/officeart/2005/8/layout/radial1"/>
    <dgm:cxn modelId="{F604EC94-650F-44AA-A2AD-CD4C992E2188}" type="presOf" srcId="{F8778CF0-3719-4214-9125-A4FB4B4C1BDE}" destId="{F7EEF95B-25D2-4610-91B3-063E9606964B}" srcOrd="0" destOrd="0" presId="urn:microsoft.com/office/officeart/2005/8/layout/radial1"/>
    <dgm:cxn modelId="{C5A86C95-B632-4FE3-97AA-E41A562FF93C}" type="presOf" srcId="{65C44036-1E74-4CED-AF97-CC988725961F}" destId="{541E514C-245C-45B6-A7D4-8D3DC9A17B03}" srcOrd="0" destOrd="0" presId="urn:microsoft.com/office/officeart/2005/8/layout/radial1"/>
    <dgm:cxn modelId="{A8696F9C-7874-420E-BAC8-7B44A7AC78D7}" type="presOf" srcId="{E1A3A1A4-A6D5-447D-9C61-C8B2CD6A0613}" destId="{42B69DEC-5E84-4EBD-9CDF-6F9813C77E05}" srcOrd="0" destOrd="0" presId="urn:microsoft.com/office/officeart/2005/8/layout/radial1"/>
    <dgm:cxn modelId="{30A3F5A2-C10D-4C2D-8154-05897D87F4AA}" type="presOf" srcId="{9F8F17F4-AD7E-4006-8AAE-7B4D03F715B8}" destId="{7AE38A5A-0D2C-4E27-91FA-A0DD1132E5C9}" srcOrd="0" destOrd="0" presId="urn:microsoft.com/office/officeart/2005/8/layout/radial1"/>
    <dgm:cxn modelId="{C8929EA7-55A9-4077-9C91-8AD16727FFEE}" type="presOf" srcId="{5646112B-10F5-43A9-8FE1-93E5C97971D0}" destId="{D732E3AC-B55D-4F7F-B8DE-8BB1CAC1B1EC}" srcOrd="1" destOrd="0" presId="urn:microsoft.com/office/officeart/2005/8/layout/radial1"/>
    <dgm:cxn modelId="{130FD6AA-B226-4136-AFE6-6FD4515CD4D0}" type="presOf" srcId="{281518D9-EB03-4D74-ADA6-C76979CD868D}" destId="{5FE87780-03CA-424F-9959-0DBB0238410B}" srcOrd="0" destOrd="0" presId="urn:microsoft.com/office/officeart/2005/8/layout/radial1"/>
    <dgm:cxn modelId="{F8D4E9C3-ED01-4385-B5B9-6406F288C8B8}" srcId="{1573D20B-96AB-4A61-B067-523D3C9DB62B}" destId="{D5A75F76-6BA4-407E-9E37-E03B59C6BDDB}" srcOrd="5" destOrd="0" parTransId="{D35D8F5D-A16E-4B1A-BCBE-2019786F1346}" sibTransId="{E768F8F7-5EFD-47D1-BE31-F1A51F981996}"/>
    <dgm:cxn modelId="{2FE0FAC3-813C-4C60-A5F9-2364BE85BEC8}" type="presOf" srcId="{876EA1A1-AA62-4867-A5E9-04185573D453}" destId="{2FD1B26B-ACAB-4A53-95A7-EC53CDDB8CF6}" srcOrd="0" destOrd="0" presId="urn:microsoft.com/office/officeart/2005/8/layout/radial1"/>
    <dgm:cxn modelId="{532041C6-EB20-4EAE-8507-94961A2433B6}" srcId="{1573D20B-96AB-4A61-B067-523D3C9DB62B}" destId="{AA53F761-7CD0-4A65-93A0-2D2607558338}" srcOrd="2" destOrd="0" parTransId="{876EA1A1-AA62-4867-A5E9-04185573D453}" sibTransId="{8A618883-161F-4293-ACF2-8D2716A7B348}"/>
    <dgm:cxn modelId="{E69BAED5-4A5F-49A1-969F-E47BB9438631}" srcId="{1573D20B-96AB-4A61-B067-523D3C9DB62B}" destId="{D88351A1-C788-4490-9287-7E746AC9966E}" srcOrd="0" destOrd="0" parTransId="{20D690A5-0823-4201-B37F-7AB8E2B664D6}" sibTransId="{C53AAF7A-0524-40AF-B8F7-F6AB3AB0B191}"/>
    <dgm:cxn modelId="{A842FCDC-00DE-4101-9860-6F151CB26316}" srcId="{1573D20B-96AB-4A61-B067-523D3C9DB62B}" destId="{F8778CF0-3719-4214-9125-A4FB4B4C1BDE}" srcOrd="6" destOrd="0" parTransId="{7F330247-EF31-4434-828B-3CB630F14CB1}" sibTransId="{1EAF9A1F-B020-434B-86D8-49372A3BCE00}"/>
    <dgm:cxn modelId="{BE7639E7-9910-4954-BB63-FCD80D6F7BA6}" srcId="{1573D20B-96AB-4A61-B067-523D3C9DB62B}" destId="{6546B060-D9DF-4B4D-9950-40E7552CF892}" srcOrd="7" destOrd="0" parTransId="{5646112B-10F5-43A9-8FE1-93E5C97971D0}" sibTransId="{DAB4E04B-7450-4699-9D3D-45B80AC3F1D0}"/>
    <dgm:cxn modelId="{143822E8-163B-49C6-A7AC-338A2B5CE28B}" type="presOf" srcId="{6CDF7C01-49B1-4033-9FA0-4836CAD3931C}" destId="{48F50BFA-B52C-4EE2-8E96-70BBCE9B5B17}" srcOrd="0" destOrd="0" presId="urn:microsoft.com/office/officeart/2005/8/layout/radial1"/>
    <dgm:cxn modelId="{F8E158F4-FA5B-48D3-9461-43612911500B}" srcId="{1573D20B-96AB-4A61-B067-523D3C9DB62B}" destId="{281518D9-EB03-4D74-ADA6-C76979CD868D}" srcOrd="9" destOrd="0" parTransId="{E1A3A1A4-A6D5-447D-9C61-C8B2CD6A0613}" sibTransId="{6147F92F-2A33-4744-BB5B-EAF490E72033}"/>
    <dgm:cxn modelId="{21A898F8-54EE-4DFB-8B37-06D2ED8FF8A6}" srcId="{1573D20B-96AB-4A61-B067-523D3C9DB62B}" destId="{A53F0D38-031F-488A-B966-8EA812D9537A}" srcOrd="4" destOrd="0" parTransId="{A8100B55-A048-40EC-A0FA-FCFB5AC90D52}" sibTransId="{30E7DC6C-1BC8-4C47-9ACE-DC451941DF6D}"/>
    <dgm:cxn modelId="{25E560B4-6FF7-4ADD-9685-9D5E006562B4}" type="presParOf" srcId="{0BA66B70-0B80-437C-AFF2-E604D1F9CDCB}" destId="{31C162AA-ABF9-4B92-B089-33A417F2B3B2}" srcOrd="0" destOrd="0" presId="urn:microsoft.com/office/officeart/2005/8/layout/radial1"/>
    <dgm:cxn modelId="{8810ABB0-A352-439E-8363-5CDD5D38BEC6}" type="presParOf" srcId="{0BA66B70-0B80-437C-AFF2-E604D1F9CDCB}" destId="{062A064B-3920-42C8-908A-4FD2F3AFFEE7}" srcOrd="1" destOrd="0" presId="urn:microsoft.com/office/officeart/2005/8/layout/radial1"/>
    <dgm:cxn modelId="{399F1A00-AADB-411E-B09C-A463569FD9A9}" type="presParOf" srcId="{062A064B-3920-42C8-908A-4FD2F3AFFEE7}" destId="{8F405AC9-AE04-44DF-B675-C8B4F33F7447}" srcOrd="0" destOrd="0" presId="urn:microsoft.com/office/officeart/2005/8/layout/radial1"/>
    <dgm:cxn modelId="{BF401D30-EC14-4041-B5DF-184E0D0A002E}" type="presParOf" srcId="{0BA66B70-0B80-437C-AFF2-E604D1F9CDCB}" destId="{50D4B5E2-0610-4B80-BD64-7992D881639E}" srcOrd="2" destOrd="0" presId="urn:microsoft.com/office/officeart/2005/8/layout/radial1"/>
    <dgm:cxn modelId="{8F01464F-E440-4D6C-AEC7-C9310FC7CA46}" type="presParOf" srcId="{0BA66B70-0B80-437C-AFF2-E604D1F9CDCB}" destId="{1E8F3605-B8F0-48A4-B1A1-EC47AC3F4911}" srcOrd="3" destOrd="0" presId="urn:microsoft.com/office/officeart/2005/8/layout/radial1"/>
    <dgm:cxn modelId="{D867FEBB-8EB3-4CCF-A4F6-FA3937DA97BF}" type="presParOf" srcId="{1E8F3605-B8F0-48A4-B1A1-EC47AC3F4911}" destId="{B785BC51-7976-4A27-876C-260A983E1958}" srcOrd="0" destOrd="0" presId="urn:microsoft.com/office/officeart/2005/8/layout/radial1"/>
    <dgm:cxn modelId="{CC79F73A-54BD-41E8-BDC3-09B30767FF7D}" type="presParOf" srcId="{0BA66B70-0B80-437C-AFF2-E604D1F9CDCB}" destId="{AFF81FF8-37B9-4EBD-8803-72176A6CF7DE}" srcOrd="4" destOrd="0" presId="urn:microsoft.com/office/officeart/2005/8/layout/radial1"/>
    <dgm:cxn modelId="{10272D96-1CFF-4E2C-B759-063F24DA5D79}" type="presParOf" srcId="{0BA66B70-0B80-437C-AFF2-E604D1F9CDCB}" destId="{2FD1B26B-ACAB-4A53-95A7-EC53CDDB8CF6}" srcOrd="5" destOrd="0" presId="urn:microsoft.com/office/officeart/2005/8/layout/radial1"/>
    <dgm:cxn modelId="{9C03C583-F5D6-42D2-923C-269827754588}" type="presParOf" srcId="{2FD1B26B-ACAB-4A53-95A7-EC53CDDB8CF6}" destId="{62713D94-8EF1-46F1-AF66-277DEA1ED8A8}" srcOrd="0" destOrd="0" presId="urn:microsoft.com/office/officeart/2005/8/layout/radial1"/>
    <dgm:cxn modelId="{35F3D2A2-6A8F-433A-9BCF-CB29B22360F8}" type="presParOf" srcId="{0BA66B70-0B80-437C-AFF2-E604D1F9CDCB}" destId="{647A86D8-7575-4C8C-B8BF-16EA71C6ADF4}" srcOrd="6" destOrd="0" presId="urn:microsoft.com/office/officeart/2005/8/layout/radial1"/>
    <dgm:cxn modelId="{3329265D-2796-4EE3-B5D0-656D3F4DBAF2}" type="presParOf" srcId="{0BA66B70-0B80-437C-AFF2-E604D1F9CDCB}" destId="{7AE38A5A-0D2C-4E27-91FA-A0DD1132E5C9}" srcOrd="7" destOrd="0" presId="urn:microsoft.com/office/officeart/2005/8/layout/radial1"/>
    <dgm:cxn modelId="{0F907DF3-2395-421C-A5F2-FB51D2C534D0}" type="presParOf" srcId="{7AE38A5A-0D2C-4E27-91FA-A0DD1132E5C9}" destId="{14DCF54E-2443-49AB-A2E1-7E32082A9AE7}" srcOrd="0" destOrd="0" presId="urn:microsoft.com/office/officeart/2005/8/layout/radial1"/>
    <dgm:cxn modelId="{943D0249-2A58-4F1D-B894-CCE4B995B6BF}" type="presParOf" srcId="{0BA66B70-0B80-437C-AFF2-E604D1F9CDCB}" destId="{48F50BFA-B52C-4EE2-8E96-70BBCE9B5B17}" srcOrd="8" destOrd="0" presId="urn:microsoft.com/office/officeart/2005/8/layout/radial1"/>
    <dgm:cxn modelId="{2C27704B-0E16-4801-A26B-48026797576A}" type="presParOf" srcId="{0BA66B70-0B80-437C-AFF2-E604D1F9CDCB}" destId="{1EE5121B-5AC0-4775-BA00-CE1CA4F36A19}" srcOrd="9" destOrd="0" presId="urn:microsoft.com/office/officeart/2005/8/layout/radial1"/>
    <dgm:cxn modelId="{2BFEE224-FFE9-47CE-8C16-26B59A29C6B4}" type="presParOf" srcId="{1EE5121B-5AC0-4775-BA00-CE1CA4F36A19}" destId="{4FD439CD-5C33-4D93-A240-79FA7C8CB503}" srcOrd="0" destOrd="0" presId="urn:microsoft.com/office/officeart/2005/8/layout/radial1"/>
    <dgm:cxn modelId="{3387C108-D56C-46F6-95D9-712835DDB425}" type="presParOf" srcId="{0BA66B70-0B80-437C-AFF2-E604D1F9CDCB}" destId="{FB4B96A1-7354-4F75-BDE3-861BE47E606E}" srcOrd="10" destOrd="0" presId="urn:microsoft.com/office/officeart/2005/8/layout/radial1"/>
    <dgm:cxn modelId="{7B6B3A82-20D0-4AC4-8D2B-12CA047B4DA7}" type="presParOf" srcId="{0BA66B70-0B80-437C-AFF2-E604D1F9CDCB}" destId="{21A8D3D4-1528-4CDE-B5D9-4B983C565692}" srcOrd="11" destOrd="0" presId="urn:microsoft.com/office/officeart/2005/8/layout/radial1"/>
    <dgm:cxn modelId="{96B7D755-AD71-4659-810E-B9E7B9420817}" type="presParOf" srcId="{21A8D3D4-1528-4CDE-B5D9-4B983C565692}" destId="{333E8D4A-E451-48CB-A5B7-7CA972BD54FE}" srcOrd="0" destOrd="0" presId="urn:microsoft.com/office/officeart/2005/8/layout/radial1"/>
    <dgm:cxn modelId="{6EEADB49-FDB7-4104-A443-CCD579B9C94B}" type="presParOf" srcId="{0BA66B70-0B80-437C-AFF2-E604D1F9CDCB}" destId="{674DF1F3-BF0C-43D6-8FB5-5D647D52F0DA}" srcOrd="12" destOrd="0" presId="urn:microsoft.com/office/officeart/2005/8/layout/radial1"/>
    <dgm:cxn modelId="{D869FAAD-3A39-426D-A927-04AEADEE2F64}" type="presParOf" srcId="{0BA66B70-0B80-437C-AFF2-E604D1F9CDCB}" destId="{C89F092F-5A51-41BB-A10E-7B341B948B0E}" srcOrd="13" destOrd="0" presId="urn:microsoft.com/office/officeart/2005/8/layout/radial1"/>
    <dgm:cxn modelId="{032ED571-F028-4435-B4A3-1E9CDDF91796}" type="presParOf" srcId="{C89F092F-5A51-41BB-A10E-7B341B948B0E}" destId="{93579363-D6AC-4D6E-8E40-5C0D55F6E5AD}" srcOrd="0" destOrd="0" presId="urn:microsoft.com/office/officeart/2005/8/layout/radial1"/>
    <dgm:cxn modelId="{FEB5F0EB-4453-49E2-A1A0-FDD7266CFDE3}" type="presParOf" srcId="{0BA66B70-0B80-437C-AFF2-E604D1F9CDCB}" destId="{F7EEF95B-25D2-4610-91B3-063E9606964B}" srcOrd="14" destOrd="0" presId="urn:microsoft.com/office/officeart/2005/8/layout/radial1"/>
    <dgm:cxn modelId="{0978CAB0-B75E-4845-9449-16385248D046}" type="presParOf" srcId="{0BA66B70-0B80-437C-AFF2-E604D1F9CDCB}" destId="{76FF3A89-9035-4BD1-9521-E162724FD6AD}" srcOrd="15" destOrd="0" presId="urn:microsoft.com/office/officeart/2005/8/layout/radial1"/>
    <dgm:cxn modelId="{03119316-C8A4-479E-B024-E75BDE71AF49}" type="presParOf" srcId="{76FF3A89-9035-4BD1-9521-E162724FD6AD}" destId="{D732E3AC-B55D-4F7F-B8DE-8BB1CAC1B1EC}" srcOrd="0" destOrd="0" presId="urn:microsoft.com/office/officeart/2005/8/layout/radial1"/>
    <dgm:cxn modelId="{59DC4CA7-64BD-44C0-B3C5-82E6F99D41F1}" type="presParOf" srcId="{0BA66B70-0B80-437C-AFF2-E604D1F9CDCB}" destId="{79AB5127-BDF1-4485-8983-ABFE2F292DE4}" srcOrd="16" destOrd="0" presId="urn:microsoft.com/office/officeart/2005/8/layout/radial1"/>
    <dgm:cxn modelId="{09F8DF15-6CE8-43B9-88D4-468096CE9F29}" type="presParOf" srcId="{0BA66B70-0B80-437C-AFF2-E604D1F9CDCB}" destId="{541E514C-245C-45B6-A7D4-8D3DC9A17B03}" srcOrd="17" destOrd="0" presId="urn:microsoft.com/office/officeart/2005/8/layout/radial1"/>
    <dgm:cxn modelId="{A2AF3175-BFF8-4D3D-904A-AD7B4BF41C6D}" type="presParOf" srcId="{541E514C-245C-45B6-A7D4-8D3DC9A17B03}" destId="{BF92258B-6707-4FD8-8250-60DAB566EF93}" srcOrd="0" destOrd="0" presId="urn:microsoft.com/office/officeart/2005/8/layout/radial1"/>
    <dgm:cxn modelId="{09EEEDEB-01BF-4189-855C-7079A4AFC4EB}" type="presParOf" srcId="{0BA66B70-0B80-437C-AFF2-E604D1F9CDCB}" destId="{D7D21AAA-DE9F-4A1F-9672-810DECFB9C79}" srcOrd="18" destOrd="0" presId="urn:microsoft.com/office/officeart/2005/8/layout/radial1"/>
    <dgm:cxn modelId="{03514AE1-BE99-471E-A8F9-F68DA2E23B7F}" type="presParOf" srcId="{0BA66B70-0B80-437C-AFF2-E604D1F9CDCB}" destId="{42B69DEC-5E84-4EBD-9CDF-6F9813C77E05}" srcOrd="19" destOrd="0" presId="urn:microsoft.com/office/officeart/2005/8/layout/radial1"/>
    <dgm:cxn modelId="{3B1BFD54-15BB-4CBD-8F16-8B52AC1AA5D2}" type="presParOf" srcId="{42B69DEC-5E84-4EBD-9CDF-6F9813C77E05}" destId="{B8EC58C8-A3C7-48DF-852F-66F39F3B0BFD}" srcOrd="0" destOrd="0" presId="urn:microsoft.com/office/officeart/2005/8/layout/radial1"/>
    <dgm:cxn modelId="{3B62CFD3-C9DF-4183-AC9B-537AEEA25EE5}" type="presParOf" srcId="{0BA66B70-0B80-437C-AFF2-E604D1F9CDCB}" destId="{5FE87780-03CA-424F-9959-0DBB0238410B}"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E45C33-1A2B-4D0E-ACEC-279DE65DB9CE}"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CA"/>
        </a:p>
      </dgm:t>
    </dgm:pt>
    <dgm:pt modelId="{3ED29198-148D-4CA2-8FE9-501551A8E0E3}">
      <dgm:prSet phldrT="[Text]"/>
      <dgm:spPr/>
      <dgm:t>
        <a:bodyPr/>
        <a:lstStyle/>
        <a:p>
          <a:r>
            <a:rPr lang="en-CA" dirty="0">
              <a:latin typeface="Dagny OT" panose="020B0504020201020104" pitchFamily="34" charset="77"/>
            </a:rPr>
            <a:t>Data Governance and Ownership</a:t>
          </a:r>
        </a:p>
      </dgm:t>
    </dgm:pt>
    <dgm:pt modelId="{AE14244A-0F84-44C3-B769-3F4E72091C23}" type="parTrans" cxnId="{5DF9E292-DD63-4AD7-A92D-894329750BF2}">
      <dgm:prSet/>
      <dgm:spPr/>
      <dgm:t>
        <a:bodyPr/>
        <a:lstStyle/>
        <a:p>
          <a:endParaRPr lang="en-CA">
            <a:latin typeface="Dagny OT" panose="020B0504020201020104" pitchFamily="34" charset="77"/>
          </a:endParaRPr>
        </a:p>
      </dgm:t>
    </dgm:pt>
    <dgm:pt modelId="{C113E3F3-8924-41E5-8422-0D57DACF537A}" type="sibTrans" cxnId="{5DF9E292-DD63-4AD7-A92D-894329750BF2}">
      <dgm:prSet/>
      <dgm:spPr/>
      <dgm:t>
        <a:bodyPr/>
        <a:lstStyle/>
        <a:p>
          <a:endParaRPr lang="en-CA">
            <a:latin typeface="Dagny OT" panose="020B0504020201020104" pitchFamily="34" charset="77"/>
          </a:endParaRPr>
        </a:p>
      </dgm:t>
    </dgm:pt>
    <dgm:pt modelId="{1E8A339A-386C-4E3D-85EC-6CB2F4EE6474}">
      <dgm:prSet phldrT="[Text]"/>
      <dgm:spPr/>
      <dgm:t>
        <a:bodyPr/>
        <a:lstStyle/>
        <a:p>
          <a:r>
            <a:rPr lang="en-CA" dirty="0">
              <a:latin typeface="Dagny OT" panose="020B0504020201020104" pitchFamily="34" charset="77"/>
            </a:rPr>
            <a:t>Data Classification</a:t>
          </a:r>
        </a:p>
      </dgm:t>
    </dgm:pt>
    <dgm:pt modelId="{EB0F3B28-C729-463D-A8FC-71FC985A82D0}" type="parTrans" cxnId="{115DB219-E116-49C5-9A43-EED71F209F95}">
      <dgm:prSet/>
      <dgm:spPr/>
      <dgm:t>
        <a:bodyPr/>
        <a:lstStyle/>
        <a:p>
          <a:endParaRPr lang="en-CA">
            <a:latin typeface="Dagny OT" panose="020B0504020201020104" pitchFamily="34" charset="77"/>
          </a:endParaRPr>
        </a:p>
      </dgm:t>
    </dgm:pt>
    <dgm:pt modelId="{0EEE0A3C-2C04-4781-A693-B996E20E606B}" type="sibTrans" cxnId="{115DB219-E116-49C5-9A43-EED71F209F95}">
      <dgm:prSet/>
      <dgm:spPr/>
      <dgm:t>
        <a:bodyPr/>
        <a:lstStyle/>
        <a:p>
          <a:endParaRPr lang="en-CA">
            <a:latin typeface="Dagny OT" panose="020B0504020201020104" pitchFamily="34" charset="77"/>
          </a:endParaRPr>
        </a:p>
      </dgm:t>
    </dgm:pt>
    <dgm:pt modelId="{CF0EAD5A-A337-4C53-BD0C-C4D57629BB80}">
      <dgm:prSet phldrT="[Text]"/>
      <dgm:spPr/>
      <dgm:t>
        <a:bodyPr/>
        <a:lstStyle/>
        <a:p>
          <a:r>
            <a:rPr lang="en-CA" dirty="0">
              <a:latin typeface="Dagny OT" panose="020B0504020201020104" pitchFamily="34" charset="77"/>
            </a:rPr>
            <a:t>Data Quality and Integrity</a:t>
          </a:r>
        </a:p>
      </dgm:t>
    </dgm:pt>
    <dgm:pt modelId="{91634B11-5218-480F-8270-AD0D34E3CBB6}" type="parTrans" cxnId="{BF31DE9E-0D88-4A40-A3AF-BB0C55560D71}">
      <dgm:prSet/>
      <dgm:spPr/>
      <dgm:t>
        <a:bodyPr/>
        <a:lstStyle/>
        <a:p>
          <a:endParaRPr lang="en-CA">
            <a:latin typeface="Dagny OT" panose="020B0504020201020104" pitchFamily="34" charset="77"/>
          </a:endParaRPr>
        </a:p>
      </dgm:t>
    </dgm:pt>
    <dgm:pt modelId="{ED4171E0-CBE7-4DD0-B3F4-3469CDE43C04}" type="sibTrans" cxnId="{BF31DE9E-0D88-4A40-A3AF-BB0C55560D71}">
      <dgm:prSet/>
      <dgm:spPr/>
      <dgm:t>
        <a:bodyPr/>
        <a:lstStyle/>
        <a:p>
          <a:endParaRPr lang="en-CA">
            <a:latin typeface="Dagny OT" panose="020B0504020201020104" pitchFamily="34" charset="77"/>
          </a:endParaRPr>
        </a:p>
      </dgm:t>
    </dgm:pt>
    <dgm:pt modelId="{EAFE5878-2564-4687-9217-2BD17E7F0C61}">
      <dgm:prSet phldrT="[Text]"/>
      <dgm:spPr/>
      <dgm:t>
        <a:bodyPr/>
        <a:lstStyle/>
        <a:p>
          <a:r>
            <a:rPr lang="en-CA" dirty="0">
              <a:latin typeface="Dagny OT" panose="020B0504020201020104" pitchFamily="34" charset="77"/>
            </a:rPr>
            <a:t>Data Privacy and Security</a:t>
          </a:r>
        </a:p>
      </dgm:t>
    </dgm:pt>
    <dgm:pt modelId="{3C630E1A-597E-45D8-9F34-63F3C33DCE76}" type="parTrans" cxnId="{F99804EB-7CC5-4F59-83D4-B54FF859C416}">
      <dgm:prSet/>
      <dgm:spPr/>
      <dgm:t>
        <a:bodyPr/>
        <a:lstStyle/>
        <a:p>
          <a:endParaRPr lang="en-CA">
            <a:latin typeface="Dagny OT" panose="020B0504020201020104" pitchFamily="34" charset="77"/>
          </a:endParaRPr>
        </a:p>
      </dgm:t>
    </dgm:pt>
    <dgm:pt modelId="{A470C402-30CD-4975-85E3-0FC2F7B03043}" type="sibTrans" cxnId="{F99804EB-7CC5-4F59-83D4-B54FF859C416}">
      <dgm:prSet/>
      <dgm:spPr/>
      <dgm:t>
        <a:bodyPr/>
        <a:lstStyle/>
        <a:p>
          <a:endParaRPr lang="en-CA">
            <a:latin typeface="Dagny OT" panose="020B0504020201020104" pitchFamily="34" charset="77"/>
          </a:endParaRPr>
        </a:p>
      </dgm:t>
    </dgm:pt>
    <dgm:pt modelId="{A728A40A-2B88-4D9A-AA33-011D7D7CF2B4}">
      <dgm:prSet phldrT="[Text]"/>
      <dgm:spPr/>
      <dgm:t>
        <a:bodyPr/>
        <a:lstStyle/>
        <a:p>
          <a:r>
            <a:rPr lang="en-CA" dirty="0">
              <a:latin typeface="Dagny OT" panose="020B0504020201020104" pitchFamily="34" charset="77"/>
            </a:rPr>
            <a:t>Terms and Definitions</a:t>
          </a:r>
        </a:p>
      </dgm:t>
    </dgm:pt>
    <dgm:pt modelId="{2AC84DF9-A15C-481F-A53A-ED8DC7C1CADA}" type="parTrans" cxnId="{11A334A3-DAF5-429F-9757-D67719E2D054}">
      <dgm:prSet/>
      <dgm:spPr/>
      <dgm:t>
        <a:bodyPr/>
        <a:lstStyle/>
        <a:p>
          <a:endParaRPr lang="en-CA">
            <a:latin typeface="Dagny OT" panose="020B0504020201020104" pitchFamily="34" charset="77"/>
          </a:endParaRPr>
        </a:p>
      </dgm:t>
    </dgm:pt>
    <dgm:pt modelId="{5254D675-71A8-4327-AD05-75CDEFF13E10}" type="sibTrans" cxnId="{11A334A3-DAF5-429F-9757-D67719E2D054}">
      <dgm:prSet/>
      <dgm:spPr/>
      <dgm:t>
        <a:bodyPr/>
        <a:lstStyle/>
        <a:p>
          <a:endParaRPr lang="en-CA">
            <a:latin typeface="Dagny OT" panose="020B0504020201020104" pitchFamily="34" charset="77"/>
          </a:endParaRPr>
        </a:p>
      </dgm:t>
    </dgm:pt>
    <dgm:pt modelId="{5F0FABA2-408E-44C2-9442-848E3D0D694A}" type="pres">
      <dgm:prSet presAssocID="{32E45C33-1A2B-4D0E-ACEC-279DE65DB9CE}" presName="cycle" presStyleCnt="0">
        <dgm:presLayoutVars>
          <dgm:dir/>
          <dgm:resizeHandles val="exact"/>
        </dgm:presLayoutVars>
      </dgm:prSet>
      <dgm:spPr/>
    </dgm:pt>
    <dgm:pt modelId="{054A8E9A-5868-40B2-B571-7753A4CCF815}" type="pres">
      <dgm:prSet presAssocID="{3ED29198-148D-4CA2-8FE9-501551A8E0E3}" presName="node" presStyleLbl="node1" presStyleIdx="0" presStyleCnt="5">
        <dgm:presLayoutVars>
          <dgm:bulletEnabled val="1"/>
        </dgm:presLayoutVars>
      </dgm:prSet>
      <dgm:spPr/>
    </dgm:pt>
    <dgm:pt modelId="{A97E3562-A860-41C7-A564-4C624FBD7516}" type="pres">
      <dgm:prSet presAssocID="{3ED29198-148D-4CA2-8FE9-501551A8E0E3}" presName="spNode" presStyleCnt="0"/>
      <dgm:spPr/>
    </dgm:pt>
    <dgm:pt modelId="{8B3C5CE1-63ED-446A-9C0F-F2004E0FDD2C}" type="pres">
      <dgm:prSet presAssocID="{C113E3F3-8924-41E5-8422-0D57DACF537A}" presName="sibTrans" presStyleLbl="sibTrans1D1" presStyleIdx="0" presStyleCnt="5"/>
      <dgm:spPr/>
    </dgm:pt>
    <dgm:pt modelId="{3D46A7C1-B2AD-49C2-A388-E73D50CF40C3}" type="pres">
      <dgm:prSet presAssocID="{1E8A339A-386C-4E3D-85EC-6CB2F4EE6474}" presName="node" presStyleLbl="node1" presStyleIdx="1" presStyleCnt="5">
        <dgm:presLayoutVars>
          <dgm:bulletEnabled val="1"/>
        </dgm:presLayoutVars>
      </dgm:prSet>
      <dgm:spPr/>
    </dgm:pt>
    <dgm:pt modelId="{BAD9C5DD-1999-42CD-8E1D-72A5928DD94B}" type="pres">
      <dgm:prSet presAssocID="{1E8A339A-386C-4E3D-85EC-6CB2F4EE6474}" presName="spNode" presStyleCnt="0"/>
      <dgm:spPr/>
    </dgm:pt>
    <dgm:pt modelId="{F70BCB0C-A229-423A-A4B2-42A5E13B5CFB}" type="pres">
      <dgm:prSet presAssocID="{0EEE0A3C-2C04-4781-A693-B996E20E606B}" presName="sibTrans" presStyleLbl="sibTrans1D1" presStyleIdx="1" presStyleCnt="5"/>
      <dgm:spPr/>
    </dgm:pt>
    <dgm:pt modelId="{1B2708EB-202A-469E-9A59-A91F640369DF}" type="pres">
      <dgm:prSet presAssocID="{CF0EAD5A-A337-4C53-BD0C-C4D57629BB80}" presName="node" presStyleLbl="node1" presStyleIdx="2" presStyleCnt="5">
        <dgm:presLayoutVars>
          <dgm:bulletEnabled val="1"/>
        </dgm:presLayoutVars>
      </dgm:prSet>
      <dgm:spPr/>
    </dgm:pt>
    <dgm:pt modelId="{E76D79EF-91A2-4349-B2D8-E267D1DC67E2}" type="pres">
      <dgm:prSet presAssocID="{CF0EAD5A-A337-4C53-BD0C-C4D57629BB80}" presName="spNode" presStyleCnt="0"/>
      <dgm:spPr/>
    </dgm:pt>
    <dgm:pt modelId="{DAC667D1-CC04-4D31-BC09-6DD464F753C5}" type="pres">
      <dgm:prSet presAssocID="{ED4171E0-CBE7-4DD0-B3F4-3469CDE43C04}" presName="sibTrans" presStyleLbl="sibTrans1D1" presStyleIdx="2" presStyleCnt="5"/>
      <dgm:spPr/>
    </dgm:pt>
    <dgm:pt modelId="{6EAE0B4F-2B46-4DBC-A9E5-99AA1A5CF97C}" type="pres">
      <dgm:prSet presAssocID="{EAFE5878-2564-4687-9217-2BD17E7F0C61}" presName="node" presStyleLbl="node1" presStyleIdx="3" presStyleCnt="5">
        <dgm:presLayoutVars>
          <dgm:bulletEnabled val="1"/>
        </dgm:presLayoutVars>
      </dgm:prSet>
      <dgm:spPr/>
    </dgm:pt>
    <dgm:pt modelId="{DAF0C2FB-A741-4881-94E1-732BA533ABBF}" type="pres">
      <dgm:prSet presAssocID="{EAFE5878-2564-4687-9217-2BD17E7F0C61}" presName="spNode" presStyleCnt="0"/>
      <dgm:spPr/>
    </dgm:pt>
    <dgm:pt modelId="{68B250FF-7AEB-4509-A665-DC3E52C43CB2}" type="pres">
      <dgm:prSet presAssocID="{A470C402-30CD-4975-85E3-0FC2F7B03043}" presName="sibTrans" presStyleLbl="sibTrans1D1" presStyleIdx="3" presStyleCnt="5"/>
      <dgm:spPr/>
    </dgm:pt>
    <dgm:pt modelId="{C947D38E-70D9-4B53-856C-49A5AA08F4A2}" type="pres">
      <dgm:prSet presAssocID="{A728A40A-2B88-4D9A-AA33-011D7D7CF2B4}" presName="node" presStyleLbl="node1" presStyleIdx="4" presStyleCnt="5">
        <dgm:presLayoutVars>
          <dgm:bulletEnabled val="1"/>
        </dgm:presLayoutVars>
      </dgm:prSet>
      <dgm:spPr/>
    </dgm:pt>
    <dgm:pt modelId="{97011221-3D45-45C9-9048-BA67078207FB}" type="pres">
      <dgm:prSet presAssocID="{A728A40A-2B88-4D9A-AA33-011D7D7CF2B4}" presName="spNode" presStyleCnt="0"/>
      <dgm:spPr/>
    </dgm:pt>
    <dgm:pt modelId="{E3DBD64C-8121-4FBB-8A4F-B9724B286A90}" type="pres">
      <dgm:prSet presAssocID="{5254D675-71A8-4327-AD05-75CDEFF13E10}" presName="sibTrans" presStyleLbl="sibTrans1D1" presStyleIdx="4" presStyleCnt="5"/>
      <dgm:spPr/>
    </dgm:pt>
  </dgm:ptLst>
  <dgm:cxnLst>
    <dgm:cxn modelId="{115DB219-E116-49C5-9A43-EED71F209F95}" srcId="{32E45C33-1A2B-4D0E-ACEC-279DE65DB9CE}" destId="{1E8A339A-386C-4E3D-85EC-6CB2F4EE6474}" srcOrd="1" destOrd="0" parTransId="{EB0F3B28-C729-463D-A8FC-71FC985A82D0}" sibTransId="{0EEE0A3C-2C04-4781-A693-B996E20E606B}"/>
    <dgm:cxn modelId="{40E5C834-E437-4438-9B9C-0465E41A6AFF}" type="presOf" srcId="{3ED29198-148D-4CA2-8FE9-501551A8E0E3}" destId="{054A8E9A-5868-40B2-B571-7753A4CCF815}" srcOrd="0" destOrd="0" presId="urn:microsoft.com/office/officeart/2005/8/layout/cycle6"/>
    <dgm:cxn modelId="{94B9F937-97A0-4E33-8DA0-66AC631F1395}" type="presOf" srcId="{CF0EAD5A-A337-4C53-BD0C-C4D57629BB80}" destId="{1B2708EB-202A-469E-9A59-A91F640369DF}" srcOrd="0" destOrd="0" presId="urn:microsoft.com/office/officeart/2005/8/layout/cycle6"/>
    <dgm:cxn modelId="{B893414B-5A12-4E9E-A069-6D92F4FFFC1D}" type="presOf" srcId="{1E8A339A-386C-4E3D-85EC-6CB2F4EE6474}" destId="{3D46A7C1-B2AD-49C2-A388-E73D50CF40C3}" srcOrd="0" destOrd="0" presId="urn:microsoft.com/office/officeart/2005/8/layout/cycle6"/>
    <dgm:cxn modelId="{2F9CB451-D5D9-4652-915C-D9A8282CF0B7}" type="presOf" srcId="{ED4171E0-CBE7-4DD0-B3F4-3469CDE43C04}" destId="{DAC667D1-CC04-4D31-BC09-6DD464F753C5}" srcOrd="0" destOrd="0" presId="urn:microsoft.com/office/officeart/2005/8/layout/cycle6"/>
    <dgm:cxn modelId="{553FC167-0758-4BAF-A999-D5544BC5D5C1}" type="presOf" srcId="{32E45C33-1A2B-4D0E-ACEC-279DE65DB9CE}" destId="{5F0FABA2-408E-44C2-9442-848E3D0D694A}" srcOrd="0" destOrd="0" presId="urn:microsoft.com/office/officeart/2005/8/layout/cycle6"/>
    <dgm:cxn modelId="{1191E879-1100-462F-B333-F7A76BBE01BC}" type="presOf" srcId="{EAFE5878-2564-4687-9217-2BD17E7F0C61}" destId="{6EAE0B4F-2B46-4DBC-A9E5-99AA1A5CF97C}" srcOrd="0" destOrd="0" presId="urn:microsoft.com/office/officeart/2005/8/layout/cycle6"/>
    <dgm:cxn modelId="{5DF9E292-DD63-4AD7-A92D-894329750BF2}" srcId="{32E45C33-1A2B-4D0E-ACEC-279DE65DB9CE}" destId="{3ED29198-148D-4CA2-8FE9-501551A8E0E3}" srcOrd="0" destOrd="0" parTransId="{AE14244A-0F84-44C3-B769-3F4E72091C23}" sibTransId="{C113E3F3-8924-41E5-8422-0D57DACF537A}"/>
    <dgm:cxn modelId="{4CCFE695-7E35-41CB-853E-9D9455E4E04D}" type="presOf" srcId="{C113E3F3-8924-41E5-8422-0D57DACF537A}" destId="{8B3C5CE1-63ED-446A-9C0F-F2004E0FDD2C}" srcOrd="0" destOrd="0" presId="urn:microsoft.com/office/officeart/2005/8/layout/cycle6"/>
    <dgm:cxn modelId="{BF31DE9E-0D88-4A40-A3AF-BB0C55560D71}" srcId="{32E45C33-1A2B-4D0E-ACEC-279DE65DB9CE}" destId="{CF0EAD5A-A337-4C53-BD0C-C4D57629BB80}" srcOrd="2" destOrd="0" parTransId="{91634B11-5218-480F-8270-AD0D34E3CBB6}" sibTransId="{ED4171E0-CBE7-4DD0-B3F4-3469CDE43C04}"/>
    <dgm:cxn modelId="{11A334A3-DAF5-429F-9757-D67719E2D054}" srcId="{32E45C33-1A2B-4D0E-ACEC-279DE65DB9CE}" destId="{A728A40A-2B88-4D9A-AA33-011D7D7CF2B4}" srcOrd="4" destOrd="0" parTransId="{2AC84DF9-A15C-481F-A53A-ED8DC7C1CADA}" sibTransId="{5254D675-71A8-4327-AD05-75CDEFF13E10}"/>
    <dgm:cxn modelId="{5E904EA8-EAC6-4AAB-954F-F2DA51A25FC5}" type="presOf" srcId="{0EEE0A3C-2C04-4781-A693-B996E20E606B}" destId="{F70BCB0C-A229-423A-A4B2-42A5E13B5CFB}" srcOrd="0" destOrd="0" presId="urn:microsoft.com/office/officeart/2005/8/layout/cycle6"/>
    <dgm:cxn modelId="{721C0FB7-FB25-4432-A729-EE7783FDC413}" type="presOf" srcId="{A470C402-30CD-4975-85E3-0FC2F7B03043}" destId="{68B250FF-7AEB-4509-A665-DC3E52C43CB2}" srcOrd="0" destOrd="0" presId="urn:microsoft.com/office/officeart/2005/8/layout/cycle6"/>
    <dgm:cxn modelId="{F99804EB-7CC5-4F59-83D4-B54FF859C416}" srcId="{32E45C33-1A2B-4D0E-ACEC-279DE65DB9CE}" destId="{EAFE5878-2564-4687-9217-2BD17E7F0C61}" srcOrd="3" destOrd="0" parTransId="{3C630E1A-597E-45D8-9F34-63F3C33DCE76}" sibTransId="{A470C402-30CD-4975-85E3-0FC2F7B03043}"/>
    <dgm:cxn modelId="{7E055CEB-6338-48BF-9BA6-CECE467F8F1E}" type="presOf" srcId="{5254D675-71A8-4327-AD05-75CDEFF13E10}" destId="{E3DBD64C-8121-4FBB-8A4F-B9724B286A90}" srcOrd="0" destOrd="0" presId="urn:microsoft.com/office/officeart/2005/8/layout/cycle6"/>
    <dgm:cxn modelId="{38286CFB-0A74-40E7-BA74-F786A4CD61CF}" type="presOf" srcId="{A728A40A-2B88-4D9A-AA33-011D7D7CF2B4}" destId="{C947D38E-70D9-4B53-856C-49A5AA08F4A2}" srcOrd="0" destOrd="0" presId="urn:microsoft.com/office/officeart/2005/8/layout/cycle6"/>
    <dgm:cxn modelId="{A1BE78C6-9321-41C2-8416-29DCC4FF5278}" type="presParOf" srcId="{5F0FABA2-408E-44C2-9442-848E3D0D694A}" destId="{054A8E9A-5868-40B2-B571-7753A4CCF815}" srcOrd="0" destOrd="0" presId="urn:microsoft.com/office/officeart/2005/8/layout/cycle6"/>
    <dgm:cxn modelId="{1B4CD7F9-AB30-4A22-BE9A-A5EE5DF637E4}" type="presParOf" srcId="{5F0FABA2-408E-44C2-9442-848E3D0D694A}" destId="{A97E3562-A860-41C7-A564-4C624FBD7516}" srcOrd="1" destOrd="0" presId="urn:microsoft.com/office/officeart/2005/8/layout/cycle6"/>
    <dgm:cxn modelId="{0FCDCABB-2599-416A-B443-5B1C2E90FC3A}" type="presParOf" srcId="{5F0FABA2-408E-44C2-9442-848E3D0D694A}" destId="{8B3C5CE1-63ED-446A-9C0F-F2004E0FDD2C}" srcOrd="2" destOrd="0" presId="urn:microsoft.com/office/officeart/2005/8/layout/cycle6"/>
    <dgm:cxn modelId="{2760E7A0-FAA4-435E-B550-D4801FBF3A83}" type="presParOf" srcId="{5F0FABA2-408E-44C2-9442-848E3D0D694A}" destId="{3D46A7C1-B2AD-49C2-A388-E73D50CF40C3}" srcOrd="3" destOrd="0" presId="urn:microsoft.com/office/officeart/2005/8/layout/cycle6"/>
    <dgm:cxn modelId="{06B0026A-7923-4839-9952-FEA382CDB097}" type="presParOf" srcId="{5F0FABA2-408E-44C2-9442-848E3D0D694A}" destId="{BAD9C5DD-1999-42CD-8E1D-72A5928DD94B}" srcOrd="4" destOrd="0" presId="urn:microsoft.com/office/officeart/2005/8/layout/cycle6"/>
    <dgm:cxn modelId="{372A7E7D-CC9F-4199-A487-68856A4B8EA3}" type="presParOf" srcId="{5F0FABA2-408E-44C2-9442-848E3D0D694A}" destId="{F70BCB0C-A229-423A-A4B2-42A5E13B5CFB}" srcOrd="5" destOrd="0" presId="urn:microsoft.com/office/officeart/2005/8/layout/cycle6"/>
    <dgm:cxn modelId="{BA42E9C0-4D14-44FC-B659-C870506C301B}" type="presParOf" srcId="{5F0FABA2-408E-44C2-9442-848E3D0D694A}" destId="{1B2708EB-202A-469E-9A59-A91F640369DF}" srcOrd="6" destOrd="0" presId="urn:microsoft.com/office/officeart/2005/8/layout/cycle6"/>
    <dgm:cxn modelId="{3338F0D7-3124-4EEE-BFDC-EB0F3F60187A}" type="presParOf" srcId="{5F0FABA2-408E-44C2-9442-848E3D0D694A}" destId="{E76D79EF-91A2-4349-B2D8-E267D1DC67E2}" srcOrd="7" destOrd="0" presId="urn:microsoft.com/office/officeart/2005/8/layout/cycle6"/>
    <dgm:cxn modelId="{1B54EE2D-CB34-49DB-87A7-5BF47DF96887}" type="presParOf" srcId="{5F0FABA2-408E-44C2-9442-848E3D0D694A}" destId="{DAC667D1-CC04-4D31-BC09-6DD464F753C5}" srcOrd="8" destOrd="0" presId="urn:microsoft.com/office/officeart/2005/8/layout/cycle6"/>
    <dgm:cxn modelId="{C84D880C-715F-468B-9C50-ECD29DFB9EC8}" type="presParOf" srcId="{5F0FABA2-408E-44C2-9442-848E3D0D694A}" destId="{6EAE0B4F-2B46-4DBC-A9E5-99AA1A5CF97C}" srcOrd="9" destOrd="0" presId="urn:microsoft.com/office/officeart/2005/8/layout/cycle6"/>
    <dgm:cxn modelId="{D4994B12-1478-4DC2-A9BE-3EF7F1E09E2A}" type="presParOf" srcId="{5F0FABA2-408E-44C2-9442-848E3D0D694A}" destId="{DAF0C2FB-A741-4881-94E1-732BA533ABBF}" srcOrd="10" destOrd="0" presId="urn:microsoft.com/office/officeart/2005/8/layout/cycle6"/>
    <dgm:cxn modelId="{D3BF6194-A775-49A3-82A5-602C06F7F04F}" type="presParOf" srcId="{5F0FABA2-408E-44C2-9442-848E3D0D694A}" destId="{68B250FF-7AEB-4509-A665-DC3E52C43CB2}" srcOrd="11" destOrd="0" presId="urn:microsoft.com/office/officeart/2005/8/layout/cycle6"/>
    <dgm:cxn modelId="{E289F1C4-5CE9-4CE3-BE32-91D66DF85556}" type="presParOf" srcId="{5F0FABA2-408E-44C2-9442-848E3D0D694A}" destId="{C947D38E-70D9-4B53-856C-49A5AA08F4A2}" srcOrd="12" destOrd="0" presId="urn:microsoft.com/office/officeart/2005/8/layout/cycle6"/>
    <dgm:cxn modelId="{88C250B3-4BB8-4316-9F26-F9A5930FC1D1}" type="presParOf" srcId="{5F0FABA2-408E-44C2-9442-848E3D0D694A}" destId="{97011221-3D45-45C9-9048-BA67078207FB}" srcOrd="13" destOrd="0" presId="urn:microsoft.com/office/officeart/2005/8/layout/cycle6"/>
    <dgm:cxn modelId="{59656B73-0A32-469C-A9FE-03F5B9AF3D3D}" type="presParOf" srcId="{5F0FABA2-408E-44C2-9442-848E3D0D694A}" destId="{E3DBD64C-8121-4FBB-8A4F-B9724B286A90}"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D555A-0FB9-4272-98D1-DD2A18C7FF6D}">
      <dsp:nvSpPr>
        <dsp:cNvPr id="0" name=""/>
        <dsp:cNvSpPr/>
      </dsp:nvSpPr>
      <dsp:spPr>
        <a:xfrm>
          <a:off x="660997" y="0"/>
          <a:ext cx="3813241" cy="3813241"/>
        </a:xfrm>
        <a:prstGeom prst="triangl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D449C5-968D-4C61-868A-E697B1A13A5B}">
      <dsp:nvSpPr>
        <dsp:cNvPr id="0" name=""/>
        <dsp:cNvSpPr/>
      </dsp:nvSpPr>
      <dsp:spPr>
        <a:xfrm>
          <a:off x="2567618" y="381696"/>
          <a:ext cx="2478606" cy="677744"/>
        </a:xfrm>
        <a:prstGeom prst="round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Dagny OT" panose="020B0504020201020104" pitchFamily="34" charset="77"/>
            </a:rPr>
            <a:t>Wisdom</a:t>
          </a:r>
        </a:p>
      </dsp:txBody>
      <dsp:txXfrm>
        <a:off x="2600703" y="414781"/>
        <a:ext cx="2412436" cy="611574"/>
      </dsp:txXfrm>
    </dsp:sp>
    <dsp:sp modelId="{FBA70ADA-B555-4CB1-892C-903C20A0F16E}">
      <dsp:nvSpPr>
        <dsp:cNvPr id="0" name=""/>
        <dsp:cNvSpPr/>
      </dsp:nvSpPr>
      <dsp:spPr>
        <a:xfrm>
          <a:off x="2567618" y="1144158"/>
          <a:ext cx="2478606" cy="677744"/>
        </a:xfrm>
        <a:prstGeom prst="round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Dagny OT" panose="020B0504020201020104" pitchFamily="34" charset="77"/>
            </a:rPr>
            <a:t>Knowledge</a:t>
          </a:r>
        </a:p>
      </dsp:txBody>
      <dsp:txXfrm>
        <a:off x="2600703" y="1177243"/>
        <a:ext cx="2412436" cy="611574"/>
      </dsp:txXfrm>
    </dsp:sp>
    <dsp:sp modelId="{0CB9B324-E01C-487E-B2D2-8BDBAF21FC97}">
      <dsp:nvSpPr>
        <dsp:cNvPr id="0" name=""/>
        <dsp:cNvSpPr/>
      </dsp:nvSpPr>
      <dsp:spPr>
        <a:xfrm>
          <a:off x="2567618" y="1906620"/>
          <a:ext cx="2478606" cy="677744"/>
        </a:xfrm>
        <a:prstGeom prst="round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Dagny OT" panose="020B0504020201020104" pitchFamily="34" charset="77"/>
            </a:rPr>
            <a:t>Information</a:t>
          </a:r>
        </a:p>
      </dsp:txBody>
      <dsp:txXfrm>
        <a:off x="2600703" y="1939705"/>
        <a:ext cx="2412436" cy="611574"/>
      </dsp:txXfrm>
    </dsp:sp>
    <dsp:sp modelId="{5083B3F3-D3A0-48F8-9624-3B41AC7D534C}">
      <dsp:nvSpPr>
        <dsp:cNvPr id="0" name=""/>
        <dsp:cNvSpPr/>
      </dsp:nvSpPr>
      <dsp:spPr>
        <a:xfrm>
          <a:off x="2567618" y="2669082"/>
          <a:ext cx="2478606" cy="677744"/>
        </a:xfrm>
        <a:prstGeom prst="round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Dagny OT" panose="020B0504020201020104" pitchFamily="34" charset="77"/>
            </a:rPr>
            <a:t>Data</a:t>
          </a:r>
        </a:p>
      </dsp:txBody>
      <dsp:txXfrm>
        <a:off x="2600703" y="2702167"/>
        <a:ext cx="2412436" cy="611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D555A-0FB9-4272-98D1-DD2A18C7FF6D}">
      <dsp:nvSpPr>
        <dsp:cNvPr id="0" name=""/>
        <dsp:cNvSpPr/>
      </dsp:nvSpPr>
      <dsp:spPr>
        <a:xfrm>
          <a:off x="660997" y="0"/>
          <a:ext cx="3813241" cy="3813241"/>
        </a:xfrm>
        <a:prstGeom prst="triangl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D449C5-968D-4C61-868A-E697B1A13A5B}">
      <dsp:nvSpPr>
        <dsp:cNvPr id="0" name=""/>
        <dsp:cNvSpPr/>
      </dsp:nvSpPr>
      <dsp:spPr>
        <a:xfrm>
          <a:off x="2567618" y="381696"/>
          <a:ext cx="2478606" cy="677744"/>
        </a:xfrm>
        <a:prstGeom prst="round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Dagny OT" panose="020B0504020201020104" pitchFamily="34" charset="77"/>
            </a:rPr>
            <a:t>Wisdom</a:t>
          </a:r>
        </a:p>
      </dsp:txBody>
      <dsp:txXfrm>
        <a:off x="2600703" y="414781"/>
        <a:ext cx="2412436" cy="611574"/>
      </dsp:txXfrm>
    </dsp:sp>
    <dsp:sp modelId="{FBA70ADA-B555-4CB1-892C-903C20A0F16E}">
      <dsp:nvSpPr>
        <dsp:cNvPr id="0" name=""/>
        <dsp:cNvSpPr/>
      </dsp:nvSpPr>
      <dsp:spPr>
        <a:xfrm>
          <a:off x="2567618" y="1144158"/>
          <a:ext cx="2478606" cy="677744"/>
        </a:xfrm>
        <a:prstGeom prst="round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Dagny OT" panose="020B0504020201020104" pitchFamily="34" charset="77"/>
            </a:rPr>
            <a:t>Knowledge</a:t>
          </a:r>
        </a:p>
      </dsp:txBody>
      <dsp:txXfrm>
        <a:off x="2600703" y="1177243"/>
        <a:ext cx="2412436" cy="611574"/>
      </dsp:txXfrm>
    </dsp:sp>
    <dsp:sp modelId="{0CB9B324-E01C-487E-B2D2-8BDBAF21FC97}">
      <dsp:nvSpPr>
        <dsp:cNvPr id="0" name=""/>
        <dsp:cNvSpPr/>
      </dsp:nvSpPr>
      <dsp:spPr>
        <a:xfrm>
          <a:off x="2567618" y="1906620"/>
          <a:ext cx="2478606" cy="677744"/>
        </a:xfrm>
        <a:prstGeom prst="round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Dagny OT" panose="020B0504020201020104" pitchFamily="34" charset="77"/>
            </a:rPr>
            <a:t>Information</a:t>
          </a:r>
        </a:p>
      </dsp:txBody>
      <dsp:txXfrm>
        <a:off x="2600703" y="1939705"/>
        <a:ext cx="2412436" cy="611574"/>
      </dsp:txXfrm>
    </dsp:sp>
    <dsp:sp modelId="{5083B3F3-D3A0-48F8-9624-3B41AC7D534C}">
      <dsp:nvSpPr>
        <dsp:cNvPr id="0" name=""/>
        <dsp:cNvSpPr/>
      </dsp:nvSpPr>
      <dsp:spPr>
        <a:xfrm>
          <a:off x="2567618" y="2669082"/>
          <a:ext cx="2478606" cy="677744"/>
        </a:xfrm>
        <a:prstGeom prst="round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Dagny OT" panose="020B0504020201020104" pitchFamily="34" charset="77"/>
            </a:rPr>
            <a:t>Data</a:t>
          </a:r>
        </a:p>
      </dsp:txBody>
      <dsp:txXfrm>
        <a:off x="2600703" y="2702167"/>
        <a:ext cx="2412436" cy="6115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9F56E-27CC-4626-AE15-0F7B7679A839}">
      <dsp:nvSpPr>
        <dsp:cNvPr id="0" name=""/>
        <dsp:cNvSpPr/>
      </dsp:nvSpPr>
      <dsp:spPr>
        <a:xfrm>
          <a:off x="1800119" y="601"/>
          <a:ext cx="1206338" cy="784119"/>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Dagny OT" panose="020B0504020201020104" pitchFamily="34" charset="77"/>
            </a:rPr>
            <a:t>Let’s get some data</a:t>
          </a:r>
        </a:p>
      </dsp:txBody>
      <dsp:txXfrm>
        <a:off x="1838397" y="38879"/>
        <a:ext cx="1129782" cy="707563"/>
      </dsp:txXfrm>
    </dsp:sp>
    <dsp:sp modelId="{80D8C169-82B6-4314-AB2C-B4BF66F75A1B}">
      <dsp:nvSpPr>
        <dsp:cNvPr id="0" name=""/>
        <dsp:cNvSpPr/>
      </dsp:nvSpPr>
      <dsp:spPr>
        <a:xfrm>
          <a:off x="834062" y="392661"/>
          <a:ext cx="3138451" cy="3138451"/>
        </a:xfrm>
        <a:custGeom>
          <a:avLst/>
          <a:gdLst/>
          <a:ahLst/>
          <a:cxnLst/>
          <a:rect l="0" t="0" r="0" b="0"/>
          <a:pathLst>
            <a:path>
              <a:moveTo>
                <a:pt x="2334647" y="199335"/>
              </a:moveTo>
              <a:arcTo wR="1569225" hR="1569225" stAng="17951650" swAng="1214373"/>
            </a:path>
          </a:pathLst>
        </a:custGeom>
        <a:noFill/>
        <a:ln w="12700" cap="rnd"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6D93A1C-4D3C-45B5-86D0-1D6D29081E34}">
      <dsp:nvSpPr>
        <dsp:cNvPr id="0" name=""/>
        <dsp:cNvSpPr/>
      </dsp:nvSpPr>
      <dsp:spPr>
        <a:xfrm>
          <a:off x="3292541" y="1084909"/>
          <a:ext cx="1206338" cy="784119"/>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Dagny OT" panose="020B0504020201020104" pitchFamily="34" charset="77"/>
            </a:rPr>
            <a:t>We need to clean the data</a:t>
          </a:r>
        </a:p>
      </dsp:txBody>
      <dsp:txXfrm>
        <a:off x="3330819" y="1123187"/>
        <a:ext cx="1129782" cy="707563"/>
      </dsp:txXfrm>
    </dsp:sp>
    <dsp:sp modelId="{AD98E3EE-62C2-45FC-A65D-52FFF331C68D}">
      <dsp:nvSpPr>
        <dsp:cNvPr id="0" name=""/>
        <dsp:cNvSpPr/>
      </dsp:nvSpPr>
      <dsp:spPr>
        <a:xfrm>
          <a:off x="834062" y="392661"/>
          <a:ext cx="3138451" cy="3138451"/>
        </a:xfrm>
        <a:custGeom>
          <a:avLst/>
          <a:gdLst/>
          <a:ahLst/>
          <a:cxnLst/>
          <a:rect l="0" t="0" r="0" b="0"/>
          <a:pathLst>
            <a:path>
              <a:moveTo>
                <a:pt x="3134716" y="1677427"/>
              </a:moveTo>
              <a:arcTo wR="1569225" hR="1569225" stAng="21837229" swAng="1361920"/>
            </a:path>
          </a:pathLst>
        </a:custGeom>
        <a:noFill/>
        <a:ln w="12700" cap="rnd"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D387062-9F30-45BE-A1F2-A2B9E0783A3F}">
      <dsp:nvSpPr>
        <dsp:cNvPr id="0" name=""/>
        <dsp:cNvSpPr/>
      </dsp:nvSpPr>
      <dsp:spPr>
        <a:xfrm>
          <a:off x="2722487" y="2839357"/>
          <a:ext cx="1206338" cy="784119"/>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Dagny OT" panose="020B0504020201020104" pitchFamily="34" charset="77"/>
            </a:rPr>
            <a:t>Let’s store it somewhere</a:t>
          </a:r>
        </a:p>
      </dsp:txBody>
      <dsp:txXfrm>
        <a:off x="2760765" y="2877635"/>
        <a:ext cx="1129782" cy="707563"/>
      </dsp:txXfrm>
    </dsp:sp>
    <dsp:sp modelId="{69C3AECC-1B7A-44AE-8873-7B543C74EB7E}">
      <dsp:nvSpPr>
        <dsp:cNvPr id="0" name=""/>
        <dsp:cNvSpPr/>
      </dsp:nvSpPr>
      <dsp:spPr>
        <a:xfrm>
          <a:off x="834062" y="392661"/>
          <a:ext cx="3138451" cy="3138451"/>
        </a:xfrm>
        <a:custGeom>
          <a:avLst/>
          <a:gdLst/>
          <a:ahLst/>
          <a:cxnLst/>
          <a:rect l="0" t="0" r="0" b="0"/>
          <a:pathLst>
            <a:path>
              <a:moveTo>
                <a:pt x="1762496" y="3126503"/>
              </a:moveTo>
              <a:arcTo wR="1569225" hR="1569225" stAng="4975519" swAng="848961"/>
            </a:path>
          </a:pathLst>
        </a:custGeom>
        <a:noFill/>
        <a:ln w="12700" cap="rnd"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B417AA2-6337-40DE-B39E-0EF1C04E8C57}">
      <dsp:nvSpPr>
        <dsp:cNvPr id="0" name=""/>
        <dsp:cNvSpPr/>
      </dsp:nvSpPr>
      <dsp:spPr>
        <a:xfrm>
          <a:off x="877751" y="2839357"/>
          <a:ext cx="1206338" cy="784119"/>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Dagny OT" panose="020B0504020201020104" pitchFamily="34" charset="77"/>
            </a:rPr>
            <a:t>Make it private and safe</a:t>
          </a:r>
        </a:p>
      </dsp:txBody>
      <dsp:txXfrm>
        <a:off x="916029" y="2877635"/>
        <a:ext cx="1129782" cy="707563"/>
      </dsp:txXfrm>
    </dsp:sp>
    <dsp:sp modelId="{1455EF32-16E6-4097-932A-37F0A6A5F67A}">
      <dsp:nvSpPr>
        <dsp:cNvPr id="0" name=""/>
        <dsp:cNvSpPr/>
      </dsp:nvSpPr>
      <dsp:spPr>
        <a:xfrm>
          <a:off x="834062" y="392661"/>
          <a:ext cx="3138451" cy="3138451"/>
        </a:xfrm>
        <a:custGeom>
          <a:avLst/>
          <a:gdLst/>
          <a:ahLst/>
          <a:cxnLst/>
          <a:rect l="0" t="0" r="0" b="0"/>
          <a:pathLst>
            <a:path>
              <a:moveTo>
                <a:pt x="166739" y="2273145"/>
              </a:moveTo>
              <a:arcTo wR="1569225" hR="1569225" stAng="9200851" swAng="1361920"/>
            </a:path>
          </a:pathLst>
        </a:custGeom>
        <a:noFill/>
        <a:ln w="12700" cap="rnd"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F2931E1-D443-408B-B4E7-1107D1F3C2C6}">
      <dsp:nvSpPr>
        <dsp:cNvPr id="0" name=""/>
        <dsp:cNvSpPr/>
      </dsp:nvSpPr>
      <dsp:spPr>
        <a:xfrm>
          <a:off x="307697" y="1084909"/>
          <a:ext cx="1206338" cy="784119"/>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Dagny OT" panose="020B0504020201020104" pitchFamily="34" charset="77"/>
            </a:rPr>
            <a:t>Tell people how to use it</a:t>
          </a:r>
        </a:p>
      </dsp:txBody>
      <dsp:txXfrm>
        <a:off x="345975" y="1123187"/>
        <a:ext cx="1129782" cy="707563"/>
      </dsp:txXfrm>
    </dsp:sp>
    <dsp:sp modelId="{95D381E3-9374-49B2-A541-8A71C2592B00}">
      <dsp:nvSpPr>
        <dsp:cNvPr id="0" name=""/>
        <dsp:cNvSpPr/>
      </dsp:nvSpPr>
      <dsp:spPr>
        <a:xfrm>
          <a:off x="834062" y="392661"/>
          <a:ext cx="3138451" cy="3138451"/>
        </a:xfrm>
        <a:custGeom>
          <a:avLst/>
          <a:gdLst/>
          <a:ahLst/>
          <a:cxnLst/>
          <a:rect l="0" t="0" r="0" b="0"/>
          <a:pathLst>
            <a:path>
              <a:moveTo>
                <a:pt x="377156" y="548715"/>
              </a:moveTo>
              <a:arcTo wR="1569225" hR="1569225" stAng="13233977" swAng="1214373"/>
            </a:path>
          </a:pathLst>
        </a:custGeom>
        <a:noFill/>
        <a:ln w="12700" cap="rnd"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162AA-ABF9-4B92-B089-33A417F2B3B2}">
      <dsp:nvSpPr>
        <dsp:cNvPr id="0" name=""/>
        <dsp:cNvSpPr/>
      </dsp:nvSpPr>
      <dsp:spPr>
        <a:xfrm>
          <a:off x="3657839" y="2218625"/>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Dagny OT" panose="020B0504020201020104" pitchFamily="34" charset="77"/>
            </a:rPr>
            <a:t>Data Governance</a:t>
          </a:r>
        </a:p>
      </dsp:txBody>
      <dsp:txXfrm>
        <a:off x="3810540" y="2371326"/>
        <a:ext cx="737308" cy="737308"/>
      </dsp:txXfrm>
    </dsp:sp>
    <dsp:sp modelId="{062A064B-3920-42C8-908A-4FD2F3AFFEE7}">
      <dsp:nvSpPr>
        <dsp:cNvPr id="0" name=""/>
        <dsp:cNvSpPr/>
      </dsp:nvSpPr>
      <dsp:spPr>
        <a:xfrm rot="16200000">
          <a:off x="3602482" y="1630685"/>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a:off x="4150359" y="1613077"/>
        <a:ext cx="57671" cy="57671"/>
      </dsp:txXfrm>
    </dsp:sp>
    <dsp:sp modelId="{50D4B5E2-0610-4B80-BD64-7992D881639E}">
      <dsp:nvSpPr>
        <dsp:cNvPr id="0" name=""/>
        <dsp:cNvSpPr/>
      </dsp:nvSpPr>
      <dsp:spPr>
        <a:xfrm>
          <a:off x="3657839" y="22490"/>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Data Architecture</a:t>
          </a:r>
        </a:p>
      </dsp:txBody>
      <dsp:txXfrm>
        <a:off x="3810540" y="175191"/>
        <a:ext cx="737308" cy="737308"/>
      </dsp:txXfrm>
    </dsp:sp>
    <dsp:sp modelId="{1E8F3605-B8F0-48A4-B1A1-EC47AC3F4911}">
      <dsp:nvSpPr>
        <dsp:cNvPr id="0" name=""/>
        <dsp:cNvSpPr/>
      </dsp:nvSpPr>
      <dsp:spPr>
        <a:xfrm rot="18360000">
          <a:off x="4247910" y="1840397"/>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a:off x="4795787" y="1822789"/>
        <a:ext cx="57671" cy="57671"/>
      </dsp:txXfrm>
    </dsp:sp>
    <dsp:sp modelId="{AFF81FF8-37B9-4EBD-8803-72176A6CF7DE}">
      <dsp:nvSpPr>
        <dsp:cNvPr id="0" name=""/>
        <dsp:cNvSpPr/>
      </dsp:nvSpPr>
      <dsp:spPr>
        <a:xfrm>
          <a:off x="4948695" y="441915"/>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Data Modeling &amp; Design</a:t>
          </a:r>
        </a:p>
      </dsp:txBody>
      <dsp:txXfrm>
        <a:off x="5101396" y="594616"/>
        <a:ext cx="737308" cy="737308"/>
      </dsp:txXfrm>
    </dsp:sp>
    <dsp:sp modelId="{2FD1B26B-ACAB-4A53-95A7-EC53CDDB8CF6}">
      <dsp:nvSpPr>
        <dsp:cNvPr id="0" name=""/>
        <dsp:cNvSpPr/>
      </dsp:nvSpPr>
      <dsp:spPr>
        <a:xfrm rot="20520000">
          <a:off x="4646806" y="2389431"/>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a:off x="5194683" y="2371823"/>
        <a:ext cx="57671" cy="57671"/>
      </dsp:txXfrm>
    </dsp:sp>
    <dsp:sp modelId="{647A86D8-7575-4C8C-B8BF-16EA71C6ADF4}">
      <dsp:nvSpPr>
        <dsp:cNvPr id="0" name=""/>
        <dsp:cNvSpPr/>
      </dsp:nvSpPr>
      <dsp:spPr>
        <a:xfrm>
          <a:off x="5746487" y="1539982"/>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Data Storage &amp; Operations</a:t>
          </a:r>
        </a:p>
      </dsp:txBody>
      <dsp:txXfrm>
        <a:off x="5899188" y="1692683"/>
        <a:ext cx="737308" cy="737308"/>
      </dsp:txXfrm>
    </dsp:sp>
    <dsp:sp modelId="{7AE38A5A-0D2C-4E27-91FA-A0DD1132E5C9}">
      <dsp:nvSpPr>
        <dsp:cNvPr id="0" name=""/>
        <dsp:cNvSpPr/>
      </dsp:nvSpPr>
      <dsp:spPr>
        <a:xfrm rot="1080000">
          <a:off x="4646806" y="3068074"/>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a:off x="5194683" y="3050466"/>
        <a:ext cx="57671" cy="57671"/>
      </dsp:txXfrm>
    </dsp:sp>
    <dsp:sp modelId="{48F50BFA-B52C-4EE2-8E96-70BBCE9B5B17}">
      <dsp:nvSpPr>
        <dsp:cNvPr id="0" name=""/>
        <dsp:cNvSpPr/>
      </dsp:nvSpPr>
      <dsp:spPr>
        <a:xfrm>
          <a:off x="5746487" y="2897268"/>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Data Security</a:t>
          </a:r>
        </a:p>
      </dsp:txBody>
      <dsp:txXfrm>
        <a:off x="5899188" y="3049969"/>
        <a:ext cx="737308" cy="737308"/>
      </dsp:txXfrm>
    </dsp:sp>
    <dsp:sp modelId="{1EE5121B-5AC0-4775-BA00-CE1CA4F36A19}">
      <dsp:nvSpPr>
        <dsp:cNvPr id="0" name=""/>
        <dsp:cNvSpPr/>
      </dsp:nvSpPr>
      <dsp:spPr>
        <a:xfrm rot="3240000">
          <a:off x="4247910" y="3617108"/>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a:off x="4795787" y="3599499"/>
        <a:ext cx="57671" cy="57671"/>
      </dsp:txXfrm>
    </dsp:sp>
    <dsp:sp modelId="{FB4B96A1-7354-4F75-BDE3-861BE47E606E}">
      <dsp:nvSpPr>
        <dsp:cNvPr id="0" name=""/>
        <dsp:cNvSpPr/>
      </dsp:nvSpPr>
      <dsp:spPr>
        <a:xfrm>
          <a:off x="4948695" y="3995335"/>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Data Integration &amp; Interoperability</a:t>
          </a:r>
        </a:p>
      </dsp:txBody>
      <dsp:txXfrm>
        <a:off x="5101396" y="4148036"/>
        <a:ext cx="737308" cy="737308"/>
      </dsp:txXfrm>
    </dsp:sp>
    <dsp:sp modelId="{21A8D3D4-1528-4CDE-B5D9-4B983C565692}">
      <dsp:nvSpPr>
        <dsp:cNvPr id="0" name=""/>
        <dsp:cNvSpPr/>
      </dsp:nvSpPr>
      <dsp:spPr>
        <a:xfrm rot="5400000">
          <a:off x="3602482" y="3826820"/>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a:off x="4150359" y="3809212"/>
        <a:ext cx="57671" cy="57671"/>
      </dsp:txXfrm>
    </dsp:sp>
    <dsp:sp modelId="{674DF1F3-BF0C-43D6-8FB5-5D647D52F0DA}">
      <dsp:nvSpPr>
        <dsp:cNvPr id="0" name=""/>
        <dsp:cNvSpPr/>
      </dsp:nvSpPr>
      <dsp:spPr>
        <a:xfrm>
          <a:off x="3657839" y="4414759"/>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Document &amp; Content Management</a:t>
          </a:r>
        </a:p>
      </dsp:txBody>
      <dsp:txXfrm>
        <a:off x="3810540" y="4567460"/>
        <a:ext cx="737308" cy="737308"/>
      </dsp:txXfrm>
    </dsp:sp>
    <dsp:sp modelId="{C89F092F-5A51-41BB-A10E-7B341B948B0E}">
      <dsp:nvSpPr>
        <dsp:cNvPr id="0" name=""/>
        <dsp:cNvSpPr/>
      </dsp:nvSpPr>
      <dsp:spPr>
        <a:xfrm rot="7560000">
          <a:off x="2957055" y="3617108"/>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rot="10800000">
        <a:off x="3504931" y="3599499"/>
        <a:ext cx="57671" cy="57671"/>
      </dsp:txXfrm>
    </dsp:sp>
    <dsp:sp modelId="{F7EEF95B-25D2-4610-91B3-063E9606964B}">
      <dsp:nvSpPr>
        <dsp:cNvPr id="0" name=""/>
        <dsp:cNvSpPr/>
      </dsp:nvSpPr>
      <dsp:spPr>
        <a:xfrm>
          <a:off x="2366984" y="3995335"/>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Reference &amp; Master Data</a:t>
          </a:r>
        </a:p>
      </dsp:txBody>
      <dsp:txXfrm>
        <a:off x="2519685" y="4148036"/>
        <a:ext cx="737308" cy="737308"/>
      </dsp:txXfrm>
    </dsp:sp>
    <dsp:sp modelId="{76FF3A89-9035-4BD1-9521-E162724FD6AD}">
      <dsp:nvSpPr>
        <dsp:cNvPr id="0" name=""/>
        <dsp:cNvSpPr/>
      </dsp:nvSpPr>
      <dsp:spPr>
        <a:xfrm rot="9720000">
          <a:off x="2558158" y="3068074"/>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rot="10800000">
        <a:off x="3106035" y="3050466"/>
        <a:ext cx="57671" cy="57671"/>
      </dsp:txXfrm>
    </dsp:sp>
    <dsp:sp modelId="{79AB5127-BDF1-4485-8983-ABFE2F292DE4}">
      <dsp:nvSpPr>
        <dsp:cNvPr id="0" name=""/>
        <dsp:cNvSpPr/>
      </dsp:nvSpPr>
      <dsp:spPr>
        <a:xfrm>
          <a:off x="1569191" y="2897268"/>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Data Warehousing &amp; BI</a:t>
          </a:r>
        </a:p>
      </dsp:txBody>
      <dsp:txXfrm>
        <a:off x="1721892" y="3049969"/>
        <a:ext cx="737308" cy="737308"/>
      </dsp:txXfrm>
    </dsp:sp>
    <dsp:sp modelId="{541E514C-245C-45B6-A7D4-8D3DC9A17B03}">
      <dsp:nvSpPr>
        <dsp:cNvPr id="0" name=""/>
        <dsp:cNvSpPr/>
      </dsp:nvSpPr>
      <dsp:spPr>
        <a:xfrm rot="11880000">
          <a:off x="2558158" y="2389431"/>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rot="10800000">
        <a:off x="3106035" y="2371823"/>
        <a:ext cx="57671" cy="57671"/>
      </dsp:txXfrm>
    </dsp:sp>
    <dsp:sp modelId="{D7D21AAA-DE9F-4A1F-9672-810DECFB9C79}">
      <dsp:nvSpPr>
        <dsp:cNvPr id="0" name=""/>
        <dsp:cNvSpPr/>
      </dsp:nvSpPr>
      <dsp:spPr>
        <a:xfrm>
          <a:off x="1569191" y="1539982"/>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Metadata</a:t>
          </a:r>
        </a:p>
      </dsp:txBody>
      <dsp:txXfrm>
        <a:off x="1721892" y="1692683"/>
        <a:ext cx="737308" cy="737308"/>
      </dsp:txXfrm>
    </dsp:sp>
    <dsp:sp modelId="{42B69DEC-5E84-4EBD-9CDF-6F9813C77E05}">
      <dsp:nvSpPr>
        <dsp:cNvPr id="0" name=""/>
        <dsp:cNvSpPr/>
      </dsp:nvSpPr>
      <dsp:spPr>
        <a:xfrm rot="14040000">
          <a:off x="2957055" y="1840397"/>
          <a:ext cx="1153424" cy="22455"/>
        </a:xfrm>
        <a:custGeom>
          <a:avLst/>
          <a:gdLst/>
          <a:ahLst/>
          <a:cxnLst/>
          <a:rect l="0" t="0" r="0" b="0"/>
          <a:pathLst>
            <a:path>
              <a:moveTo>
                <a:pt x="0" y="11227"/>
              </a:moveTo>
              <a:lnTo>
                <a:pt x="1153424" y="1122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latin typeface="Dagny OT" panose="020B0504020201020104" pitchFamily="34" charset="77"/>
          </a:endParaRPr>
        </a:p>
      </dsp:txBody>
      <dsp:txXfrm rot="10800000">
        <a:off x="3504931" y="1822789"/>
        <a:ext cx="57671" cy="57671"/>
      </dsp:txXfrm>
    </dsp:sp>
    <dsp:sp modelId="{5FE87780-03CA-424F-9959-0DBB0238410B}">
      <dsp:nvSpPr>
        <dsp:cNvPr id="0" name=""/>
        <dsp:cNvSpPr/>
      </dsp:nvSpPr>
      <dsp:spPr>
        <a:xfrm>
          <a:off x="2366984" y="441915"/>
          <a:ext cx="1042710" cy="1042710"/>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latin typeface="Dagny OT" panose="020B0504020201020104" pitchFamily="34" charset="77"/>
            </a:rPr>
            <a:t>Data Quality</a:t>
          </a:r>
        </a:p>
      </dsp:txBody>
      <dsp:txXfrm>
        <a:off x="2519685" y="594616"/>
        <a:ext cx="737308" cy="7373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A8E9A-5868-40B2-B571-7753A4CCF815}">
      <dsp:nvSpPr>
        <dsp:cNvPr id="0" name=""/>
        <dsp:cNvSpPr/>
      </dsp:nvSpPr>
      <dsp:spPr>
        <a:xfrm>
          <a:off x="3011301" y="2662"/>
          <a:ext cx="1493723" cy="9709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latin typeface="Dagny OT" panose="020B0504020201020104" pitchFamily="34" charset="77"/>
            </a:rPr>
            <a:t>Data Governance and Ownership</a:t>
          </a:r>
        </a:p>
      </dsp:txBody>
      <dsp:txXfrm>
        <a:off x="3058697" y="50058"/>
        <a:ext cx="1398931" cy="876128"/>
      </dsp:txXfrm>
    </dsp:sp>
    <dsp:sp modelId="{8B3C5CE1-63ED-446A-9C0F-F2004E0FDD2C}">
      <dsp:nvSpPr>
        <dsp:cNvPr id="0" name=""/>
        <dsp:cNvSpPr/>
      </dsp:nvSpPr>
      <dsp:spPr>
        <a:xfrm>
          <a:off x="1817114" y="488122"/>
          <a:ext cx="3882097" cy="3882097"/>
        </a:xfrm>
        <a:custGeom>
          <a:avLst/>
          <a:gdLst/>
          <a:ahLst/>
          <a:cxnLst/>
          <a:rect l="0" t="0" r="0" b="0"/>
          <a:pathLst>
            <a:path>
              <a:moveTo>
                <a:pt x="2698187" y="153757"/>
              </a:moveTo>
              <a:arcTo wR="1941048" hR="1941048" stAng="17577519" swAng="1963044"/>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D46A7C1-B2AD-49C2-A388-E73D50CF40C3}">
      <dsp:nvSpPr>
        <dsp:cNvPr id="0" name=""/>
        <dsp:cNvSpPr/>
      </dsp:nvSpPr>
      <dsp:spPr>
        <a:xfrm>
          <a:off x="4857349" y="1343893"/>
          <a:ext cx="1493723" cy="9709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latin typeface="Dagny OT" panose="020B0504020201020104" pitchFamily="34" charset="77"/>
            </a:rPr>
            <a:t>Data Classification</a:t>
          </a:r>
        </a:p>
      </dsp:txBody>
      <dsp:txXfrm>
        <a:off x="4904745" y="1391289"/>
        <a:ext cx="1398931" cy="876128"/>
      </dsp:txXfrm>
    </dsp:sp>
    <dsp:sp modelId="{F70BCB0C-A229-423A-A4B2-42A5E13B5CFB}">
      <dsp:nvSpPr>
        <dsp:cNvPr id="0" name=""/>
        <dsp:cNvSpPr/>
      </dsp:nvSpPr>
      <dsp:spPr>
        <a:xfrm>
          <a:off x="1817114" y="488122"/>
          <a:ext cx="3882097" cy="3882097"/>
        </a:xfrm>
        <a:custGeom>
          <a:avLst/>
          <a:gdLst/>
          <a:ahLst/>
          <a:cxnLst/>
          <a:rect l="0" t="0" r="0" b="0"/>
          <a:pathLst>
            <a:path>
              <a:moveTo>
                <a:pt x="3879419" y="1839105"/>
              </a:moveTo>
              <a:arcTo wR="1941048" hR="1941048" stAng="21419368" swAng="2197461"/>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2708EB-202A-469E-9A59-A91F640369DF}">
      <dsp:nvSpPr>
        <dsp:cNvPr id="0" name=""/>
        <dsp:cNvSpPr/>
      </dsp:nvSpPr>
      <dsp:spPr>
        <a:xfrm>
          <a:off x="4152221" y="3514052"/>
          <a:ext cx="1493723" cy="9709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latin typeface="Dagny OT" panose="020B0504020201020104" pitchFamily="34" charset="77"/>
            </a:rPr>
            <a:t>Data Quality and Integrity</a:t>
          </a:r>
        </a:p>
      </dsp:txBody>
      <dsp:txXfrm>
        <a:off x="4199617" y="3561448"/>
        <a:ext cx="1398931" cy="876128"/>
      </dsp:txXfrm>
    </dsp:sp>
    <dsp:sp modelId="{DAC667D1-CC04-4D31-BC09-6DD464F753C5}">
      <dsp:nvSpPr>
        <dsp:cNvPr id="0" name=""/>
        <dsp:cNvSpPr/>
      </dsp:nvSpPr>
      <dsp:spPr>
        <a:xfrm>
          <a:off x="1817114" y="488122"/>
          <a:ext cx="3882097" cy="3882097"/>
        </a:xfrm>
        <a:custGeom>
          <a:avLst/>
          <a:gdLst/>
          <a:ahLst/>
          <a:cxnLst/>
          <a:rect l="0" t="0" r="0" b="0"/>
          <a:pathLst>
            <a:path>
              <a:moveTo>
                <a:pt x="2327387" y="3843261"/>
              </a:moveTo>
              <a:arcTo wR="1941048" hR="1941048" stAng="4711165" swAng="1377669"/>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EAE0B4F-2B46-4DBC-A9E5-99AA1A5CF97C}">
      <dsp:nvSpPr>
        <dsp:cNvPr id="0" name=""/>
        <dsp:cNvSpPr/>
      </dsp:nvSpPr>
      <dsp:spPr>
        <a:xfrm>
          <a:off x="1870381" y="3514052"/>
          <a:ext cx="1493723" cy="9709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latin typeface="Dagny OT" panose="020B0504020201020104" pitchFamily="34" charset="77"/>
            </a:rPr>
            <a:t>Data Privacy and Security</a:t>
          </a:r>
        </a:p>
      </dsp:txBody>
      <dsp:txXfrm>
        <a:off x="1917777" y="3561448"/>
        <a:ext cx="1398931" cy="876128"/>
      </dsp:txXfrm>
    </dsp:sp>
    <dsp:sp modelId="{68B250FF-7AEB-4509-A665-DC3E52C43CB2}">
      <dsp:nvSpPr>
        <dsp:cNvPr id="0" name=""/>
        <dsp:cNvSpPr/>
      </dsp:nvSpPr>
      <dsp:spPr>
        <a:xfrm>
          <a:off x="1817114" y="488122"/>
          <a:ext cx="3882097" cy="3882097"/>
        </a:xfrm>
        <a:custGeom>
          <a:avLst/>
          <a:gdLst/>
          <a:ahLst/>
          <a:cxnLst/>
          <a:rect l="0" t="0" r="0" b="0"/>
          <a:pathLst>
            <a:path>
              <a:moveTo>
                <a:pt x="324566" y="3015598"/>
              </a:moveTo>
              <a:arcTo wR="1941048" hR="1941048" stAng="8783172" swAng="2197461"/>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47D38E-70D9-4B53-856C-49A5AA08F4A2}">
      <dsp:nvSpPr>
        <dsp:cNvPr id="0" name=""/>
        <dsp:cNvSpPr/>
      </dsp:nvSpPr>
      <dsp:spPr>
        <a:xfrm>
          <a:off x="1165254" y="1343893"/>
          <a:ext cx="1493723" cy="9709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latin typeface="Dagny OT" panose="020B0504020201020104" pitchFamily="34" charset="77"/>
            </a:rPr>
            <a:t>Terms and Definitions</a:t>
          </a:r>
        </a:p>
      </dsp:txBody>
      <dsp:txXfrm>
        <a:off x="1212650" y="1391289"/>
        <a:ext cx="1398931" cy="876128"/>
      </dsp:txXfrm>
    </dsp:sp>
    <dsp:sp modelId="{E3DBD64C-8121-4FBB-8A4F-B9724B286A90}">
      <dsp:nvSpPr>
        <dsp:cNvPr id="0" name=""/>
        <dsp:cNvSpPr/>
      </dsp:nvSpPr>
      <dsp:spPr>
        <a:xfrm>
          <a:off x="1817114" y="488122"/>
          <a:ext cx="3882097" cy="3882097"/>
        </a:xfrm>
        <a:custGeom>
          <a:avLst/>
          <a:gdLst/>
          <a:ahLst/>
          <a:cxnLst/>
          <a:rect l="0" t="0" r="0" b="0"/>
          <a:pathLst>
            <a:path>
              <a:moveTo>
                <a:pt x="338008" y="846547"/>
              </a:moveTo>
              <a:arcTo wR="1941048" hR="1941048" stAng="12859436" swAng="1963044"/>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711D6-A39D-427C-A1F8-821D3D808D1C}" type="datetimeFigureOut">
              <a:rPr lang="en-US" smtClean="0"/>
              <a:t>2/24/24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E4137-9C57-4BE7-8509-9D67AAFC4A52}" type="slidenum">
              <a:rPr lang="en-US" smtClean="0"/>
              <a:t>‹#›</a:t>
            </a:fld>
            <a:endParaRPr lang="en-US"/>
          </a:p>
        </p:txBody>
      </p:sp>
    </p:spTree>
    <p:extLst>
      <p:ext uri="{BB962C8B-B14F-4D97-AF65-F5344CB8AC3E}">
        <p14:creationId xmlns:p14="http://schemas.microsoft.com/office/powerpoint/2010/main" val="1261519245"/>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AE4137-9C57-4BE7-8509-9D67AAFC4A52}" type="slidenum">
              <a:rPr lang="en-US" smtClean="0"/>
              <a:t>9</a:t>
            </a:fld>
            <a:endParaRPr lang="en-US"/>
          </a:p>
        </p:txBody>
      </p:sp>
    </p:spTree>
    <p:extLst>
      <p:ext uri="{BB962C8B-B14F-4D97-AF65-F5344CB8AC3E}">
        <p14:creationId xmlns:p14="http://schemas.microsoft.com/office/powerpoint/2010/main" val="112881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ea typeface="Calibri" panose="020F0502020204030204" pitchFamily="34" charset="0"/>
                <a:cs typeface="Times New Roman" panose="02020603050405020304" pitchFamily="18" charset="0"/>
              </a:rPr>
              <a:t>Facebook vs day-to-day company</a:t>
            </a:r>
          </a:p>
          <a:p>
            <a:endParaRPr lang="en-CA"/>
          </a:p>
        </p:txBody>
      </p:sp>
      <p:sp>
        <p:nvSpPr>
          <p:cNvPr id="4" name="Slide Number Placeholder 3"/>
          <p:cNvSpPr>
            <a:spLocks noGrp="1"/>
          </p:cNvSpPr>
          <p:nvPr>
            <p:ph type="sldNum" sz="quarter" idx="5"/>
          </p:nvPr>
        </p:nvSpPr>
        <p:spPr/>
        <p:txBody>
          <a:bodyPr/>
          <a:lstStyle/>
          <a:p>
            <a:fld id="{C8488BF7-385B-4E63-94D0-F2FF205AC790}" type="slidenum">
              <a:rPr lang="en-CA" smtClean="0"/>
              <a:t>72</a:t>
            </a:fld>
            <a:endParaRPr lang="en-CA"/>
          </a:p>
        </p:txBody>
      </p:sp>
    </p:spTree>
    <p:extLst>
      <p:ext uri="{BB962C8B-B14F-4D97-AF65-F5344CB8AC3E}">
        <p14:creationId xmlns:p14="http://schemas.microsoft.com/office/powerpoint/2010/main" val="229241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ea typeface="Calibri" panose="020F0502020204030204" pitchFamily="34" charset="0"/>
                <a:cs typeface="Times New Roman" panose="02020603050405020304" pitchFamily="18" charset="0"/>
              </a:rPr>
              <a:t>Facebook vs day-to-day company</a:t>
            </a:r>
          </a:p>
          <a:p>
            <a:endParaRPr lang="en-CA"/>
          </a:p>
        </p:txBody>
      </p:sp>
      <p:sp>
        <p:nvSpPr>
          <p:cNvPr id="4" name="Slide Number Placeholder 3"/>
          <p:cNvSpPr>
            <a:spLocks noGrp="1"/>
          </p:cNvSpPr>
          <p:nvPr>
            <p:ph type="sldNum" sz="quarter" idx="5"/>
          </p:nvPr>
        </p:nvSpPr>
        <p:spPr/>
        <p:txBody>
          <a:bodyPr/>
          <a:lstStyle/>
          <a:p>
            <a:fld id="{C8488BF7-385B-4E63-94D0-F2FF205AC790}" type="slidenum">
              <a:rPr lang="en-CA" smtClean="0"/>
              <a:t>73</a:t>
            </a:fld>
            <a:endParaRPr lang="en-CA"/>
          </a:p>
        </p:txBody>
      </p:sp>
    </p:spTree>
    <p:extLst>
      <p:ext uri="{BB962C8B-B14F-4D97-AF65-F5344CB8AC3E}">
        <p14:creationId xmlns:p14="http://schemas.microsoft.com/office/powerpoint/2010/main" val="356829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2559E-1330-5F4E-826E-E982079549F4}" type="slidenum">
              <a:rPr lang="en-US" smtClean="0"/>
              <a:t>39</a:t>
            </a:fld>
            <a:endParaRPr lang="en-US" dirty="0"/>
          </a:p>
        </p:txBody>
      </p:sp>
    </p:spTree>
    <p:extLst>
      <p:ext uri="{BB962C8B-B14F-4D97-AF65-F5344CB8AC3E}">
        <p14:creationId xmlns:p14="http://schemas.microsoft.com/office/powerpoint/2010/main" val="1639084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2559E-1330-5F4E-826E-E982079549F4}" type="slidenum">
              <a:rPr lang="en-US" smtClean="0"/>
              <a:t>40</a:t>
            </a:fld>
            <a:endParaRPr lang="en-US" dirty="0"/>
          </a:p>
        </p:txBody>
      </p:sp>
    </p:spTree>
    <p:extLst>
      <p:ext uri="{BB962C8B-B14F-4D97-AF65-F5344CB8AC3E}">
        <p14:creationId xmlns:p14="http://schemas.microsoft.com/office/powerpoint/2010/main" val="195935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45</a:t>
            </a:fld>
            <a:endParaRPr lang="en-US"/>
          </a:p>
        </p:txBody>
      </p:sp>
    </p:spTree>
    <p:extLst>
      <p:ext uri="{BB962C8B-B14F-4D97-AF65-F5344CB8AC3E}">
        <p14:creationId xmlns:p14="http://schemas.microsoft.com/office/powerpoint/2010/main" val="282862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2559E-1330-5F4E-826E-E982079549F4}" type="slidenum">
              <a:rPr lang="en-US" smtClean="0"/>
              <a:t>46</a:t>
            </a:fld>
            <a:endParaRPr lang="en-US" dirty="0"/>
          </a:p>
        </p:txBody>
      </p:sp>
    </p:spTree>
    <p:extLst>
      <p:ext uri="{BB962C8B-B14F-4D97-AF65-F5344CB8AC3E}">
        <p14:creationId xmlns:p14="http://schemas.microsoft.com/office/powerpoint/2010/main" val="357676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367D0-EC43-0DD1-69B1-429E74E56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8BFA4-2604-29BB-2544-6341D8633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F03EE-224E-E198-9225-EA2269BF92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482BC7-EC29-25B5-38D9-98B752E6F013}"/>
              </a:ext>
            </a:extLst>
          </p:cNvPr>
          <p:cNvSpPr>
            <a:spLocks noGrp="1"/>
          </p:cNvSpPr>
          <p:nvPr>
            <p:ph type="sldNum" sz="quarter" idx="10"/>
          </p:nvPr>
        </p:nvSpPr>
        <p:spPr/>
        <p:txBody>
          <a:bodyPr/>
          <a:lstStyle/>
          <a:p>
            <a:fld id="{C5D2559E-1330-5F4E-826E-E982079549F4}" type="slidenum">
              <a:rPr lang="en-US" smtClean="0"/>
              <a:t>47</a:t>
            </a:fld>
            <a:endParaRPr lang="en-US" dirty="0"/>
          </a:p>
        </p:txBody>
      </p:sp>
    </p:spTree>
    <p:extLst>
      <p:ext uri="{BB962C8B-B14F-4D97-AF65-F5344CB8AC3E}">
        <p14:creationId xmlns:p14="http://schemas.microsoft.com/office/powerpoint/2010/main" val="150415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Email</a:t>
            </a:r>
            <a:r>
              <a:rPr lang="en-US" baseline="0"/>
              <a:t> </a:t>
            </a:r>
            <a:r>
              <a:rPr lang="en-US" baseline="0" dirty="0"/>
              <a:t>story? Smart phone story?</a:t>
            </a:r>
            <a:endParaRPr lang="en-US" dirty="0"/>
          </a:p>
        </p:txBody>
      </p:sp>
      <p:sp>
        <p:nvSpPr>
          <p:cNvPr id="4" name="Slide Number Placeholder 3"/>
          <p:cNvSpPr>
            <a:spLocks noGrp="1"/>
          </p:cNvSpPr>
          <p:nvPr>
            <p:ph type="sldNum" sz="quarter" idx="10"/>
          </p:nvPr>
        </p:nvSpPr>
        <p:spPr/>
        <p:txBody>
          <a:bodyPr/>
          <a:lstStyle/>
          <a:p>
            <a:fld id="{C5D2559E-1330-5F4E-826E-E982079549F4}" type="slidenum">
              <a:rPr lang="en-US" smtClean="0"/>
              <a:t>54</a:t>
            </a:fld>
            <a:endParaRPr lang="en-US" dirty="0"/>
          </a:p>
        </p:txBody>
      </p:sp>
    </p:spTree>
    <p:extLst>
      <p:ext uri="{BB962C8B-B14F-4D97-AF65-F5344CB8AC3E}">
        <p14:creationId xmlns:p14="http://schemas.microsoft.com/office/powerpoint/2010/main" val="3713073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Email</a:t>
            </a:r>
            <a:r>
              <a:rPr lang="en-US" baseline="0"/>
              <a:t> </a:t>
            </a:r>
            <a:r>
              <a:rPr lang="en-US" baseline="0" dirty="0"/>
              <a:t>story? Smart phone story?</a:t>
            </a:r>
            <a:endParaRPr lang="en-US" dirty="0"/>
          </a:p>
        </p:txBody>
      </p:sp>
      <p:sp>
        <p:nvSpPr>
          <p:cNvPr id="4" name="Slide Number Placeholder 3"/>
          <p:cNvSpPr>
            <a:spLocks noGrp="1"/>
          </p:cNvSpPr>
          <p:nvPr>
            <p:ph type="sldNum" sz="quarter" idx="10"/>
          </p:nvPr>
        </p:nvSpPr>
        <p:spPr/>
        <p:txBody>
          <a:bodyPr/>
          <a:lstStyle/>
          <a:p>
            <a:fld id="{C5D2559E-1330-5F4E-826E-E982079549F4}" type="slidenum">
              <a:rPr lang="en-US" smtClean="0"/>
              <a:t>55</a:t>
            </a:fld>
            <a:endParaRPr lang="en-US" dirty="0"/>
          </a:p>
        </p:txBody>
      </p:sp>
    </p:spTree>
    <p:extLst>
      <p:ext uri="{BB962C8B-B14F-4D97-AF65-F5344CB8AC3E}">
        <p14:creationId xmlns:p14="http://schemas.microsoft.com/office/powerpoint/2010/main" val="205289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ea typeface="Calibri" panose="020F0502020204030204" pitchFamily="34" charset="0"/>
                <a:cs typeface="Times New Roman" panose="02020603050405020304" pitchFamily="18" charset="0"/>
              </a:rPr>
              <a:t>Facebook vs day-to-day company</a:t>
            </a:r>
          </a:p>
          <a:p>
            <a:endParaRPr lang="en-CA"/>
          </a:p>
        </p:txBody>
      </p:sp>
      <p:sp>
        <p:nvSpPr>
          <p:cNvPr id="4" name="Slide Number Placeholder 3"/>
          <p:cNvSpPr>
            <a:spLocks noGrp="1"/>
          </p:cNvSpPr>
          <p:nvPr>
            <p:ph type="sldNum" sz="quarter" idx="5"/>
          </p:nvPr>
        </p:nvSpPr>
        <p:spPr/>
        <p:txBody>
          <a:bodyPr/>
          <a:lstStyle/>
          <a:p>
            <a:fld id="{C8488BF7-385B-4E63-94D0-F2FF205AC790}" type="slidenum">
              <a:rPr lang="en-CA" smtClean="0"/>
              <a:t>71</a:t>
            </a:fld>
            <a:endParaRPr lang="en-CA"/>
          </a:p>
        </p:txBody>
      </p:sp>
    </p:spTree>
    <p:extLst>
      <p:ext uri="{BB962C8B-B14F-4D97-AF65-F5344CB8AC3E}">
        <p14:creationId xmlns:p14="http://schemas.microsoft.com/office/powerpoint/2010/main" val="261653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500" cap="all">
                <a:solidFill>
                  <a:schemeClr val="accent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4" y="2180498"/>
            <a:ext cx="11029615" cy="4140767"/>
          </a:xfrm>
        </p:spPr>
        <p:txBody>
          <a:bodyPr/>
          <a:lstStyle>
            <a:lvl1pPr algn="just">
              <a:spcBef>
                <a:spcPts val="2400"/>
              </a:spcBef>
              <a:defRPr>
                <a:latin typeface="Dagny OT" panose="020B0504020201020104" pitchFamily="34" charset="77"/>
              </a:defRPr>
            </a:lvl1pPr>
            <a:lvl2pPr algn="just">
              <a:defRPr>
                <a:latin typeface="Dagny OT" panose="020B0504020201020104" pitchFamily="34" charset="77"/>
              </a:defRPr>
            </a:lvl2pPr>
            <a:lvl3pPr algn="just">
              <a:defRPr>
                <a:latin typeface="Dagny OT" panose="020B0504020201020104" pitchFamily="34" charset="77"/>
              </a:defRPr>
            </a:lvl3pPr>
            <a:lvl4pPr algn="just">
              <a:defRPr>
                <a:latin typeface="Dagny OT" panose="020B0504020201020104" pitchFamily="34" charset="77"/>
              </a:defRPr>
            </a:lvl4pPr>
            <a:lvl5pPr algn="just">
              <a:defRPr>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8"/>
          </a:xfrm>
        </p:spPr>
        <p:txBody>
          <a:bodyPr anchor="b">
            <a:normAutofit/>
          </a:bodyPr>
          <a:lstStyle>
            <a:lvl1pPr algn="l">
              <a:defRPr lang="en-US" sz="3600" b="1" i="0" kern="1200" cap="all" dirty="0">
                <a:solidFill>
                  <a:schemeClr val="accent1"/>
                </a:solidFill>
                <a:latin typeface="Dagny OT" panose="020B0504020201020104" pitchFamily="34" charset="77"/>
                <a:ea typeface="+mj-ea"/>
                <a:cs typeface="+mj-cs"/>
              </a:defRPr>
            </a:lvl1pPr>
          </a:lstStyle>
          <a:p>
            <a:r>
              <a:rPr lang="en-US"/>
              <a:t>Click to edit Master title style</a:t>
            </a:r>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all">
                <a:solidFill>
                  <a:schemeClr val="accent2"/>
                </a:solidFill>
              </a:defRPr>
            </a:lvl1pPr>
            <a:lvl2pPr marL="457182" indent="0">
              <a:buNone/>
              <a:defRPr sz="1800">
                <a:solidFill>
                  <a:schemeClr val="tx1">
                    <a:tint val="75000"/>
                  </a:schemeClr>
                </a:solidFill>
              </a:defRPr>
            </a:lvl2pPr>
            <a:lvl3pPr marL="914363" indent="0">
              <a:buNone/>
              <a:defRPr sz="15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p:cNvSpPr>
          <p:nvPr/>
        </p:nvSpPr>
        <p:spPr>
          <a:xfrm>
            <a:off x="445983" y="606555"/>
            <a:ext cx="11311200" cy="118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4" y="2228003"/>
            <a:ext cx="5422391" cy="4093260"/>
          </a:xfrm>
        </p:spPr>
        <p:txBody>
          <a:bodyPr>
            <a:normAutofit/>
          </a:bodyPr>
          <a:lstStyle>
            <a:lvl1pPr algn="just">
              <a:defRPr/>
            </a:lvl1pPr>
            <a:lvl2pPr algn="just">
              <a:defRPr/>
            </a:lvl2pPr>
            <a:lvl3pPr algn="just">
              <a:defRPr/>
            </a:lvl3pPr>
            <a:lvl4pPr algn="just">
              <a:defRPr/>
            </a:lvl4pPr>
            <a:lvl5pPr algn="just">
              <a:defRPr>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4093260"/>
          </a:xfrm>
        </p:spPr>
        <p:txBody>
          <a:bodyPr>
            <a:normAutofit/>
          </a:bodyPr>
          <a:lstStyle>
            <a:lvl1pPr algn="just">
              <a:defRPr/>
            </a:lvl1pPr>
            <a:lvl2pPr algn="just">
              <a:defRPr/>
            </a:lvl2pPr>
            <a:lvl3pPr algn="just">
              <a:defRPr/>
            </a:lvl3pPr>
            <a:lvl4pPr algn="just">
              <a:defRPr>
                <a:latin typeface="Dagny OT" panose="020B0504020201020104" pitchFamily="34" charset="77"/>
              </a:defRPr>
            </a:lvl4pPr>
            <a:lvl5pPr algn="just">
              <a:defRPr>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p:cNvSpPr>
          <p:nvPr/>
        </p:nvSpPr>
        <p:spPr>
          <a:xfrm>
            <a:off x="440683" y="606555"/>
            <a:ext cx="11311200" cy="118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7"/>
            <a:ext cx="4909445" cy="689514"/>
          </a:xfrm>
        </p:spPr>
        <p:txBody>
          <a:bodyPr anchor="ctr"/>
          <a:lstStyle>
            <a:lvl1pPr algn="l">
              <a:defRPr sz="21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100">
                <a:solidFill>
                  <a:schemeClr val="tx2"/>
                </a:solidFill>
              </a:defRPr>
            </a:lvl1pPr>
            <a:lvl2pPr>
              <a:defRPr sz="1800">
                <a:solidFill>
                  <a:schemeClr val="tx2"/>
                </a:solidFill>
              </a:defRPr>
            </a:lvl2pPr>
            <a:lvl3pPr>
              <a:defRPr sz="1500">
                <a:solidFill>
                  <a:schemeClr val="tx2"/>
                </a:solidFill>
              </a:defRPr>
            </a:lvl3pPr>
            <a:lvl4pPr>
              <a:defRPr sz="1400">
                <a:solidFill>
                  <a:schemeClr val="tx2"/>
                </a:solidFill>
              </a:defRPr>
            </a:lvl4pPr>
            <a:lvl5pPr>
              <a:defRPr sz="1400">
                <a:solidFill>
                  <a:schemeClr val="tx2"/>
                </a:solidFill>
                <a:latin typeface="Dagny OT" panose="020B0504020201020104" pitchFamily="34" charset="77"/>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200">
                <a:solidFill>
                  <a:schemeClr val="bg1"/>
                </a:solidFill>
              </a:defRPr>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7819" y="5155854"/>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6"/>
            <a:ext cx="11290859" cy="4163864"/>
          </a:xfrm>
        </p:spPr>
        <p:txBody>
          <a:bodyPr anchor="t">
            <a:normAutofit/>
          </a:bodyPr>
          <a:lstStyle>
            <a:lvl1pPr marL="0" indent="0" algn="ctr">
              <a:buNone/>
              <a:defRPr sz="1500"/>
            </a:lvl1pPr>
            <a:lvl2pPr marL="457182" indent="0">
              <a:buNone/>
              <a:defRPr sz="1500"/>
            </a:lvl2pPr>
            <a:lvl3pPr marL="914363" indent="0">
              <a:buNone/>
              <a:defRPr sz="1500"/>
            </a:lvl3pPr>
            <a:lvl4pPr marL="1371545" indent="0">
              <a:buNone/>
              <a:defRPr sz="1500"/>
            </a:lvl4pPr>
            <a:lvl5pPr marL="1828727" indent="0">
              <a:buNone/>
              <a:defRPr sz="1500"/>
            </a:lvl5pPr>
            <a:lvl6pPr marL="2285909" indent="0">
              <a:buNone/>
              <a:defRPr sz="1500"/>
            </a:lvl6pPr>
            <a:lvl7pPr marL="2743090" indent="0">
              <a:buNone/>
              <a:defRPr sz="1500"/>
            </a:lvl7pPr>
            <a:lvl8pPr marL="3200272" indent="0">
              <a:buNone/>
              <a:defRPr sz="1500"/>
            </a:lvl8pPr>
            <a:lvl9pPr marL="3657454" indent="0">
              <a:buNone/>
              <a:defRPr sz="1500"/>
            </a:lvl9pPr>
          </a:lstStyle>
          <a:p>
            <a:r>
              <a:rPr lang="en-US"/>
              <a:t>Click icon to add picture</a:t>
            </a:r>
          </a:p>
        </p:txBody>
      </p:sp>
      <p:sp>
        <p:nvSpPr>
          <p:cNvPr id="4" name="Text Placeholder 3"/>
          <p:cNvSpPr>
            <a:spLocks noGrp="1"/>
          </p:cNvSpPr>
          <p:nvPr>
            <p:ph type="body" sz="half" idx="2"/>
          </p:nvPr>
        </p:nvSpPr>
        <p:spPr>
          <a:xfrm>
            <a:off x="447818" y="5722593"/>
            <a:ext cx="11029617" cy="598672"/>
          </a:xfrm>
        </p:spPr>
        <p:txBody>
          <a:bodyPr>
            <a:normAutofit/>
          </a:bodyPr>
          <a:lstStyle>
            <a:lvl1pPr marL="0" indent="0">
              <a:buNone/>
              <a:defRPr sz="12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1">
                    <a:lumMod val="75000"/>
                  </a:schemeClr>
                </a:solidFill>
              </a:defRPr>
            </a:lvl1pPr>
            <a:lvl2pPr marL="0" indent="0">
              <a:buFontTx/>
              <a:buNone/>
              <a:defRPr sz="1961">
                <a:solidFill>
                  <a:schemeClr val="tx1">
                    <a:lumMod val="75000"/>
                  </a:schemeClr>
                </a:solidFill>
              </a:defRPr>
            </a:lvl2pPr>
            <a:lvl3pPr marL="224097" indent="0">
              <a:buNone/>
              <a:defRPr>
                <a:solidFill>
                  <a:schemeClr val="tx1">
                    <a:lumMod val="75000"/>
                  </a:schemeClr>
                </a:solidFill>
              </a:defRPr>
            </a:lvl3pPr>
            <a:lvl4pPr marL="448193" indent="0">
              <a:buNone/>
              <a:defRPr>
                <a:solidFill>
                  <a:schemeClr val="tx1">
                    <a:lumMod val="75000"/>
                  </a:schemeClr>
                </a:solidFill>
              </a:defRPr>
            </a:lvl4pPr>
            <a:lvl5pPr marL="672290" indent="0">
              <a:buNone/>
              <a:defRPr b="0" i="0">
                <a:solidFill>
                  <a:schemeClr val="tx1">
                    <a:lumMod val="75000"/>
                  </a:schemeClr>
                </a:solidFill>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5398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36" tIns="45719" rIns="91436" bIns="45719"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985260"/>
          </a:xfrm>
          <a:prstGeom prst="rect">
            <a:avLst/>
          </a:prstGeom>
        </p:spPr>
        <p:txBody>
          <a:bodyPr vert="horz" lIns="91436" tIns="45719" rIns="91436" bIns="45719" rtlCol="0" anchor="ctr">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p:cNvPicPr>
            <a:picLocks noChangeAspect="1"/>
          </p:cNvPicPr>
          <p:nvPr userDrawn="1"/>
        </p:nvPicPr>
        <p:blipFill>
          <a:blip r:embed="rId11">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14" name="TextBox 13"/>
          <p:cNvSpPr txBox="1"/>
          <p:nvPr userDrawn="1"/>
        </p:nvSpPr>
        <p:spPr>
          <a:xfrm>
            <a:off x="9037320" y="6407719"/>
            <a:ext cx="2377440" cy="369330"/>
          </a:xfrm>
          <a:prstGeom prst="rect">
            <a:avLst/>
          </a:prstGeom>
          <a:noFill/>
        </p:spPr>
        <p:txBody>
          <a:bodyPr wrap="square" lIns="91436" tIns="45719" rIns="91436" bIns="45719" rtlCol="0">
            <a:spAutoFit/>
          </a:bodyPr>
          <a:lstStyle/>
          <a:p>
            <a:pPr algn="r"/>
            <a:r>
              <a:rPr lang="en-US" b="0" i="0" dirty="0">
                <a:solidFill>
                  <a:schemeClr val="accent2"/>
                </a:solidFill>
                <a:latin typeface="Dagny OT" panose="020B0504020201020104" pitchFamily="34" charset="77"/>
              </a:rPr>
              <a:t>data-action-</a:t>
            </a:r>
            <a:r>
              <a:rPr lang="en-US" b="0" i="0" dirty="0" err="1">
                <a:solidFill>
                  <a:schemeClr val="accent2"/>
                </a:solidFill>
                <a:latin typeface="Dagny OT" panose="020B0504020201020104" pitchFamily="34" charset="77"/>
              </a:rPr>
              <a:t>lab.com</a:t>
            </a:r>
            <a:endParaRPr lang="en-US" b="0" i="0" dirty="0">
              <a:solidFill>
                <a:schemeClr val="accent2"/>
              </a:solidFill>
              <a:latin typeface="Dagny OT" panose="020B0504020201020104" pitchFamily="34" charset="77"/>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182" rtl="0" eaLnBrk="1" latinLnBrk="0" hangingPunct="1">
        <a:spcBef>
          <a:spcPct val="0"/>
        </a:spcBef>
        <a:buNone/>
        <a:defRPr sz="2800" b="1" i="0" kern="1200" cap="all">
          <a:solidFill>
            <a:schemeClr val="bg1"/>
          </a:solidFill>
          <a:latin typeface="Dagny OT" panose="020B05040202010201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just" defTabSz="457182" rtl="0" eaLnBrk="1" latinLnBrk="0" hangingPunct="1">
        <a:spcBef>
          <a:spcPts val="24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fnigc.ca/ocap.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fnigc.ca/ocap-trainin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atascience.virginia.edu/center-data-ethics-and-justic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canada.ca/en/treasury-board-secretariat/corporate/reports/2023-2026-data-strategy.html#toc-4" TargetMode="External"/><Relationship Id="rId2" Type="http://schemas.openxmlformats.org/officeDocument/2006/relationships/hyperlink" Target="https://www.tbs-sct.canada.ca/pol/doc-eng.aspx?id=25049" TargetMode="External"/><Relationship Id="rId1" Type="http://schemas.openxmlformats.org/officeDocument/2006/relationships/slideLayout" Target="../slideLayouts/slideLayout2.xml"/><Relationship Id="rId4" Type="http://schemas.openxmlformats.org/officeDocument/2006/relationships/hyperlink" Target="https://ethics.gc.ca/eng/policy-politique_tcps2-eptc2_2018.html"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hyperlink" Target="https://laws-lois.justice.gc.ca/eng/acts/P-21/index.html" TargetMode="External"/><Relationship Id="rId2" Type="http://schemas.openxmlformats.org/officeDocument/2006/relationships/hyperlink" Target="https://laws-lois.justice.gc.ca/eng/acts/S-19/FullText.html" TargetMode="External"/><Relationship Id="rId1" Type="http://schemas.openxmlformats.org/officeDocument/2006/relationships/slideLayout" Target="../slideLayouts/slideLayout2.xml"/><Relationship Id="rId5" Type="http://schemas.openxmlformats.org/officeDocument/2006/relationships/hyperlink" Target="https://www.tpsgc-pwgsc.gc.ca/esc-src/protection-safeguarding/niveaux-levels-eng.html" TargetMode="External"/><Relationship Id="rId4" Type="http://schemas.openxmlformats.org/officeDocument/2006/relationships/hyperlink" Target="https://www.tbs-sct.canada.ca/pol/doc-eng.aspx?id=32611"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hyperlink" Target="https://dama.org/content/body-knowledge" TargetMode="Externa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diagramLayout" Target="../diagrams/layout5.xml"/><Relationship Id="rId7" Type="http://schemas.openxmlformats.org/officeDocument/2006/relationships/image" Target="../media/image3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9.xml.rels><?xml version="1.0" encoding="UTF-8" standalone="yes"?>
<Relationships xmlns="http://schemas.openxmlformats.org/package/2006/relationships"><Relationship Id="rId8" Type="http://schemas.openxmlformats.org/officeDocument/2006/relationships/hyperlink" Target="https://www.ic.gc.ca/eic/site/062.nsf/eng/h_00109.html" TargetMode="External"/><Relationship Id="rId3" Type="http://schemas.openxmlformats.org/officeDocument/2006/relationships/hyperlink" Target="https://www.canada.ca/en/privy-council/corporate/clerk/publications/data-strategy.html" TargetMode="External"/><Relationship Id="rId7" Type="http://schemas.openxmlformats.org/officeDocument/2006/relationships/hyperlink" Target="https://www.canada.ca/en/government/system/digital-government/digital-government-innovations/cloud-services/government-canada-cloud-adoption-strategy.html" TargetMode="External"/><Relationship Id="rId2" Type="http://schemas.openxmlformats.org/officeDocument/2006/relationships/hyperlink" Target="https://www.canada.ca/en/government/system/digital-government/policies-standards.html" TargetMode="External"/><Relationship Id="rId1" Type="http://schemas.openxmlformats.org/officeDocument/2006/relationships/slideLayout" Target="../slideLayouts/slideLayout2.xml"/><Relationship Id="rId6" Type="http://schemas.openxmlformats.org/officeDocument/2006/relationships/hyperlink" Target="https://www.canada.ca/en/treasury-board-secretariat/services/information-technology/strategic-plan-2017-2021.html" TargetMode="External"/><Relationship Id="rId5" Type="http://schemas.openxmlformats.org/officeDocument/2006/relationships/hyperlink" Target="https://www.canada.ca/en/government/system/digital-government/digital-operations-strategic-plan-2018-2022.html" TargetMode="External"/><Relationship Id="rId4" Type="http://schemas.openxmlformats.org/officeDocument/2006/relationships/hyperlink" Target="https://www.tbs-sct.gc.ca/pol/doc-eng.aspx?id=32603" TargetMode="External"/><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6D93-DF11-9BFA-DAAD-00D2E0013163}"/>
              </a:ext>
            </a:extLst>
          </p:cNvPr>
          <p:cNvSpPr>
            <a:spLocks noGrp="1"/>
          </p:cNvSpPr>
          <p:nvPr>
            <p:ph type="ctrTitle"/>
          </p:nvPr>
        </p:nvSpPr>
        <p:spPr/>
        <p:txBody>
          <a:bodyPr/>
          <a:lstStyle/>
          <a:p>
            <a:r>
              <a:rPr lang="en-US"/>
              <a:t>Module 1: DATA </a:t>
            </a:r>
            <a:r>
              <a:rPr lang="en-US" dirty="0"/>
              <a:t>FOUNDATIONS</a:t>
            </a:r>
          </a:p>
        </p:txBody>
      </p:sp>
      <p:sp>
        <p:nvSpPr>
          <p:cNvPr id="3" name="Subtitle 2">
            <a:extLst>
              <a:ext uri="{FF2B5EF4-FFF2-40B4-BE49-F238E27FC236}">
                <a16:creationId xmlns:a16="http://schemas.microsoft.com/office/drawing/2014/main" id="{5F339CCA-D90E-816C-1C58-FF99B4607707}"/>
              </a:ext>
            </a:extLst>
          </p:cNvPr>
          <p:cNvSpPr>
            <a:spLocks noGrp="1"/>
          </p:cNvSpPr>
          <p:nvPr>
            <p:ph type="subTitle" idx="1"/>
          </p:nvPr>
        </p:nvSpPr>
        <p:spPr/>
        <p:txBody>
          <a:bodyPr/>
          <a:lstStyle/>
          <a:p>
            <a:r>
              <a:rPr lang="en-US"/>
              <a:t>CT ACADEMY | DATA ACTION LAB</a:t>
            </a:r>
            <a:br>
              <a:rPr lang="en-US"/>
            </a:br>
            <a:endParaRPr lang="en-US"/>
          </a:p>
        </p:txBody>
      </p:sp>
    </p:spTree>
    <p:extLst>
      <p:ext uri="{BB962C8B-B14F-4D97-AF65-F5344CB8AC3E}">
        <p14:creationId xmlns:p14="http://schemas.microsoft.com/office/powerpoint/2010/main" val="3400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8351E-F45D-2178-7BC7-2BB127B023E5}"/>
              </a:ext>
            </a:extLst>
          </p:cNvPr>
          <p:cNvSpPr>
            <a:spLocks noGrp="1"/>
          </p:cNvSpPr>
          <p:nvPr>
            <p:ph type="title"/>
          </p:nvPr>
        </p:nvSpPr>
        <p:spPr/>
        <p:txBody>
          <a:bodyPr/>
          <a:lstStyle/>
          <a:p>
            <a:r>
              <a:rPr lang="en-US"/>
              <a:t>INTRODUCING Roles &amp; Responsibilities</a:t>
            </a:r>
          </a:p>
        </p:txBody>
      </p:sp>
      <p:sp>
        <p:nvSpPr>
          <p:cNvPr id="3" name="Content Placeholder 2">
            <a:extLst>
              <a:ext uri="{FF2B5EF4-FFF2-40B4-BE49-F238E27FC236}">
                <a16:creationId xmlns:a16="http://schemas.microsoft.com/office/drawing/2014/main" id="{6AAD82E0-D75D-2C9F-A5DE-50AE9304694F}"/>
              </a:ext>
            </a:extLst>
          </p:cNvPr>
          <p:cNvSpPr>
            <a:spLocks noGrp="1"/>
          </p:cNvSpPr>
          <p:nvPr>
            <p:ph idx="1"/>
          </p:nvPr>
        </p:nvSpPr>
        <p:spPr/>
        <p:txBody>
          <a:bodyPr>
            <a:normAutofit/>
          </a:bodyPr>
          <a:lstStyle/>
          <a:p>
            <a:pPr>
              <a:spcBef>
                <a:spcPts val="600"/>
              </a:spcBef>
            </a:pPr>
            <a:r>
              <a:rPr lang="en-US"/>
              <a:t>Who uses data? </a:t>
            </a:r>
          </a:p>
          <a:p>
            <a:pPr marL="342900" indent="-342900">
              <a:spcBef>
                <a:spcPts val="600"/>
              </a:spcBef>
              <a:buFont typeface="Wingdings" pitchFamily="2" charset="2"/>
              <a:buChar char="§"/>
            </a:pPr>
            <a:r>
              <a:rPr lang="en-US" sz="2000"/>
              <a:t>if you are using data, you are a </a:t>
            </a:r>
            <a:r>
              <a:rPr lang="en-US" sz="2000" b="1"/>
              <a:t>data consumer</a:t>
            </a:r>
            <a:endParaRPr lang="en-US" sz="2000"/>
          </a:p>
          <a:p>
            <a:pPr marL="342900" indent="-342900">
              <a:spcBef>
                <a:spcPts val="600"/>
              </a:spcBef>
              <a:buFont typeface="Wingdings" pitchFamily="2" charset="2"/>
              <a:buChar char="§"/>
            </a:pPr>
            <a:r>
              <a:rPr lang="en-US" sz="2000"/>
              <a:t>if you a responsible for the integrity of the data you are a </a:t>
            </a:r>
            <a:r>
              <a:rPr lang="en-US" sz="2000" b="1"/>
              <a:t>data steward</a:t>
            </a:r>
          </a:p>
          <a:p>
            <a:pPr marL="342900" indent="-342900">
              <a:spcBef>
                <a:spcPts val="600"/>
              </a:spcBef>
              <a:buFont typeface="Wingdings" pitchFamily="2" charset="2"/>
              <a:buChar char="§"/>
            </a:pPr>
            <a:r>
              <a:rPr lang="en-US" sz="2000" b="1"/>
              <a:t>data trustees </a:t>
            </a:r>
            <a:r>
              <a:rPr lang="en-US" sz="2000"/>
              <a:t>are accountable for the data</a:t>
            </a:r>
          </a:p>
          <a:p>
            <a:pPr marL="342900" indent="-342900">
              <a:spcBef>
                <a:spcPts val="600"/>
              </a:spcBef>
              <a:buFont typeface="Wingdings" pitchFamily="2" charset="2"/>
              <a:buChar char="§"/>
            </a:pPr>
            <a:r>
              <a:rPr lang="en-US" sz="2000"/>
              <a:t>If you input data into a system, or acquire it from somewhere and add it to a data asset you are known as a </a:t>
            </a:r>
            <a:r>
              <a:rPr lang="en-US" sz="2000" b="1"/>
              <a:t>data contributor</a:t>
            </a:r>
          </a:p>
          <a:p>
            <a:pPr marL="342900" indent="-342900">
              <a:spcBef>
                <a:spcPts val="600"/>
              </a:spcBef>
              <a:buFont typeface="Wingdings" pitchFamily="2" charset="2"/>
              <a:buChar char="§"/>
            </a:pPr>
            <a:r>
              <a:rPr lang="en-US" sz="2000"/>
              <a:t>if you help to manage the systems in which the data resides, you are a </a:t>
            </a:r>
            <a:r>
              <a:rPr lang="en-US" sz="2000" b="1"/>
              <a:t>data custodian</a:t>
            </a:r>
          </a:p>
        </p:txBody>
      </p:sp>
    </p:spTree>
    <p:extLst>
      <p:ext uri="{BB962C8B-B14F-4D97-AF65-F5344CB8AC3E}">
        <p14:creationId xmlns:p14="http://schemas.microsoft.com/office/powerpoint/2010/main" val="315311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D3FA-1596-43C4-A805-4CC4415F7BDD}"/>
              </a:ext>
            </a:extLst>
          </p:cNvPr>
          <p:cNvSpPr>
            <a:spLocks noGrp="1"/>
          </p:cNvSpPr>
          <p:nvPr>
            <p:ph type="title"/>
          </p:nvPr>
        </p:nvSpPr>
        <p:spPr/>
        <p:txBody>
          <a:bodyPr/>
          <a:lstStyle/>
          <a:p>
            <a:r>
              <a:rPr lang="en-CA" dirty="0"/>
              <a:t>World Wide Web	</a:t>
            </a:r>
          </a:p>
        </p:txBody>
      </p:sp>
      <p:sp>
        <p:nvSpPr>
          <p:cNvPr id="3" name="Content Placeholder 2">
            <a:extLst>
              <a:ext uri="{FF2B5EF4-FFF2-40B4-BE49-F238E27FC236}">
                <a16:creationId xmlns:a16="http://schemas.microsoft.com/office/drawing/2014/main" id="{1EF66B81-26C9-450A-B0E3-E0A31607EF48}"/>
              </a:ext>
            </a:extLst>
          </p:cNvPr>
          <p:cNvSpPr>
            <a:spLocks noGrp="1"/>
          </p:cNvSpPr>
          <p:nvPr>
            <p:ph idx="1"/>
          </p:nvPr>
        </p:nvSpPr>
        <p:spPr/>
        <p:txBody>
          <a:bodyPr>
            <a:normAutofit/>
          </a:bodyPr>
          <a:lstStyle/>
          <a:p>
            <a:pPr lvl="0" algn="just"/>
            <a:r>
              <a:rPr lang="en-CA" dirty="0"/>
              <a:t>There was a time in the recent past where both scarcity and inaccessibility of data was a problem for researchers and decision-makers. That is </a:t>
            </a:r>
            <a:r>
              <a:rPr lang="en-CA" b="1" dirty="0"/>
              <a:t>emphatically</a:t>
            </a:r>
            <a:r>
              <a:rPr lang="en-CA" dirty="0"/>
              <a:t> not the case anymore. </a:t>
            </a:r>
          </a:p>
          <a:p>
            <a:pPr lvl="0" algn="just"/>
            <a:r>
              <a:rPr lang="en-CA" dirty="0"/>
              <a:t>Data abundance carries its own set of problems:</a:t>
            </a:r>
          </a:p>
          <a:p>
            <a:pPr lvl="1" algn="just"/>
            <a:r>
              <a:rPr lang="en-CA" dirty="0"/>
              <a:t>tangled masses of data;</a:t>
            </a:r>
          </a:p>
          <a:p>
            <a:pPr lvl="1" algn="just"/>
            <a:r>
              <a:rPr lang="en-CA" dirty="0"/>
              <a:t>traditional data collection methods and classical (small) data analysis techniques may not be sufficient anymore. </a:t>
            </a:r>
          </a:p>
        </p:txBody>
      </p:sp>
    </p:spTree>
    <p:extLst>
      <p:ext uri="{BB962C8B-B14F-4D97-AF65-F5344CB8AC3E}">
        <p14:creationId xmlns:p14="http://schemas.microsoft.com/office/powerpoint/2010/main" val="52068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142F-F4CB-43B3-9A67-C4E46FE2A336}"/>
              </a:ext>
            </a:extLst>
          </p:cNvPr>
          <p:cNvSpPr>
            <a:spLocks noGrp="1"/>
          </p:cNvSpPr>
          <p:nvPr>
            <p:ph type="title"/>
          </p:nvPr>
        </p:nvSpPr>
        <p:spPr/>
        <p:txBody>
          <a:bodyPr>
            <a:normAutofit/>
          </a:bodyPr>
          <a:lstStyle/>
          <a:p>
            <a:r>
              <a:rPr lang="en-CA" dirty="0"/>
              <a:t>Data Sources (Trade-Offs)</a:t>
            </a:r>
          </a:p>
        </p:txBody>
      </p:sp>
      <p:sp>
        <p:nvSpPr>
          <p:cNvPr id="3" name="Content Placeholder 2">
            <a:extLst>
              <a:ext uri="{FF2B5EF4-FFF2-40B4-BE49-F238E27FC236}">
                <a16:creationId xmlns:a16="http://schemas.microsoft.com/office/drawing/2014/main" id="{BFCCC0E3-186C-49BD-B68E-B8C70875F6EB}"/>
              </a:ext>
            </a:extLst>
          </p:cNvPr>
          <p:cNvSpPr>
            <a:spLocks noGrp="1"/>
          </p:cNvSpPr>
          <p:nvPr>
            <p:ph idx="1"/>
          </p:nvPr>
        </p:nvSpPr>
        <p:spPr/>
        <p:txBody>
          <a:bodyPr/>
          <a:lstStyle/>
          <a:p>
            <a:pPr lvl="0" algn="ctr"/>
            <a:r>
              <a:rPr lang="en-CA" dirty="0"/>
              <a:t>Automated vs. Traditional</a:t>
            </a:r>
          </a:p>
          <a:p>
            <a:pPr lvl="0" algn="ctr"/>
            <a:r>
              <a:rPr lang="en-CA" dirty="0"/>
              <a:t>Accuracy vs. Completeness</a:t>
            </a:r>
          </a:p>
          <a:p>
            <a:pPr lvl="0" algn="ctr"/>
            <a:r>
              <a:rPr lang="en-CA" dirty="0"/>
              <a:t>Coverage vs. Validity</a:t>
            </a:r>
          </a:p>
          <a:p>
            <a:pPr algn="ctr"/>
            <a:r>
              <a:rPr lang="en-CA" dirty="0"/>
              <a:t>Speed vs. Cost</a:t>
            </a:r>
          </a:p>
          <a:p>
            <a:pPr algn="ctr"/>
            <a:r>
              <a:rPr lang="en-CA" dirty="0"/>
              <a:t>etc.</a:t>
            </a:r>
          </a:p>
        </p:txBody>
      </p:sp>
    </p:spTree>
    <p:extLst>
      <p:ext uri="{BB962C8B-B14F-4D97-AF65-F5344CB8AC3E}">
        <p14:creationId xmlns:p14="http://schemas.microsoft.com/office/powerpoint/2010/main" val="77392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142F-F4CB-43B3-9A67-C4E46FE2A336}"/>
              </a:ext>
            </a:extLst>
          </p:cNvPr>
          <p:cNvSpPr>
            <a:spLocks noGrp="1"/>
          </p:cNvSpPr>
          <p:nvPr>
            <p:ph type="title"/>
          </p:nvPr>
        </p:nvSpPr>
        <p:spPr/>
        <p:txBody>
          <a:bodyPr>
            <a:normAutofit/>
          </a:bodyPr>
          <a:lstStyle/>
          <a:p>
            <a:r>
              <a:rPr lang="en-CA" dirty="0"/>
              <a:t>Web Data Scraping Example – New Phone</a:t>
            </a:r>
          </a:p>
        </p:txBody>
      </p:sp>
      <p:sp>
        <p:nvSpPr>
          <p:cNvPr id="3" name="Content Placeholder 2">
            <a:extLst>
              <a:ext uri="{FF2B5EF4-FFF2-40B4-BE49-F238E27FC236}">
                <a16:creationId xmlns:a16="http://schemas.microsoft.com/office/drawing/2014/main" id="{BFCCC0E3-186C-49BD-B68E-B8C70875F6EB}"/>
              </a:ext>
            </a:extLst>
          </p:cNvPr>
          <p:cNvSpPr>
            <a:spLocks noGrp="1"/>
          </p:cNvSpPr>
          <p:nvPr>
            <p:ph idx="1"/>
          </p:nvPr>
        </p:nvSpPr>
        <p:spPr/>
        <p:txBody>
          <a:bodyPr>
            <a:noAutofit/>
          </a:bodyPr>
          <a:lstStyle/>
          <a:p>
            <a:pPr>
              <a:lnSpc>
                <a:spcPct val="100000"/>
              </a:lnSpc>
            </a:pPr>
            <a:r>
              <a:rPr lang="en-CA" dirty="0"/>
              <a:t>Let’s say you want to know what people think of a new phone. Standard approach: market research (e.g. telephone survey, reward system, etc.)</a:t>
            </a:r>
          </a:p>
          <a:p>
            <a:pPr>
              <a:lnSpc>
                <a:spcPct val="100000"/>
              </a:lnSpc>
            </a:pPr>
            <a:r>
              <a:rPr lang="en-CA" b="1" dirty="0"/>
              <a:t>Pitfalls:</a:t>
            </a:r>
          </a:p>
          <a:p>
            <a:pPr lvl="1">
              <a:lnSpc>
                <a:spcPct val="100000"/>
              </a:lnSpc>
            </a:pPr>
            <a:r>
              <a:rPr lang="en-CA" dirty="0"/>
              <a:t>unrepresentative sample: the selected sample might not represent the intended population</a:t>
            </a:r>
          </a:p>
          <a:p>
            <a:pPr lvl="1">
              <a:lnSpc>
                <a:spcPct val="100000"/>
              </a:lnSpc>
            </a:pPr>
            <a:r>
              <a:rPr lang="en-CA" dirty="0"/>
              <a:t>systematic non-response: people who don’t like phone surveys might be less (or more) likely to dislike the new phone  </a:t>
            </a:r>
          </a:p>
          <a:p>
            <a:pPr lvl="1">
              <a:lnSpc>
                <a:spcPct val="100000"/>
              </a:lnSpc>
            </a:pPr>
            <a:r>
              <a:rPr lang="en-CA" dirty="0"/>
              <a:t>coverage error: people without a landline can’t be reached, say</a:t>
            </a:r>
          </a:p>
          <a:p>
            <a:pPr lvl="1">
              <a:lnSpc>
                <a:spcPct val="100000"/>
              </a:lnSpc>
            </a:pPr>
            <a:r>
              <a:rPr lang="en-CA" dirty="0"/>
              <a:t>measurement error: are the survey questions providing suitable info for the problem at hand?</a:t>
            </a:r>
          </a:p>
        </p:txBody>
      </p:sp>
    </p:spTree>
    <p:extLst>
      <p:ext uri="{BB962C8B-B14F-4D97-AF65-F5344CB8AC3E}">
        <p14:creationId xmlns:p14="http://schemas.microsoft.com/office/powerpoint/2010/main" val="12873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142F-F4CB-43B3-9A67-C4E46FE2A336}"/>
              </a:ext>
            </a:extLst>
          </p:cNvPr>
          <p:cNvSpPr>
            <a:spLocks noGrp="1"/>
          </p:cNvSpPr>
          <p:nvPr>
            <p:ph type="title"/>
          </p:nvPr>
        </p:nvSpPr>
        <p:spPr/>
        <p:txBody>
          <a:bodyPr>
            <a:normAutofit/>
          </a:bodyPr>
          <a:lstStyle/>
          <a:p>
            <a:r>
              <a:rPr lang="en-CA" dirty="0"/>
              <a:t>Web Data Quality – New Phone</a:t>
            </a:r>
          </a:p>
        </p:txBody>
      </p:sp>
      <p:sp>
        <p:nvSpPr>
          <p:cNvPr id="3" name="Content Placeholder 2">
            <a:extLst>
              <a:ext uri="{FF2B5EF4-FFF2-40B4-BE49-F238E27FC236}">
                <a16:creationId xmlns:a16="http://schemas.microsoft.com/office/drawing/2014/main" id="{BFCCC0E3-186C-49BD-B68E-B8C70875F6EB}"/>
              </a:ext>
            </a:extLst>
          </p:cNvPr>
          <p:cNvSpPr>
            <a:spLocks noGrp="1"/>
          </p:cNvSpPr>
          <p:nvPr>
            <p:ph idx="1"/>
          </p:nvPr>
        </p:nvSpPr>
        <p:spPr/>
        <p:txBody>
          <a:bodyPr>
            <a:noAutofit/>
          </a:bodyPr>
          <a:lstStyle/>
          <a:p>
            <a:pPr>
              <a:lnSpc>
                <a:spcPct val="100000"/>
              </a:lnSpc>
            </a:pPr>
            <a:r>
              <a:rPr lang="en-CA" dirty="0"/>
              <a:t>These solutions can be </a:t>
            </a:r>
            <a:r>
              <a:rPr lang="en-CA" b="1" dirty="0"/>
              <a:t>costly</a:t>
            </a:r>
            <a:r>
              <a:rPr lang="en-CA" dirty="0"/>
              <a:t>, </a:t>
            </a:r>
            <a:r>
              <a:rPr lang="en-CA" b="1" dirty="0"/>
              <a:t>time-consuming</a:t>
            </a:r>
            <a:r>
              <a:rPr lang="en-CA" dirty="0"/>
              <a:t>, </a:t>
            </a:r>
            <a:r>
              <a:rPr lang="en-CA" b="1" dirty="0"/>
              <a:t>ineffective</a:t>
            </a:r>
            <a:r>
              <a:rPr lang="en-CA" dirty="0"/>
              <a:t>. </a:t>
            </a:r>
          </a:p>
          <a:p>
            <a:pPr>
              <a:lnSpc>
                <a:spcPct val="100000"/>
              </a:lnSpc>
            </a:pPr>
            <a:r>
              <a:rPr lang="en-CA" b="1" dirty="0"/>
              <a:t>Proxies</a:t>
            </a:r>
            <a:r>
              <a:rPr lang="en-CA" dirty="0"/>
              <a:t> – indicators that are strongly related to the product’s popularity, without measuring it directly.</a:t>
            </a:r>
          </a:p>
          <a:p>
            <a:pPr>
              <a:lnSpc>
                <a:spcPct val="100000"/>
              </a:lnSpc>
            </a:pPr>
            <a:r>
              <a:rPr lang="en-CA" dirty="0"/>
              <a:t>If</a:t>
            </a:r>
            <a:r>
              <a:rPr lang="en-CA" b="1" dirty="0"/>
              <a:t> popularity</a:t>
            </a:r>
            <a:r>
              <a:rPr lang="en-CA" dirty="0"/>
              <a:t> is defined as large groups of people preferring  one product over a competitor, then sales statistics on a commercial website may provide a proxy for popularity. </a:t>
            </a:r>
          </a:p>
          <a:p>
            <a:pPr>
              <a:lnSpc>
                <a:spcPct val="100000"/>
              </a:lnSpc>
            </a:pPr>
            <a:r>
              <a:rPr lang="en-CA" dirty="0"/>
              <a:t>Rankings on Amazon could provide a more </a:t>
            </a:r>
            <a:r>
              <a:rPr lang="en-CA" b="1" dirty="0"/>
              <a:t>comprehensive</a:t>
            </a:r>
            <a:r>
              <a:rPr lang="en-CA" dirty="0"/>
              <a:t> view of the phone market vs. traditional survey.</a:t>
            </a:r>
          </a:p>
        </p:txBody>
      </p:sp>
    </p:spTree>
    <p:extLst>
      <p:ext uri="{BB962C8B-B14F-4D97-AF65-F5344CB8AC3E}">
        <p14:creationId xmlns:p14="http://schemas.microsoft.com/office/powerpoint/2010/main" val="292988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142F-F4CB-43B3-9A67-C4E46FE2A336}"/>
              </a:ext>
            </a:extLst>
          </p:cNvPr>
          <p:cNvSpPr>
            <a:spLocks noGrp="1"/>
          </p:cNvSpPr>
          <p:nvPr>
            <p:ph type="title"/>
          </p:nvPr>
        </p:nvSpPr>
        <p:spPr/>
        <p:txBody>
          <a:bodyPr/>
          <a:lstStyle/>
          <a:p>
            <a:r>
              <a:rPr lang="en-CA" dirty="0"/>
              <a:t>Potential Issues – New Phone</a:t>
            </a:r>
          </a:p>
        </p:txBody>
      </p:sp>
      <p:sp>
        <p:nvSpPr>
          <p:cNvPr id="3" name="Content Placeholder 2">
            <a:extLst>
              <a:ext uri="{FF2B5EF4-FFF2-40B4-BE49-F238E27FC236}">
                <a16:creationId xmlns:a16="http://schemas.microsoft.com/office/drawing/2014/main" id="{BFCCC0E3-186C-49BD-B68E-B8C70875F6EB}"/>
              </a:ext>
            </a:extLst>
          </p:cNvPr>
          <p:cNvSpPr>
            <a:spLocks noGrp="1"/>
          </p:cNvSpPr>
          <p:nvPr>
            <p:ph idx="1"/>
          </p:nvPr>
        </p:nvSpPr>
        <p:spPr/>
        <p:txBody>
          <a:bodyPr>
            <a:normAutofit fontScale="92500" lnSpcReduction="10000"/>
          </a:bodyPr>
          <a:lstStyle/>
          <a:p>
            <a:pPr lvl="0">
              <a:lnSpc>
                <a:spcPct val="100000"/>
              </a:lnSpc>
            </a:pPr>
            <a:r>
              <a:rPr lang="en-CA" b="1" dirty="0"/>
              <a:t>Representativeness </a:t>
            </a:r>
            <a:r>
              <a:rPr lang="en-CA" dirty="0"/>
              <a:t>of the</a:t>
            </a:r>
            <a:r>
              <a:rPr lang="en-CA" b="1" dirty="0"/>
              <a:t> listed products</a:t>
            </a:r>
          </a:p>
          <a:p>
            <a:pPr lvl="1">
              <a:lnSpc>
                <a:spcPct val="100000"/>
              </a:lnSpc>
            </a:pPr>
            <a:r>
              <a:rPr lang="en-CA" dirty="0"/>
              <a:t>Are all phones listed? </a:t>
            </a:r>
          </a:p>
          <a:p>
            <a:pPr lvl="1">
              <a:lnSpc>
                <a:spcPct val="100000"/>
              </a:lnSpc>
            </a:pPr>
            <a:r>
              <a:rPr lang="en-CA" dirty="0"/>
              <a:t>If not, is it because that website doesn’t sell them? </a:t>
            </a:r>
          </a:p>
          <a:p>
            <a:pPr lvl="1">
              <a:lnSpc>
                <a:spcPct val="100000"/>
              </a:lnSpc>
            </a:pPr>
            <a:r>
              <a:rPr lang="en-CA" dirty="0"/>
              <a:t>Is there some other reason?</a:t>
            </a:r>
          </a:p>
          <a:p>
            <a:pPr lvl="0">
              <a:lnSpc>
                <a:spcPct val="100000"/>
              </a:lnSpc>
            </a:pPr>
            <a:r>
              <a:rPr lang="en-CA" b="1" dirty="0"/>
              <a:t>Representativeness </a:t>
            </a:r>
            <a:r>
              <a:rPr lang="en-CA" dirty="0"/>
              <a:t>of the </a:t>
            </a:r>
            <a:r>
              <a:rPr lang="en-CA" b="1" dirty="0"/>
              <a:t>customers</a:t>
            </a:r>
          </a:p>
          <a:p>
            <a:pPr lvl="1">
              <a:lnSpc>
                <a:spcPct val="100000"/>
              </a:lnSpc>
            </a:pPr>
            <a:r>
              <a:rPr lang="en-CA" dirty="0"/>
              <a:t>Are there specific groups buying/not-buying online products?</a:t>
            </a:r>
          </a:p>
          <a:p>
            <a:pPr lvl="1">
              <a:lnSpc>
                <a:spcPct val="100000"/>
              </a:lnSpc>
            </a:pPr>
            <a:r>
              <a:rPr lang="en-CA" dirty="0"/>
              <a:t>Are there specific groups buying from specific sites?</a:t>
            </a:r>
          </a:p>
          <a:p>
            <a:pPr lvl="1">
              <a:lnSpc>
                <a:spcPct val="100000"/>
              </a:lnSpc>
            </a:pPr>
            <a:r>
              <a:rPr lang="en-CA" dirty="0"/>
              <a:t>Are there specific groups leaving/not-leaving reviews? </a:t>
            </a:r>
          </a:p>
          <a:p>
            <a:pPr>
              <a:lnSpc>
                <a:spcPct val="100000"/>
              </a:lnSpc>
            </a:pPr>
            <a:r>
              <a:rPr lang="en-CA" b="1" dirty="0"/>
              <a:t>Truthfulness</a:t>
            </a:r>
            <a:r>
              <a:rPr lang="en-CA" dirty="0"/>
              <a:t> of customers and </a:t>
            </a:r>
            <a:r>
              <a:rPr lang="en-CA" b="1" dirty="0"/>
              <a:t>reliability</a:t>
            </a:r>
            <a:r>
              <a:rPr lang="en-CA" dirty="0"/>
              <a:t> of reviews. </a:t>
            </a:r>
          </a:p>
        </p:txBody>
      </p:sp>
    </p:spTree>
    <p:extLst>
      <p:ext uri="{BB962C8B-B14F-4D97-AF65-F5344CB8AC3E}">
        <p14:creationId xmlns:p14="http://schemas.microsoft.com/office/powerpoint/2010/main" val="287125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9959-BA7D-460B-898B-BFD915D022F8}"/>
              </a:ext>
            </a:extLst>
          </p:cNvPr>
          <p:cNvSpPr>
            <a:spLocks noGrp="1"/>
          </p:cNvSpPr>
          <p:nvPr>
            <p:ph type="title"/>
          </p:nvPr>
        </p:nvSpPr>
        <p:spPr/>
        <p:txBody>
          <a:bodyPr>
            <a:normAutofit/>
          </a:bodyPr>
          <a:lstStyle/>
          <a:p>
            <a:r>
              <a:rPr lang="en-CA" dirty="0"/>
              <a:t>Data Collection Process (5 Steps)</a:t>
            </a:r>
          </a:p>
        </p:txBody>
      </p:sp>
      <p:sp>
        <p:nvSpPr>
          <p:cNvPr id="3" name="Content Placeholder 2">
            <a:extLst>
              <a:ext uri="{FF2B5EF4-FFF2-40B4-BE49-F238E27FC236}">
                <a16:creationId xmlns:a16="http://schemas.microsoft.com/office/drawing/2014/main" id="{3A116551-78F4-483D-8974-FC97AEF75224}"/>
              </a:ext>
            </a:extLst>
          </p:cNvPr>
          <p:cNvSpPr>
            <a:spLocks noGrp="1"/>
          </p:cNvSpPr>
          <p:nvPr>
            <p:ph idx="1"/>
          </p:nvPr>
        </p:nvSpPr>
        <p:spPr/>
        <p:txBody>
          <a:bodyPr>
            <a:normAutofit fontScale="25000" lnSpcReduction="20000"/>
          </a:bodyPr>
          <a:lstStyle/>
          <a:p>
            <a:pPr lvl="0">
              <a:lnSpc>
                <a:spcPct val="120000"/>
              </a:lnSpc>
              <a:spcBef>
                <a:spcPts val="0"/>
              </a:spcBef>
            </a:pPr>
            <a:r>
              <a:rPr lang="en-CA" sz="9600" b="1" dirty="0"/>
              <a:t>1. Know exactly what kind of information you need</a:t>
            </a:r>
          </a:p>
          <a:p>
            <a:pPr lvl="1">
              <a:lnSpc>
                <a:spcPct val="120000"/>
              </a:lnSpc>
              <a:spcBef>
                <a:spcPts val="0"/>
              </a:spcBef>
            </a:pPr>
            <a:r>
              <a:rPr lang="en-CA" sz="8000" dirty="0"/>
              <a:t>Specific: GDP of all OECD countries for last 10 years; sales of top 10 shoe brands in 2017</a:t>
            </a:r>
          </a:p>
          <a:p>
            <a:pPr lvl="1">
              <a:lnSpc>
                <a:spcPct val="120000"/>
              </a:lnSpc>
              <a:spcBef>
                <a:spcPts val="0"/>
              </a:spcBef>
            </a:pPr>
            <a:r>
              <a:rPr lang="en-CA" sz="8000" dirty="0"/>
              <a:t>Vague: people’s opinion on shoe brand X</a:t>
            </a:r>
          </a:p>
          <a:p>
            <a:pPr marL="514350" lvl="0" indent="-514350">
              <a:lnSpc>
                <a:spcPct val="120000"/>
              </a:lnSpc>
              <a:spcBef>
                <a:spcPts val="0"/>
              </a:spcBef>
              <a:buFont typeface="+mj-lt"/>
              <a:buAutoNum type="arabicPeriod"/>
            </a:pPr>
            <a:endParaRPr lang="en-CA" sz="2000" b="1" dirty="0"/>
          </a:p>
          <a:p>
            <a:pPr lvl="0">
              <a:lnSpc>
                <a:spcPct val="120000"/>
              </a:lnSpc>
              <a:spcBef>
                <a:spcPts val="0"/>
              </a:spcBef>
            </a:pPr>
            <a:r>
              <a:rPr lang="en-CA" sz="9600" b="1" dirty="0"/>
              <a:t>2. Find out if there are any web data sources that could provide direct or indirect information on your problem</a:t>
            </a:r>
          </a:p>
          <a:p>
            <a:pPr lvl="1">
              <a:lnSpc>
                <a:spcPct val="120000"/>
              </a:lnSpc>
              <a:spcBef>
                <a:spcPts val="0"/>
              </a:spcBef>
            </a:pPr>
            <a:r>
              <a:rPr lang="en-CA" sz="8000" dirty="0"/>
              <a:t>Easier for specific facts: shoe store’s webpage will provide information about shoes that are currently in demand i.e. sandals, boots, etc.</a:t>
            </a:r>
          </a:p>
          <a:p>
            <a:pPr lvl="1">
              <a:lnSpc>
                <a:spcPct val="120000"/>
              </a:lnSpc>
              <a:spcBef>
                <a:spcPts val="0"/>
              </a:spcBef>
            </a:pPr>
            <a:r>
              <a:rPr lang="en-CA" sz="8000" dirty="0"/>
              <a:t>Tweets may contain opinion trends on </a:t>
            </a:r>
            <a:r>
              <a:rPr lang="en-CA" sz="8000" i="1" dirty="0"/>
              <a:t>anything</a:t>
            </a:r>
          </a:p>
          <a:p>
            <a:pPr lvl="1">
              <a:lnSpc>
                <a:spcPct val="120000"/>
              </a:lnSpc>
              <a:spcBef>
                <a:spcPts val="0"/>
              </a:spcBef>
            </a:pPr>
            <a:r>
              <a:rPr lang="en-CA" sz="8000" dirty="0"/>
              <a:t>Commercial platforms can provide information on product satisfaction</a:t>
            </a:r>
          </a:p>
        </p:txBody>
      </p:sp>
    </p:spTree>
    <p:extLst>
      <p:ext uri="{BB962C8B-B14F-4D97-AF65-F5344CB8AC3E}">
        <p14:creationId xmlns:p14="http://schemas.microsoft.com/office/powerpoint/2010/main" val="106521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9959-BA7D-460B-898B-BFD915D022F8}"/>
              </a:ext>
            </a:extLst>
          </p:cNvPr>
          <p:cNvSpPr>
            <a:spLocks noGrp="1"/>
          </p:cNvSpPr>
          <p:nvPr>
            <p:ph type="title"/>
          </p:nvPr>
        </p:nvSpPr>
        <p:spPr/>
        <p:txBody>
          <a:bodyPr>
            <a:normAutofit/>
          </a:bodyPr>
          <a:lstStyle/>
          <a:p>
            <a:r>
              <a:rPr lang="en-CA" dirty="0"/>
              <a:t>Data Collection Process (5 Steps)</a:t>
            </a:r>
          </a:p>
        </p:txBody>
      </p:sp>
      <p:sp>
        <p:nvSpPr>
          <p:cNvPr id="3" name="Content Placeholder 2">
            <a:extLst>
              <a:ext uri="{FF2B5EF4-FFF2-40B4-BE49-F238E27FC236}">
                <a16:creationId xmlns:a16="http://schemas.microsoft.com/office/drawing/2014/main" id="{3A116551-78F4-483D-8974-FC97AEF75224}"/>
              </a:ext>
            </a:extLst>
          </p:cNvPr>
          <p:cNvSpPr>
            <a:spLocks noGrp="1"/>
          </p:cNvSpPr>
          <p:nvPr>
            <p:ph idx="1"/>
          </p:nvPr>
        </p:nvSpPr>
        <p:spPr/>
        <p:txBody>
          <a:bodyPr>
            <a:normAutofit fontScale="55000" lnSpcReduction="20000"/>
          </a:bodyPr>
          <a:lstStyle/>
          <a:p>
            <a:pPr lvl="0">
              <a:lnSpc>
                <a:spcPct val="120000"/>
              </a:lnSpc>
              <a:spcBef>
                <a:spcPts val="0"/>
              </a:spcBef>
            </a:pPr>
            <a:r>
              <a:rPr lang="en-CA" sz="4400" b="1" dirty="0"/>
              <a:t>3. Develop a theory of the data generation process when looking into potential sources</a:t>
            </a:r>
          </a:p>
          <a:p>
            <a:pPr lvl="1">
              <a:lnSpc>
                <a:spcPct val="120000"/>
              </a:lnSpc>
              <a:spcBef>
                <a:spcPts val="0"/>
              </a:spcBef>
            </a:pPr>
            <a:r>
              <a:rPr lang="en-CA" sz="3600" dirty="0"/>
              <a:t>When was the data generated?</a:t>
            </a:r>
          </a:p>
          <a:p>
            <a:pPr lvl="1">
              <a:lnSpc>
                <a:spcPct val="120000"/>
              </a:lnSpc>
              <a:spcBef>
                <a:spcPts val="0"/>
              </a:spcBef>
            </a:pPr>
            <a:r>
              <a:rPr lang="en-CA" sz="3600" dirty="0"/>
              <a:t>When was it uploaded to the Web?</a:t>
            </a:r>
          </a:p>
          <a:p>
            <a:pPr lvl="1">
              <a:lnSpc>
                <a:spcPct val="120000"/>
              </a:lnSpc>
              <a:spcBef>
                <a:spcPts val="0"/>
              </a:spcBef>
            </a:pPr>
            <a:r>
              <a:rPr lang="en-CA" sz="3600" dirty="0"/>
              <a:t>Who uploaded the data?</a:t>
            </a:r>
          </a:p>
          <a:p>
            <a:pPr lvl="1">
              <a:lnSpc>
                <a:spcPct val="120000"/>
              </a:lnSpc>
              <a:spcBef>
                <a:spcPts val="0"/>
              </a:spcBef>
            </a:pPr>
            <a:r>
              <a:rPr lang="en-CA" sz="3600" dirty="0"/>
              <a:t>Are there any potential areas that are not covered? consistent? accurate?</a:t>
            </a:r>
          </a:p>
          <a:p>
            <a:pPr lvl="1">
              <a:lnSpc>
                <a:spcPct val="120000"/>
              </a:lnSpc>
              <a:spcBef>
                <a:spcPts val="0"/>
              </a:spcBef>
            </a:pPr>
            <a:r>
              <a:rPr lang="en-CA" sz="3600" dirty="0"/>
              <a:t>How often is the data updated?</a:t>
            </a:r>
          </a:p>
        </p:txBody>
      </p:sp>
    </p:spTree>
    <p:extLst>
      <p:ext uri="{BB962C8B-B14F-4D97-AF65-F5344CB8AC3E}">
        <p14:creationId xmlns:p14="http://schemas.microsoft.com/office/powerpoint/2010/main" val="155613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9959-BA7D-460B-898B-BFD915D022F8}"/>
              </a:ext>
            </a:extLst>
          </p:cNvPr>
          <p:cNvSpPr>
            <a:spLocks noGrp="1"/>
          </p:cNvSpPr>
          <p:nvPr>
            <p:ph type="title"/>
          </p:nvPr>
        </p:nvSpPr>
        <p:spPr/>
        <p:txBody>
          <a:bodyPr>
            <a:normAutofit/>
          </a:bodyPr>
          <a:lstStyle/>
          <a:p>
            <a:r>
              <a:rPr lang="en-CA" dirty="0"/>
              <a:t>Data Collection Process (5 Steps)</a:t>
            </a:r>
          </a:p>
        </p:txBody>
      </p:sp>
      <p:sp>
        <p:nvSpPr>
          <p:cNvPr id="3" name="Content Placeholder 2">
            <a:extLst>
              <a:ext uri="{FF2B5EF4-FFF2-40B4-BE49-F238E27FC236}">
                <a16:creationId xmlns:a16="http://schemas.microsoft.com/office/drawing/2014/main" id="{3A116551-78F4-483D-8974-FC97AEF75224}"/>
              </a:ext>
            </a:extLst>
          </p:cNvPr>
          <p:cNvSpPr>
            <a:spLocks noGrp="1"/>
          </p:cNvSpPr>
          <p:nvPr>
            <p:ph idx="1"/>
          </p:nvPr>
        </p:nvSpPr>
        <p:spPr/>
        <p:txBody>
          <a:bodyPr>
            <a:normAutofit fontScale="25000" lnSpcReduction="20000"/>
          </a:bodyPr>
          <a:lstStyle/>
          <a:p>
            <a:pPr lvl="0">
              <a:lnSpc>
                <a:spcPct val="120000"/>
              </a:lnSpc>
              <a:spcBef>
                <a:spcPts val="0"/>
              </a:spcBef>
            </a:pPr>
            <a:r>
              <a:rPr lang="en-CA" sz="9600" b="1" dirty="0"/>
              <a:t>4. Balance advantages and disadvantages of potential data sources</a:t>
            </a:r>
          </a:p>
          <a:p>
            <a:pPr lvl="1">
              <a:lnSpc>
                <a:spcPct val="120000"/>
              </a:lnSpc>
              <a:spcBef>
                <a:spcPts val="0"/>
              </a:spcBef>
            </a:pPr>
            <a:r>
              <a:rPr lang="en-CA" sz="8000" dirty="0"/>
              <a:t>Validate the quality of data used</a:t>
            </a:r>
          </a:p>
          <a:p>
            <a:pPr lvl="1">
              <a:lnSpc>
                <a:spcPct val="120000"/>
              </a:lnSpc>
              <a:spcBef>
                <a:spcPts val="0"/>
              </a:spcBef>
            </a:pPr>
            <a:r>
              <a:rPr lang="en-CA" sz="8000" dirty="0"/>
              <a:t>Are there other independent sources that provide similar information to crosscheck against</a:t>
            </a:r>
          </a:p>
          <a:p>
            <a:pPr lvl="1">
              <a:lnSpc>
                <a:spcPct val="120000"/>
              </a:lnSpc>
              <a:spcBef>
                <a:spcPts val="0"/>
              </a:spcBef>
            </a:pPr>
            <a:r>
              <a:rPr lang="en-CA" sz="8000" dirty="0"/>
              <a:t>Can you identify original source of secondary data</a:t>
            </a:r>
          </a:p>
          <a:p>
            <a:pPr lvl="0">
              <a:lnSpc>
                <a:spcPct val="120000"/>
              </a:lnSpc>
              <a:spcBef>
                <a:spcPts val="0"/>
              </a:spcBef>
            </a:pPr>
            <a:endParaRPr lang="en-CA" sz="2000" b="1" dirty="0"/>
          </a:p>
          <a:p>
            <a:pPr lvl="0">
              <a:lnSpc>
                <a:spcPct val="120000"/>
              </a:lnSpc>
              <a:spcBef>
                <a:spcPts val="0"/>
              </a:spcBef>
            </a:pPr>
            <a:r>
              <a:rPr lang="en-CA" sz="9600" b="1" dirty="0"/>
              <a:t>5. Make a decision</a:t>
            </a:r>
          </a:p>
          <a:p>
            <a:pPr lvl="1">
              <a:lnSpc>
                <a:spcPct val="120000"/>
              </a:lnSpc>
              <a:spcBef>
                <a:spcPts val="0"/>
              </a:spcBef>
            </a:pPr>
            <a:r>
              <a:rPr lang="en-CA" sz="8000" dirty="0"/>
              <a:t>Choose data source that seems most suitable</a:t>
            </a:r>
          </a:p>
          <a:p>
            <a:pPr lvl="1">
              <a:lnSpc>
                <a:spcPct val="120000"/>
              </a:lnSpc>
              <a:spcBef>
                <a:spcPts val="0"/>
              </a:spcBef>
            </a:pPr>
            <a:r>
              <a:rPr lang="en-CA" sz="8000" dirty="0"/>
              <a:t>Document reasons for this decision</a:t>
            </a:r>
          </a:p>
          <a:p>
            <a:pPr lvl="1">
              <a:lnSpc>
                <a:spcPct val="120000"/>
              </a:lnSpc>
              <a:spcBef>
                <a:spcPts val="0"/>
              </a:spcBef>
            </a:pPr>
            <a:r>
              <a:rPr lang="en-CA" sz="8000" dirty="0"/>
              <a:t>Collect data from several sources to validate data sources</a:t>
            </a:r>
          </a:p>
          <a:p>
            <a:endParaRPr lang="en-CA" dirty="0"/>
          </a:p>
        </p:txBody>
      </p:sp>
    </p:spTree>
    <p:extLst>
      <p:ext uri="{BB962C8B-B14F-4D97-AF65-F5344CB8AC3E}">
        <p14:creationId xmlns:p14="http://schemas.microsoft.com/office/powerpoint/2010/main" val="53239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78C5-7823-4142-A398-59058858982F}"/>
              </a:ext>
            </a:extLst>
          </p:cNvPr>
          <p:cNvSpPr>
            <a:spLocks noGrp="1"/>
          </p:cNvSpPr>
          <p:nvPr>
            <p:ph type="title"/>
          </p:nvPr>
        </p:nvSpPr>
        <p:spPr/>
        <p:txBody>
          <a:bodyPr>
            <a:normAutofit/>
          </a:bodyPr>
          <a:lstStyle/>
          <a:p>
            <a:r>
              <a:rPr lang="en-CA" dirty="0"/>
              <a:t>Is Web Scraping Legal?</a:t>
            </a:r>
          </a:p>
        </p:txBody>
      </p:sp>
      <p:sp>
        <p:nvSpPr>
          <p:cNvPr id="3" name="Content Placeholder 2">
            <a:extLst>
              <a:ext uri="{FF2B5EF4-FFF2-40B4-BE49-F238E27FC236}">
                <a16:creationId xmlns:a16="http://schemas.microsoft.com/office/drawing/2014/main" id="{72EEB849-48A4-4625-B725-6070D067787A}"/>
              </a:ext>
            </a:extLst>
          </p:cNvPr>
          <p:cNvSpPr>
            <a:spLocks noGrp="1"/>
          </p:cNvSpPr>
          <p:nvPr>
            <p:ph idx="1"/>
          </p:nvPr>
        </p:nvSpPr>
        <p:spPr/>
        <p:txBody>
          <a:bodyPr>
            <a:normAutofit/>
          </a:bodyPr>
          <a:lstStyle/>
          <a:p>
            <a:pPr indent="-228600">
              <a:lnSpc>
                <a:spcPct val="110000"/>
              </a:lnSpc>
            </a:pPr>
            <a:r>
              <a:rPr lang="en-CA" b="1" dirty="0"/>
              <a:t>Ethical Guidelines:</a:t>
            </a:r>
          </a:p>
          <a:p>
            <a:pPr lvl="1">
              <a:lnSpc>
                <a:spcPct val="110000"/>
              </a:lnSpc>
            </a:pPr>
            <a:r>
              <a:rPr lang="en-CA" dirty="0"/>
              <a:t>Work as transparently as possible</a:t>
            </a:r>
          </a:p>
          <a:p>
            <a:pPr lvl="1">
              <a:lnSpc>
                <a:spcPct val="110000"/>
              </a:lnSpc>
            </a:pPr>
            <a:r>
              <a:rPr lang="en-CA" dirty="0"/>
              <a:t>Document data sources at all time</a:t>
            </a:r>
          </a:p>
          <a:p>
            <a:pPr lvl="1">
              <a:lnSpc>
                <a:spcPct val="110000"/>
              </a:lnSpc>
            </a:pPr>
            <a:r>
              <a:rPr lang="en-CA" dirty="0"/>
              <a:t>Give credit to those who originally collected and published the data</a:t>
            </a:r>
          </a:p>
          <a:p>
            <a:pPr lvl="1">
              <a:lnSpc>
                <a:spcPct val="110000"/>
              </a:lnSpc>
            </a:pPr>
            <a:r>
              <a:rPr lang="en-CA" dirty="0"/>
              <a:t>If you did not collect the information, you probably need permission to reproduce it</a:t>
            </a:r>
          </a:p>
          <a:p>
            <a:pPr lvl="1">
              <a:lnSpc>
                <a:spcPct val="110000"/>
              </a:lnSpc>
            </a:pPr>
            <a:r>
              <a:rPr lang="en-CA" dirty="0"/>
              <a:t>Don’t do anything illegal.</a:t>
            </a:r>
          </a:p>
          <a:p>
            <a:pPr indent="-228600" algn="just">
              <a:lnSpc>
                <a:spcPct val="110000"/>
              </a:lnSpc>
            </a:pPr>
            <a:r>
              <a:rPr lang="en-CA" dirty="0"/>
              <a:t>Crawling another company’s information to process and resell it is a common complaint.  </a:t>
            </a:r>
          </a:p>
        </p:txBody>
      </p:sp>
    </p:spTree>
    <p:extLst>
      <p:ext uri="{BB962C8B-B14F-4D97-AF65-F5344CB8AC3E}">
        <p14:creationId xmlns:p14="http://schemas.microsoft.com/office/powerpoint/2010/main" val="123853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78C5-7823-4142-A398-59058858982F}"/>
              </a:ext>
            </a:extLst>
          </p:cNvPr>
          <p:cNvSpPr>
            <a:spLocks noGrp="1"/>
          </p:cNvSpPr>
          <p:nvPr>
            <p:ph type="title"/>
          </p:nvPr>
        </p:nvSpPr>
        <p:spPr/>
        <p:txBody>
          <a:bodyPr>
            <a:normAutofit/>
          </a:bodyPr>
          <a:lstStyle/>
          <a:p>
            <a:r>
              <a:rPr lang="en-CA" dirty="0"/>
              <a:t>Is Web Scraping Legal?</a:t>
            </a:r>
          </a:p>
        </p:txBody>
      </p:sp>
      <p:sp>
        <p:nvSpPr>
          <p:cNvPr id="3" name="Content Placeholder 2">
            <a:extLst>
              <a:ext uri="{FF2B5EF4-FFF2-40B4-BE49-F238E27FC236}">
                <a16:creationId xmlns:a16="http://schemas.microsoft.com/office/drawing/2014/main" id="{72EEB849-48A4-4625-B725-6070D067787A}"/>
              </a:ext>
            </a:extLst>
          </p:cNvPr>
          <p:cNvSpPr>
            <a:spLocks noGrp="1"/>
          </p:cNvSpPr>
          <p:nvPr>
            <p:ph idx="1"/>
          </p:nvPr>
        </p:nvSpPr>
        <p:spPr/>
        <p:txBody>
          <a:bodyPr>
            <a:normAutofit/>
          </a:bodyPr>
          <a:lstStyle/>
          <a:p>
            <a:pPr>
              <a:lnSpc>
                <a:spcPct val="110000"/>
              </a:lnSpc>
            </a:pPr>
            <a:r>
              <a:rPr lang="en-CA" b="1" dirty="0"/>
              <a:t>What is a spider?</a:t>
            </a:r>
            <a:r>
              <a:rPr lang="en-CA" i="1" dirty="0"/>
              <a:t>  </a:t>
            </a:r>
          </a:p>
          <a:p>
            <a:pPr lvl="1">
              <a:lnSpc>
                <a:spcPct val="110000"/>
              </a:lnSpc>
            </a:pPr>
            <a:r>
              <a:rPr lang="en-CA" dirty="0"/>
              <a:t>Programs that graze or crawl the web for information rapidly</a:t>
            </a:r>
          </a:p>
          <a:p>
            <a:pPr lvl="1">
              <a:lnSpc>
                <a:spcPct val="110000"/>
              </a:lnSpc>
            </a:pPr>
            <a:r>
              <a:rPr lang="en-CA" dirty="0"/>
              <a:t>Jumps from one page to another, grabbing the entire page content</a:t>
            </a:r>
          </a:p>
          <a:p>
            <a:pPr>
              <a:lnSpc>
                <a:spcPct val="110000"/>
              </a:lnSpc>
            </a:pPr>
            <a:r>
              <a:rPr lang="en-CA" b="1" dirty="0"/>
              <a:t>Scraping</a:t>
            </a:r>
            <a:r>
              <a:rPr lang="en-CA" dirty="0"/>
              <a:t> is taking specific information from specific websites (which is the goal): how are these </a:t>
            </a:r>
            <a:r>
              <a:rPr lang="en-CA" b="1" dirty="0"/>
              <a:t>different</a:t>
            </a:r>
            <a:r>
              <a:rPr lang="en-CA" dirty="0"/>
              <a:t>?</a:t>
            </a:r>
          </a:p>
          <a:p>
            <a:pPr>
              <a:lnSpc>
                <a:spcPct val="110000"/>
              </a:lnSpc>
            </a:pPr>
            <a:r>
              <a:rPr lang="en-CA" dirty="0"/>
              <a:t>“Scraping inherently involves </a:t>
            </a:r>
            <a:r>
              <a:rPr lang="en-CA" b="1" dirty="0"/>
              <a:t>copying</a:t>
            </a:r>
            <a:r>
              <a:rPr lang="en-CA" dirty="0"/>
              <a:t>, and therefore one of the most obvious claims against scrapers is copyright infringement.”</a:t>
            </a:r>
          </a:p>
        </p:txBody>
      </p:sp>
    </p:spTree>
    <p:extLst>
      <p:ext uri="{BB962C8B-B14F-4D97-AF65-F5344CB8AC3E}">
        <p14:creationId xmlns:p14="http://schemas.microsoft.com/office/powerpoint/2010/main" val="310348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8351E-F45D-2178-7BC7-2BB127B023E5}"/>
              </a:ext>
            </a:extLst>
          </p:cNvPr>
          <p:cNvSpPr>
            <a:spLocks noGrp="1"/>
          </p:cNvSpPr>
          <p:nvPr>
            <p:ph type="title"/>
          </p:nvPr>
        </p:nvSpPr>
        <p:spPr/>
        <p:txBody>
          <a:bodyPr/>
          <a:lstStyle/>
          <a:p>
            <a:r>
              <a:rPr lang="en-US"/>
              <a:t>Example : Use of data – how much money do we have?</a:t>
            </a:r>
          </a:p>
        </p:txBody>
      </p:sp>
      <p:sp>
        <p:nvSpPr>
          <p:cNvPr id="3" name="Content Placeholder 2">
            <a:extLst>
              <a:ext uri="{FF2B5EF4-FFF2-40B4-BE49-F238E27FC236}">
                <a16:creationId xmlns:a16="http://schemas.microsoft.com/office/drawing/2014/main" id="{6AAD82E0-D75D-2C9F-A5DE-50AE9304694F}"/>
              </a:ext>
            </a:extLst>
          </p:cNvPr>
          <p:cNvSpPr>
            <a:spLocks noGrp="1"/>
          </p:cNvSpPr>
          <p:nvPr>
            <p:ph idx="1"/>
          </p:nvPr>
        </p:nvSpPr>
        <p:spPr>
          <a:xfrm>
            <a:off x="581194" y="2180498"/>
            <a:ext cx="11029615" cy="4176759"/>
          </a:xfrm>
        </p:spPr>
        <p:txBody>
          <a:bodyPr>
            <a:noAutofit/>
          </a:bodyPr>
          <a:lstStyle/>
          <a:p>
            <a:pPr>
              <a:spcBef>
                <a:spcPts val="1200"/>
              </a:spcBef>
            </a:pPr>
            <a:r>
              <a:rPr lang="en-US" sz="2000"/>
              <a:t>We need to see how much money is available in the department (“</a:t>
            </a:r>
            <a:r>
              <a:rPr lang="en-US" sz="2000" b="1"/>
              <a:t>free balance</a:t>
            </a:r>
            <a:r>
              <a:rPr lang="en-US" sz="2000"/>
              <a:t>”). We run a report from the relevant data asset, getting the data on what we:</a:t>
            </a:r>
          </a:p>
          <a:p>
            <a:pPr marL="972875" lvl="1" indent="-342900">
              <a:spcBef>
                <a:spcPts val="1200"/>
              </a:spcBef>
              <a:buFont typeface="Wingdings" pitchFamily="2" charset="2"/>
              <a:buChar char="§"/>
            </a:pPr>
            <a:r>
              <a:rPr lang="en-US" sz="1800"/>
              <a:t>have spent up to this time (the “</a:t>
            </a:r>
            <a:r>
              <a:rPr lang="en-US" sz="1800" b="1"/>
              <a:t>actuals</a:t>
            </a:r>
            <a:r>
              <a:rPr lang="en-US" sz="1800"/>
              <a:t>”);</a:t>
            </a:r>
          </a:p>
          <a:p>
            <a:pPr marL="972875" lvl="1" indent="-342900">
              <a:spcBef>
                <a:spcPts val="1200"/>
              </a:spcBef>
              <a:buFont typeface="Wingdings" pitchFamily="2" charset="2"/>
              <a:buChar char="§"/>
            </a:pPr>
            <a:r>
              <a:rPr lang="en-US" sz="1800"/>
              <a:t>have committed to spend (the “</a:t>
            </a:r>
            <a:r>
              <a:rPr lang="en-US" sz="1800" b="1"/>
              <a:t>commitments</a:t>
            </a:r>
            <a:r>
              <a:rPr lang="en-US" sz="1800"/>
              <a:t>”), and </a:t>
            </a:r>
          </a:p>
          <a:p>
            <a:pPr marL="972875" lvl="1" indent="-342900">
              <a:spcBef>
                <a:spcPts val="1200"/>
              </a:spcBef>
              <a:buFont typeface="Wingdings" pitchFamily="2" charset="2"/>
              <a:buChar char="§"/>
            </a:pPr>
            <a:r>
              <a:rPr lang="en-US" sz="1800"/>
              <a:t>think we should have spent (the “</a:t>
            </a:r>
            <a:r>
              <a:rPr lang="en-US" sz="1800" b="1"/>
              <a:t>budget</a:t>
            </a:r>
            <a:r>
              <a:rPr lang="en-US" sz="1800"/>
              <a:t>”).</a:t>
            </a:r>
          </a:p>
          <a:p>
            <a:pPr>
              <a:spcBef>
                <a:spcPts val="1200"/>
              </a:spcBef>
            </a:pPr>
            <a:r>
              <a:rPr lang="en-US" sz="2000"/>
              <a:t>Data stewards check if there are any problems with the data and fix them any such problems.</a:t>
            </a:r>
          </a:p>
          <a:p>
            <a:pPr>
              <a:spcBef>
                <a:spcPts val="1200"/>
              </a:spcBef>
            </a:pPr>
            <a:r>
              <a:rPr lang="en-US" sz="2000"/>
              <a:t>Finance asks business to validate the amounts to see if they are accurate and that nothing is missing.</a:t>
            </a:r>
          </a:p>
          <a:p>
            <a:pPr>
              <a:spcBef>
                <a:spcPts val="1200"/>
              </a:spcBef>
            </a:pPr>
            <a:r>
              <a:rPr lang="en-US" sz="2000"/>
              <a:t>Finance then applies the following formula and stores the result for its financial reporting obligations:</a:t>
            </a:r>
          </a:p>
          <a:p>
            <a:pPr algn="ctr">
              <a:spcBef>
                <a:spcPts val="1200"/>
              </a:spcBef>
            </a:pPr>
            <a:r>
              <a:rPr lang="en-US" sz="2000"/>
              <a:t>Free Balance = Budget – (Actuals + Commitments)</a:t>
            </a:r>
          </a:p>
        </p:txBody>
      </p:sp>
    </p:spTree>
    <p:extLst>
      <p:ext uri="{BB962C8B-B14F-4D97-AF65-F5344CB8AC3E}">
        <p14:creationId xmlns:p14="http://schemas.microsoft.com/office/powerpoint/2010/main" val="48314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78C5-7823-4142-A398-59058858982F}"/>
              </a:ext>
            </a:extLst>
          </p:cNvPr>
          <p:cNvSpPr>
            <a:spLocks noGrp="1"/>
          </p:cNvSpPr>
          <p:nvPr>
            <p:ph type="title"/>
          </p:nvPr>
        </p:nvSpPr>
        <p:spPr/>
        <p:txBody>
          <a:bodyPr>
            <a:normAutofit/>
          </a:bodyPr>
          <a:lstStyle/>
          <a:p>
            <a:r>
              <a:rPr lang="en-CA" dirty="0"/>
              <a:t>Legal Cases – Web Scraping </a:t>
            </a:r>
          </a:p>
        </p:txBody>
      </p:sp>
      <p:sp>
        <p:nvSpPr>
          <p:cNvPr id="3" name="Content Placeholder 2">
            <a:extLst>
              <a:ext uri="{FF2B5EF4-FFF2-40B4-BE49-F238E27FC236}">
                <a16:creationId xmlns:a16="http://schemas.microsoft.com/office/drawing/2014/main" id="{72EEB849-48A4-4625-B725-6070D067787A}"/>
              </a:ext>
            </a:extLst>
          </p:cNvPr>
          <p:cNvSpPr>
            <a:spLocks noGrp="1"/>
          </p:cNvSpPr>
          <p:nvPr>
            <p:ph idx="1"/>
          </p:nvPr>
        </p:nvSpPr>
        <p:spPr/>
        <p:txBody>
          <a:bodyPr>
            <a:normAutofit fontScale="77500" lnSpcReduction="20000"/>
          </a:bodyPr>
          <a:lstStyle/>
          <a:p>
            <a:pPr>
              <a:lnSpc>
                <a:spcPct val="120000"/>
              </a:lnSpc>
            </a:pPr>
            <a:r>
              <a:rPr lang="en-CA" sz="3100" b="1" dirty="0"/>
              <a:t>eBay vs. Bidder’s Edge (BE)</a:t>
            </a:r>
          </a:p>
          <a:p>
            <a:pPr lvl="1">
              <a:lnSpc>
                <a:spcPct val="120000"/>
              </a:lnSpc>
              <a:spcBef>
                <a:spcPts val="600"/>
              </a:spcBef>
            </a:pPr>
            <a:r>
              <a:rPr lang="en-CA" sz="2600" dirty="0"/>
              <a:t>BE used automated programs to crawl information from different auction sites.  </a:t>
            </a:r>
          </a:p>
          <a:p>
            <a:pPr lvl="1">
              <a:lnSpc>
                <a:spcPct val="120000"/>
              </a:lnSpc>
              <a:spcBef>
                <a:spcPts val="600"/>
              </a:spcBef>
            </a:pPr>
            <a:r>
              <a:rPr lang="en-CA" sz="2600" dirty="0"/>
              <a:t>Users could search listings on the BE webpage instead of going to individual auction sites. </a:t>
            </a:r>
          </a:p>
          <a:p>
            <a:pPr lvl="1">
              <a:lnSpc>
                <a:spcPct val="120000"/>
              </a:lnSpc>
              <a:spcBef>
                <a:spcPts val="600"/>
              </a:spcBef>
            </a:pPr>
            <a:r>
              <a:rPr lang="en-CA" sz="2600" dirty="0"/>
              <a:t>BE accessed eBay’s sites ~100 000 times / day (1.53% of # of requests, 1.1% of total data transferred by eBay) in 1999.</a:t>
            </a:r>
          </a:p>
          <a:p>
            <a:pPr lvl="1">
              <a:lnSpc>
                <a:spcPct val="120000"/>
              </a:lnSpc>
              <a:spcBef>
                <a:spcPts val="600"/>
              </a:spcBef>
            </a:pPr>
            <a:r>
              <a:rPr lang="en-CA" sz="2600" dirty="0"/>
              <a:t>eBay alleged damages of up to $45k- $62K in a 10 month period.</a:t>
            </a:r>
          </a:p>
          <a:p>
            <a:pPr lvl="1">
              <a:lnSpc>
                <a:spcPct val="120000"/>
              </a:lnSpc>
              <a:spcBef>
                <a:spcPts val="600"/>
              </a:spcBef>
            </a:pPr>
            <a:r>
              <a:rPr lang="en-CA" sz="2600" dirty="0"/>
              <a:t>BE didn’t steal information that wasn’t public, but excessive traffic was demanding on eBay’s servers.</a:t>
            </a:r>
          </a:p>
          <a:p>
            <a:pPr lvl="1">
              <a:lnSpc>
                <a:spcPct val="120000"/>
              </a:lnSpc>
              <a:spcBef>
                <a:spcPts val="600"/>
              </a:spcBef>
            </a:pPr>
            <a:r>
              <a:rPr lang="en-CA" sz="2600" b="1" dirty="0"/>
              <a:t>Your verdict?</a:t>
            </a:r>
          </a:p>
        </p:txBody>
      </p:sp>
    </p:spTree>
    <p:extLst>
      <p:ext uri="{BB962C8B-B14F-4D97-AF65-F5344CB8AC3E}">
        <p14:creationId xmlns:p14="http://schemas.microsoft.com/office/powerpoint/2010/main" val="23126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Friendly Cooperation with API</a:t>
            </a:r>
          </a:p>
        </p:txBody>
      </p:sp>
      <p:sp>
        <p:nvSpPr>
          <p:cNvPr id="3" name="Content Placeholder 2"/>
          <p:cNvSpPr>
            <a:spLocks noGrp="1"/>
          </p:cNvSpPr>
          <p:nvPr>
            <p:ph idx="1"/>
          </p:nvPr>
        </p:nvSpPr>
        <p:spPr/>
        <p:txBody>
          <a:bodyPr/>
          <a:lstStyle/>
          <a:p>
            <a:pPr indent="-228600">
              <a:lnSpc>
                <a:spcPct val="100000"/>
              </a:lnSpc>
            </a:pPr>
            <a:r>
              <a:rPr lang="en-CA" b="1" dirty="0"/>
              <a:t>Application program interface</a:t>
            </a:r>
            <a:r>
              <a:rPr lang="en-CA" dirty="0"/>
              <a:t> (API) are sets of routines, protocols, and tools for building software applications.  </a:t>
            </a:r>
          </a:p>
          <a:p>
            <a:pPr indent="-228600">
              <a:lnSpc>
                <a:spcPct val="100000"/>
              </a:lnSpc>
            </a:pPr>
            <a:r>
              <a:rPr lang="en-CA" dirty="0"/>
              <a:t>Many APIs restrict the user to a certain amount of API calls per day (or some other limits). </a:t>
            </a:r>
          </a:p>
          <a:p>
            <a:pPr indent="-228600">
              <a:lnSpc>
                <a:spcPct val="100000"/>
              </a:lnSpc>
            </a:pPr>
            <a:r>
              <a:rPr lang="en-CA" dirty="0"/>
              <a:t>These limits should be obeyed.</a:t>
            </a:r>
          </a:p>
        </p:txBody>
      </p:sp>
    </p:spTree>
    <p:extLst>
      <p:ext uri="{BB962C8B-B14F-4D97-AF65-F5344CB8AC3E}">
        <p14:creationId xmlns:p14="http://schemas.microsoft.com/office/powerpoint/2010/main" val="106938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78C5-7823-4142-A398-59058858982F}"/>
              </a:ext>
            </a:extLst>
          </p:cNvPr>
          <p:cNvSpPr>
            <a:spLocks noGrp="1"/>
          </p:cNvSpPr>
          <p:nvPr>
            <p:ph type="title"/>
          </p:nvPr>
        </p:nvSpPr>
        <p:spPr/>
        <p:txBody>
          <a:bodyPr>
            <a:noAutofit/>
          </a:bodyPr>
          <a:lstStyle/>
          <a:p>
            <a:r>
              <a:rPr lang="en-CA" dirty="0"/>
              <a:t>Lessons Learned</a:t>
            </a:r>
          </a:p>
        </p:txBody>
      </p:sp>
      <p:sp>
        <p:nvSpPr>
          <p:cNvPr id="3" name="Content Placeholder 2">
            <a:extLst>
              <a:ext uri="{FF2B5EF4-FFF2-40B4-BE49-F238E27FC236}">
                <a16:creationId xmlns:a16="http://schemas.microsoft.com/office/drawing/2014/main" id="{72EEB849-48A4-4625-B725-6070D067787A}"/>
              </a:ext>
            </a:extLst>
          </p:cNvPr>
          <p:cNvSpPr>
            <a:spLocks noGrp="1"/>
          </p:cNvSpPr>
          <p:nvPr>
            <p:ph idx="1"/>
          </p:nvPr>
        </p:nvSpPr>
        <p:spPr/>
        <p:txBody>
          <a:bodyPr>
            <a:noAutofit/>
          </a:bodyPr>
          <a:lstStyle/>
          <a:p>
            <a:pPr lvl="0">
              <a:lnSpc>
                <a:spcPct val="100000"/>
              </a:lnSpc>
            </a:pPr>
            <a:r>
              <a:rPr lang="en-CA" dirty="0"/>
              <a:t>It is not clear which scraping actions are illegal and which are legal. </a:t>
            </a:r>
          </a:p>
          <a:p>
            <a:pPr>
              <a:lnSpc>
                <a:spcPct val="100000"/>
              </a:lnSpc>
            </a:pPr>
            <a:r>
              <a:rPr lang="en-CA" dirty="0"/>
              <a:t>Re-publishing content for commercial purposes is considered more problematic than downloading pages for research/analysis.</a:t>
            </a:r>
          </a:p>
          <a:p>
            <a:pPr>
              <a:lnSpc>
                <a:spcPct val="100000"/>
              </a:lnSpc>
            </a:pPr>
            <a:r>
              <a:rPr lang="en-CA" b="1" dirty="0" err="1"/>
              <a:t>Robots.txt</a:t>
            </a:r>
            <a:r>
              <a:rPr lang="en-CA" b="1" dirty="0"/>
              <a:t>:</a:t>
            </a:r>
            <a:r>
              <a:rPr lang="en-CA" dirty="0"/>
              <a:t> </a:t>
            </a:r>
            <a:r>
              <a:rPr lang="en-CA" i="1" dirty="0">
                <a:latin typeface="Dagny OT" panose="020B0504020201020104" pitchFamily="34" charset="0"/>
              </a:rPr>
              <a:t>Robots Exclusion Protocol</a:t>
            </a:r>
            <a:r>
              <a:rPr lang="en-CA" dirty="0">
                <a:latin typeface="Dagny OT" panose="020B0504020201020104" pitchFamily="34" charset="0"/>
              </a:rPr>
              <a:t> </a:t>
            </a:r>
            <a:r>
              <a:rPr lang="en-CA" dirty="0"/>
              <a:t>is a file that tells scrapers what information on the site may be harvested.</a:t>
            </a:r>
          </a:p>
          <a:p>
            <a:pPr>
              <a:lnSpc>
                <a:spcPct val="100000"/>
              </a:lnSpc>
            </a:pPr>
            <a:r>
              <a:rPr lang="en-CA" b="1" dirty="0"/>
              <a:t>Be friendly! </a:t>
            </a:r>
            <a:r>
              <a:rPr lang="en-CA" dirty="0"/>
              <a:t>Not everything that can be scraped needs to </a:t>
            </a:r>
            <a:r>
              <a:rPr lang="en-CA"/>
              <a:t>be so. </a:t>
            </a:r>
            <a:r>
              <a:rPr lang="en-CA" dirty="0"/>
              <a:t>Scraping programs should behave “nicely”, provide the data you seek, and be efficient, in this order.</a:t>
            </a:r>
          </a:p>
        </p:txBody>
      </p:sp>
    </p:spTree>
    <p:extLst>
      <p:ext uri="{BB962C8B-B14F-4D97-AF65-F5344CB8AC3E}">
        <p14:creationId xmlns:p14="http://schemas.microsoft.com/office/powerpoint/2010/main" val="64780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Contact Data Providers</a:t>
            </a:r>
          </a:p>
        </p:txBody>
      </p:sp>
      <p:sp>
        <p:nvSpPr>
          <p:cNvPr id="3" name="Content Placeholder 2"/>
          <p:cNvSpPr>
            <a:spLocks noGrp="1"/>
          </p:cNvSpPr>
          <p:nvPr>
            <p:ph idx="1"/>
          </p:nvPr>
        </p:nvSpPr>
        <p:spPr/>
        <p:txBody>
          <a:bodyPr/>
          <a:lstStyle/>
          <a:p>
            <a:pPr lvl="0">
              <a:lnSpc>
                <a:spcPct val="100000"/>
              </a:lnSpc>
            </a:pPr>
            <a:r>
              <a:rPr lang="en-CA" dirty="0"/>
              <a:t>Any data accessed by HTTP forms is stored in some sort of database.  </a:t>
            </a:r>
          </a:p>
          <a:p>
            <a:pPr lvl="0">
              <a:lnSpc>
                <a:spcPct val="100000"/>
              </a:lnSpc>
            </a:pPr>
            <a:r>
              <a:rPr lang="en-CA" dirty="0"/>
              <a:t>Ask proprietors of the data first if they will grant access to the database or files.</a:t>
            </a:r>
          </a:p>
          <a:p>
            <a:pPr lvl="0">
              <a:lnSpc>
                <a:spcPct val="100000"/>
              </a:lnSpc>
            </a:pPr>
            <a:r>
              <a:rPr lang="en-CA" dirty="0"/>
              <a:t>The larger the amount of data you want, </a:t>
            </a:r>
            <a:r>
              <a:rPr lang="en-CA" b="1" dirty="0"/>
              <a:t>the better it is for both parties to communicate before starting to harvest data</a:t>
            </a:r>
            <a:r>
              <a:rPr lang="en-CA" dirty="0"/>
              <a:t>. </a:t>
            </a:r>
          </a:p>
          <a:p>
            <a:pPr lvl="0">
              <a:lnSpc>
                <a:spcPct val="100000"/>
              </a:lnSpc>
            </a:pPr>
            <a:r>
              <a:rPr lang="en-CA" dirty="0"/>
              <a:t>For small amounts of data, that’s less important. </a:t>
            </a:r>
          </a:p>
        </p:txBody>
      </p:sp>
    </p:spTree>
    <p:extLst>
      <p:ext uri="{BB962C8B-B14F-4D97-AF65-F5344CB8AC3E}">
        <p14:creationId xmlns:p14="http://schemas.microsoft.com/office/powerpoint/2010/main" val="216074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a:t>Scraping Do’s and </a:t>
            </a:r>
            <a:r>
              <a:rPr lang="en-CA" dirty="0" err="1"/>
              <a:t>Don’t’s</a:t>
            </a:r>
            <a:endParaRPr lang="en-CA" dirty="0"/>
          </a:p>
        </p:txBody>
      </p:sp>
      <p:sp>
        <p:nvSpPr>
          <p:cNvPr id="3" name="Content Placeholder 2"/>
          <p:cNvSpPr>
            <a:spLocks noGrp="1"/>
          </p:cNvSpPr>
          <p:nvPr>
            <p:ph idx="1"/>
          </p:nvPr>
        </p:nvSpPr>
        <p:spPr/>
        <p:txBody>
          <a:bodyPr>
            <a:normAutofit/>
          </a:bodyPr>
          <a:lstStyle/>
          <a:p>
            <a:pPr lvl="0">
              <a:lnSpc>
                <a:spcPct val="120000"/>
              </a:lnSpc>
            </a:pPr>
            <a:r>
              <a:rPr lang="en-CA" b="1" dirty="0"/>
              <a:t>1. Stay identifiable</a:t>
            </a:r>
          </a:p>
          <a:p>
            <a:pPr lvl="0">
              <a:lnSpc>
                <a:spcPct val="120000"/>
              </a:lnSpc>
            </a:pPr>
            <a:r>
              <a:rPr lang="en-CA" b="1" dirty="0"/>
              <a:t>2. Reduce traffic</a:t>
            </a:r>
          </a:p>
          <a:p>
            <a:pPr lvl="1">
              <a:lnSpc>
                <a:spcPct val="120000"/>
              </a:lnSpc>
            </a:pPr>
            <a:r>
              <a:rPr lang="en-CA" dirty="0"/>
              <a:t>Accept compressed files</a:t>
            </a:r>
          </a:p>
          <a:p>
            <a:pPr lvl="1">
              <a:lnSpc>
                <a:spcPct val="120000"/>
              </a:lnSpc>
            </a:pPr>
            <a:r>
              <a:rPr lang="en-CA" dirty="0"/>
              <a:t>If scraping the same resources multiple times, check first if it has changed before accessing again</a:t>
            </a:r>
          </a:p>
          <a:p>
            <a:pPr lvl="1">
              <a:lnSpc>
                <a:spcPct val="120000"/>
              </a:lnSpc>
            </a:pPr>
            <a:r>
              <a:rPr lang="en-CA" dirty="0"/>
              <a:t>Retrieve only parts of a file</a:t>
            </a:r>
          </a:p>
        </p:txBody>
      </p:sp>
    </p:spTree>
    <p:extLst>
      <p:ext uri="{BB962C8B-B14F-4D97-AF65-F5344CB8AC3E}">
        <p14:creationId xmlns:p14="http://schemas.microsoft.com/office/powerpoint/2010/main" val="188836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a:t>Scraping Do’s and </a:t>
            </a:r>
            <a:r>
              <a:rPr lang="en-CA" dirty="0" err="1"/>
              <a:t>Don’t’s</a:t>
            </a:r>
            <a:endParaRPr lang="en-CA" dirty="0"/>
          </a:p>
        </p:txBody>
      </p:sp>
      <p:sp>
        <p:nvSpPr>
          <p:cNvPr id="3" name="Content Placeholder 2"/>
          <p:cNvSpPr>
            <a:spLocks noGrp="1"/>
          </p:cNvSpPr>
          <p:nvPr>
            <p:ph idx="1"/>
          </p:nvPr>
        </p:nvSpPr>
        <p:spPr/>
        <p:txBody>
          <a:bodyPr>
            <a:normAutofit fontScale="77500" lnSpcReduction="20000"/>
          </a:bodyPr>
          <a:lstStyle/>
          <a:p>
            <a:pPr lvl="0">
              <a:lnSpc>
                <a:spcPct val="120000"/>
              </a:lnSpc>
            </a:pPr>
            <a:r>
              <a:rPr lang="en-CA" sz="2800" b="1" dirty="0"/>
              <a:t>3. Do not bother server with multiple requests</a:t>
            </a:r>
          </a:p>
          <a:p>
            <a:pPr lvl="1">
              <a:lnSpc>
                <a:spcPct val="120000"/>
              </a:lnSpc>
            </a:pPr>
            <a:r>
              <a:rPr lang="en-CA" sz="2400" dirty="0"/>
              <a:t>Many requests per second can bring smaller servers down</a:t>
            </a:r>
          </a:p>
          <a:p>
            <a:pPr lvl="1">
              <a:lnSpc>
                <a:spcPct val="120000"/>
              </a:lnSpc>
            </a:pPr>
            <a:r>
              <a:rPr lang="en-CA" sz="2400" dirty="0"/>
              <a:t>Webmasters may block you if your scraper behaves this way</a:t>
            </a:r>
          </a:p>
          <a:p>
            <a:pPr lvl="1">
              <a:lnSpc>
                <a:spcPct val="120000"/>
              </a:lnSpc>
            </a:pPr>
            <a:r>
              <a:rPr lang="en-CA" sz="2400" dirty="0"/>
              <a:t>One or two request per second is fine</a:t>
            </a:r>
          </a:p>
          <a:p>
            <a:pPr lvl="0">
              <a:lnSpc>
                <a:spcPct val="120000"/>
              </a:lnSpc>
            </a:pPr>
            <a:r>
              <a:rPr lang="en-CA" sz="2800" b="1" dirty="0"/>
              <a:t>4. Write modest scraper (efficient and polite)</a:t>
            </a:r>
          </a:p>
          <a:p>
            <a:pPr lvl="1">
              <a:lnSpc>
                <a:spcPct val="120000"/>
              </a:lnSpc>
            </a:pPr>
            <a:r>
              <a:rPr lang="en-CA" sz="2400" dirty="0"/>
              <a:t>No reason to scrape pages daily or repeat same task over and over; make your scraper as efficient as possible</a:t>
            </a:r>
          </a:p>
          <a:p>
            <a:pPr lvl="1">
              <a:lnSpc>
                <a:spcPct val="120000"/>
              </a:lnSpc>
            </a:pPr>
            <a:r>
              <a:rPr lang="en-CA" sz="2400" dirty="0"/>
              <a:t>Do not over-scrape pages</a:t>
            </a:r>
          </a:p>
          <a:p>
            <a:pPr lvl="1">
              <a:lnSpc>
                <a:spcPct val="120000"/>
              </a:lnSpc>
            </a:pPr>
            <a:r>
              <a:rPr lang="en-CA" sz="2400" dirty="0"/>
              <a:t>Select resources you want to use and leave the rest untouched</a:t>
            </a:r>
          </a:p>
        </p:txBody>
      </p:sp>
    </p:spTree>
    <p:extLst>
      <p:ext uri="{BB962C8B-B14F-4D97-AF65-F5344CB8AC3E}">
        <p14:creationId xmlns:p14="http://schemas.microsoft.com/office/powerpoint/2010/main" val="180642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3251-15A2-7C9A-FC80-B5CC8AA3D483}"/>
              </a:ext>
            </a:extLst>
          </p:cNvPr>
          <p:cNvSpPr>
            <a:spLocks noGrp="1"/>
          </p:cNvSpPr>
          <p:nvPr>
            <p:ph type="title"/>
          </p:nvPr>
        </p:nvSpPr>
        <p:spPr/>
        <p:txBody>
          <a:bodyPr/>
          <a:lstStyle/>
          <a:p>
            <a:r>
              <a:rPr lang="en-US"/>
              <a:t>Example: Use of data – making Departments safer</a:t>
            </a:r>
            <a:endParaRPr lang="en-CA"/>
          </a:p>
        </p:txBody>
      </p:sp>
      <p:sp>
        <p:nvSpPr>
          <p:cNvPr id="3" name="Content Placeholder 2">
            <a:extLst>
              <a:ext uri="{FF2B5EF4-FFF2-40B4-BE49-F238E27FC236}">
                <a16:creationId xmlns:a16="http://schemas.microsoft.com/office/drawing/2014/main" id="{C9F8B3BE-E5F7-952B-181E-6CBA585F37A8}"/>
              </a:ext>
            </a:extLst>
          </p:cNvPr>
          <p:cNvSpPr>
            <a:spLocks noGrp="1"/>
          </p:cNvSpPr>
          <p:nvPr>
            <p:ph idx="1"/>
          </p:nvPr>
        </p:nvSpPr>
        <p:spPr/>
        <p:txBody>
          <a:bodyPr>
            <a:noAutofit/>
          </a:bodyPr>
          <a:lstStyle/>
          <a:p>
            <a:pPr>
              <a:spcBef>
                <a:spcPts val="1200"/>
              </a:spcBef>
            </a:pPr>
            <a:r>
              <a:rPr lang="en-US" sz="2100"/>
              <a:t>The occupational health and safety group at a department wants to make our environment safer.</a:t>
            </a:r>
          </a:p>
          <a:p>
            <a:pPr>
              <a:spcBef>
                <a:spcPts val="1200"/>
              </a:spcBef>
            </a:pPr>
            <a:r>
              <a:rPr lang="en-US" sz="2100"/>
              <a:t>Every time a health and safety incident occurs, the </a:t>
            </a:r>
            <a:r>
              <a:rPr lang="en-US" sz="2100" b="1"/>
              <a:t>details are recorded</a:t>
            </a:r>
            <a:r>
              <a:rPr lang="en-US" sz="2100"/>
              <a:t> (type of incident, when/ where/how it happened, etc.).</a:t>
            </a:r>
          </a:p>
          <a:p>
            <a:pPr>
              <a:spcBef>
                <a:spcPts val="1200"/>
              </a:spcBef>
            </a:pPr>
            <a:r>
              <a:rPr lang="en-US" sz="2100"/>
              <a:t>This data is </a:t>
            </a:r>
            <a:r>
              <a:rPr lang="en-US" sz="2100" b="1"/>
              <a:t>tracked</a:t>
            </a:r>
            <a:r>
              <a:rPr lang="en-US" sz="2100"/>
              <a:t> and </a:t>
            </a:r>
            <a:r>
              <a:rPr lang="en-US" sz="2100" b="1"/>
              <a:t>analyzed</a:t>
            </a:r>
            <a:r>
              <a:rPr lang="en-US" sz="2100"/>
              <a:t>.</a:t>
            </a:r>
          </a:p>
          <a:p>
            <a:pPr>
              <a:spcBef>
                <a:spcPts val="1200"/>
              </a:spcBef>
            </a:pPr>
            <a:r>
              <a:rPr lang="en-US" sz="2100"/>
              <a:t>If trends are seen in the data (for example a lot of slips and trips happen at a particular location) then the team </a:t>
            </a:r>
            <a:r>
              <a:rPr lang="en-US" sz="2100" b="1"/>
              <a:t>decides to intervene</a:t>
            </a:r>
            <a:r>
              <a:rPr lang="en-US" sz="2100"/>
              <a:t>, and steps are taken to </a:t>
            </a:r>
            <a:r>
              <a:rPr lang="en-US" sz="2100" b="1"/>
              <a:t>mitigate the issue</a:t>
            </a:r>
            <a:r>
              <a:rPr lang="en-US" sz="2100"/>
              <a:t> (e.g., coating the floor with a non-slip surface, etc.).</a:t>
            </a:r>
          </a:p>
          <a:p>
            <a:pPr>
              <a:spcBef>
                <a:spcPts val="1200"/>
              </a:spcBef>
            </a:pPr>
            <a:r>
              <a:rPr lang="en-US" sz="2100"/>
              <a:t>More data is collected after mitigation so that the group can measure “</a:t>
            </a:r>
            <a:r>
              <a:rPr lang="en-US" sz="2100" b="1"/>
              <a:t>improvements</a:t>
            </a:r>
            <a:r>
              <a:rPr lang="en-US" sz="2100"/>
              <a:t>”.</a:t>
            </a:r>
            <a:endParaRPr lang="en-CA" sz="2100"/>
          </a:p>
        </p:txBody>
      </p:sp>
    </p:spTree>
    <p:extLst>
      <p:ext uri="{BB962C8B-B14F-4D97-AF65-F5344CB8AC3E}">
        <p14:creationId xmlns:p14="http://schemas.microsoft.com/office/powerpoint/2010/main" val="390733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271F-A128-528F-8528-CB5B432B6DEE}"/>
              </a:ext>
            </a:extLst>
          </p:cNvPr>
          <p:cNvSpPr>
            <a:spLocks noGrp="1"/>
          </p:cNvSpPr>
          <p:nvPr>
            <p:ph type="title"/>
          </p:nvPr>
        </p:nvSpPr>
        <p:spPr/>
        <p:txBody>
          <a:bodyPr/>
          <a:lstStyle/>
          <a:p>
            <a:r>
              <a:rPr lang="en-US"/>
              <a:t>Data and Information Life Cycles</a:t>
            </a:r>
            <a:endParaRPr lang="en-CA"/>
          </a:p>
        </p:txBody>
      </p:sp>
      <p:sp>
        <p:nvSpPr>
          <p:cNvPr id="3" name="Content Placeholder 2">
            <a:extLst>
              <a:ext uri="{FF2B5EF4-FFF2-40B4-BE49-F238E27FC236}">
                <a16:creationId xmlns:a16="http://schemas.microsoft.com/office/drawing/2014/main" id="{3A244526-FD80-DABB-3708-7293E6A6CDB2}"/>
              </a:ext>
            </a:extLst>
          </p:cNvPr>
          <p:cNvSpPr>
            <a:spLocks noGrp="1"/>
          </p:cNvSpPr>
          <p:nvPr>
            <p:ph idx="1"/>
          </p:nvPr>
        </p:nvSpPr>
        <p:spPr/>
        <p:txBody>
          <a:bodyPr/>
          <a:lstStyle/>
          <a:p>
            <a:pPr>
              <a:spcBef>
                <a:spcPts val="1200"/>
              </a:spcBef>
            </a:pPr>
            <a:r>
              <a:rPr lang="en-US"/>
              <a:t>Data and information “</a:t>
            </a:r>
            <a:r>
              <a:rPr lang="en-US" b="1"/>
              <a:t>life cycles</a:t>
            </a:r>
            <a:r>
              <a:rPr lang="en-US"/>
              <a:t>” describe all the steps that happen between data collection and data not being needed anymore.</a:t>
            </a:r>
          </a:p>
          <a:p>
            <a:pPr>
              <a:spcBef>
                <a:spcPts val="1200"/>
              </a:spcBef>
            </a:pPr>
            <a:r>
              <a:rPr lang="en-US"/>
              <a:t>As data </a:t>
            </a:r>
            <a:r>
              <a:rPr lang="en-US" b="1"/>
              <a:t>gets turned into</a:t>
            </a:r>
            <a:r>
              <a:rPr lang="en-US"/>
              <a:t> information, we need to really understand both of these life cycles (they are different).</a:t>
            </a:r>
            <a:endParaRPr lang="en-CA"/>
          </a:p>
        </p:txBody>
      </p:sp>
    </p:spTree>
    <p:extLst>
      <p:ext uri="{BB962C8B-B14F-4D97-AF65-F5344CB8AC3E}">
        <p14:creationId xmlns:p14="http://schemas.microsoft.com/office/powerpoint/2010/main" val="376927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FD1D7331-55D7-AC46-9E47-47298E463C6B}"/>
              </a:ext>
            </a:extLst>
          </p:cNvPr>
          <p:cNvSpPr/>
          <p:nvPr/>
        </p:nvSpPr>
        <p:spPr>
          <a:xfrm>
            <a:off x="254643" y="2207999"/>
            <a:ext cx="11412637" cy="955930"/>
          </a:xfrm>
          <a:prstGeom prst="roundRect">
            <a:avLst/>
          </a:prstGeom>
          <a:noFill/>
          <a:ln w="38100">
            <a:solidFill>
              <a:schemeClr val="bg1">
                <a:lumMod val="9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latin typeface="Dagny OT" panose="020B0504020201020104" pitchFamily="34" charset="0"/>
            </a:endParaRPr>
          </a:p>
        </p:txBody>
      </p:sp>
      <p:sp>
        <p:nvSpPr>
          <p:cNvPr id="53" name="Rectangle: Rounded Corners 52">
            <a:extLst>
              <a:ext uri="{FF2B5EF4-FFF2-40B4-BE49-F238E27FC236}">
                <a16:creationId xmlns:a16="http://schemas.microsoft.com/office/drawing/2014/main" id="{4A9AFC7D-A395-8A5C-BC68-434C11D566C6}"/>
              </a:ext>
            </a:extLst>
          </p:cNvPr>
          <p:cNvSpPr/>
          <p:nvPr/>
        </p:nvSpPr>
        <p:spPr>
          <a:xfrm>
            <a:off x="254643" y="4850912"/>
            <a:ext cx="11412637" cy="955930"/>
          </a:xfrm>
          <a:prstGeom prst="roundRect">
            <a:avLst/>
          </a:prstGeom>
          <a:noFill/>
          <a:ln w="38100">
            <a:solidFill>
              <a:schemeClr val="bg1">
                <a:lumMod val="9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latin typeface="Dagny OT" panose="020B0504020201020104" pitchFamily="34" charset="0"/>
            </a:endParaRPr>
          </a:p>
        </p:txBody>
      </p:sp>
      <p:sp>
        <p:nvSpPr>
          <p:cNvPr id="2" name="Title 1">
            <a:extLst>
              <a:ext uri="{FF2B5EF4-FFF2-40B4-BE49-F238E27FC236}">
                <a16:creationId xmlns:a16="http://schemas.microsoft.com/office/drawing/2014/main" id="{EE2ECDEE-B721-7AAC-508C-C5066275C81E}"/>
              </a:ext>
            </a:extLst>
          </p:cNvPr>
          <p:cNvSpPr>
            <a:spLocks noGrp="1"/>
          </p:cNvSpPr>
          <p:nvPr>
            <p:ph type="title"/>
          </p:nvPr>
        </p:nvSpPr>
        <p:spPr/>
        <p:txBody>
          <a:bodyPr/>
          <a:lstStyle/>
          <a:p>
            <a:r>
              <a:rPr lang="en-US"/>
              <a:t>Data and Information Life Cycles</a:t>
            </a:r>
            <a:endParaRPr lang="en-CA"/>
          </a:p>
        </p:txBody>
      </p:sp>
      <p:sp>
        <p:nvSpPr>
          <p:cNvPr id="4" name="Rectangle: Rounded Corners 3">
            <a:extLst>
              <a:ext uri="{FF2B5EF4-FFF2-40B4-BE49-F238E27FC236}">
                <a16:creationId xmlns:a16="http://schemas.microsoft.com/office/drawing/2014/main" id="{B137BAD0-110C-46FB-25DF-4A6C58746A1C}"/>
              </a:ext>
            </a:extLst>
          </p:cNvPr>
          <p:cNvSpPr/>
          <p:nvPr/>
        </p:nvSpPr>
        <p:spPr>
          <a:xfrm>
            <a:off x="2797217" y="2284453"/>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Acquisition</a:t>
            </a:r>
          </a:p>
        </p:txBody>
      </p:sp>
      <p:sp>
        <p:nvSpPr>
          <p:cNvPr id="5" name="Rectangle: Rounded Corners 4">
            <a:extLst>
              <a:ext uri="{FF2B5EF4-FFF2-40B4-BE49-F238E27FC236}">
                <a16:creationId xmlns:a16="http://schemas.microsoft.com/office/drawing/2014/main" id="{A66E1DFE-2385-0E1B-E637-B8107C161ADD}"/>
              </a:ext>
            </a:extLst>
          </p:cNvPr>
          <p:cNvSpPr/>
          <p:nvPr/>
        </p:nvSpPr>
        <p:spPr>
          <a:xfrm>
            <a:off x="4636627" y="2284453"/>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Storage</a:t>
            </a:r>
          </a:p>
        </p:txBody>
      </p:sp>
      <p:sp>
        <p:nvSpPr>
          <p:cNvPr id="6" name="Rectangle: Rounded Corners 5">
            <a:extLst>
              <a:ext uri="{FF2B5EF4-FFF2-40B4-BE49-F238E27FC236}">
                <a16:creationId xmlns:a16="http://schemas.microsoft.com/office/drawing/2014/main" id="{9E650A19-E213-82DB-13B6-33D3B9592B5E}"/>
              </a:ext>
            </a:extLst>
          </p:cNvPr>
          <p:cNvSpPr/>
          <p:nvPr/>
        </p:nvSpPr>
        <p:spPr>
          <a:xfrm>
            <a:off x="6476037" y="2284453"/>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Preparation</a:t>
            </a:r>
          </a:p>
        </p:txBody>
      </p:sp>
      <p:sp>
        <p:nvSpPr>
          <p:cNvPr id="7" name="Rectangle: Rounded Corners 6">
            <a:extLst>
              <a:ext uri="{FF2B5EF4-FFF2-40B4-BE49-F238E27FC236}">
                <a16:creationId xmlns:a16="http://schemas.microsoft.com/office/drawing/2014/main" id="{A587847F-1211-F7E8-B759-E4A65B6207A8}"/>
              </a:ext>
            </a:extLst>
          </p:cNvPr>
          <p:cNvSpPr/>
          <p:nvPr/>
        </p:nvSpPr>
        <p:spPr>
          <a:xfrm>
            <a:off x="8315447" y="2284453"/>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Staging</a:t>
            </a:r>
          </a:p>
        </p:txBody>
      </p:sp>
      <p:sp>
        <p:nvSpPr>
          <p:cNvPr id="8" name="Rectangle: Rounded Corners 7">
            <a:extLst>
              <a:ext uri="{FF2B5EF4-FFF2-40B4-BE49-F238E27FC236}">
                <a16:creationId xmlns:a16="http://schemas.microsoft.com/office/drawing/2014/main" id="{10CBF502-1DE7-A7E8-E152-50326C2E767B}"/>
              </a:ext>
            </a:extLst>
          </p:cNvPr>
          <p:cNvSpPr/>
          <p:nvPr/>
        </p:nvSpPr>
        <p:spPr>
          <a:xfrm>
            <a:off x="10154857" y="2284453"/>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Presentation</a:t>
            </a:r>
          </a:p>
        </p:txBody>
      </p:sp>
      <p:sp>
        <p:nvSpPr>
          <p:cNvPr id="9" name="Rectangle: Rounded Corners 8">
            <a:extLst>
              <a:ext uri="{FF2B5EF4-FFF2-40B4-BE49-F238E27FC236}">
                <a16:creationId xmlns:a16="http://schemas.microsoft.com/office/drawing/2014/main" id="{8D30AEA9-0B44-0460-AA3A-73DA5FC143DF}"/>
              </a:ext>
            </a:extLst>
          </p:cNvPr>
          <p:cNvSpPr/>
          <p:nvPr/>
        </p:nvSpPr>
        <p:spPr>
          <a:xfrm>
            <a:off x="2797217" y="4927366"/>
            <a:ext cx="1392820" cy="803023"/>
          </a:xfrm>
          <a:prstGeom prst="roundRect">
            <a:avLst/>
          </a:prstGeom>
          <a:solidFill>
            <a:srgbClr val="FF99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Authoring</a:t>
            </a:r>
          </a:p>
        </p:txBody>
      </p:sp>
      <p:sp>
        <p:nvSpPr>
          <p:cNvPr id="10" name="Rectangle: Rounded Corners 9">
            <a:extLst>
              <a:ext uri="{FF2B5EF4-FFF2-40B4-BE49-F238E27FC236}">
                <a16:creationId xmlns:a16="http://schemas.microsoft.com/office/drawing/2014/main" id="{F923E2B1-7B6F-3443-ABF0-3C5FBB64E901}"/>
              </a:ext>
            </a:extLst>
          </p:cNvPr>
          <p:cNvSpPr/>
          <p:nvPr/>
        </p:nvSpPr>
        <p:spPr>
          <a:xfrm>
            <a:off x="4636627" y="4927366"/>
            <a:ext cx="1392820" cy="803023"/>
          </a:xfrm>
          <a:prstGeom prst="roundRect">
            <a:avLst/>
          </a:prstGeom>
          <a:solidFill>
            <a:srgbClr val="FF99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Storage</a:t>
            </a:r>
          </a:p>
        </p:txBody>
      </p:sp>
      <p:sp>
        <p:nvSpPr>
          <p:cNvPr id="11" name="Rectangle: Rounded Corners 10">
            <a:extLst>
              <a:ext uri="{FF2B5EF4-FFF2-40B4-BE49-F238E27FC236}">
                <a16:creationId xmlns:a16="http://schemas.microsoft.com/office/drawing/2014/main" id="{05C54AD2-C566-ED6B-2E8C-4B924B32732E}"/>
              </a:ext>
            </a:extLst>
          </p:cNvPr>
          <p:cNvSpPr/>
          <p:nvPr/>
        </p:nvSpPr>
        <p:spPr>
          <a:xfrm>
            <a:off x="6476037" y="4927366"/>
            <a:ext cx="1392820" cy="803023"/>
          </a:xfrm>
          <a:prstGeom prst="roundRect">
            <a:avLst/>
          </a:prstGeom>
          <a:solidFill>
            <a:srgbClr val="FF99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Retrieval</a:t>
            </a:r>
          </a:p>
        </p:txBody>
      </p:sp>
      <p:sp>
        <p:nvSpPr>
          <p:cNvPr id="12" name="Rectangle: Rounded Corners 11">
            <a:extLst>
              <a:ext uri="{FF2B5EF4-FFF2-40B4-BE49-F238E27FC236}">
                <a16:creationId xmlns:a16="http://schemas.microsoft.com/office/drawing/2014/main" id="{15BC882B-E775-CDD3-4C56-59E711520EA0}"/>
              </a:ext>
            </a:extLst>
          </p:cNvPr>
          <p:cNvSpPr/>
          <p:nvPr/>
        </p:nvSpPr>
        <p:spPr>
          <a:xfrm>
            <a:off x="8315447" y="4927366"/>
            <a:ext cx="1392820" cy="803023"/>
          </a:xfrm>
          <a:prstGeom prst="roundRect">
            <a:avLst/>
          </a:prstGeom>
          <a:solidFill>
            <a:srgbClr val="FF99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Usage</a:t>
            </a:r>
          </a:p>
        </p:txBody>
      </p:sp>
      <p:sp>
        <p:nvSpPr>
          <p:cNvPr id="13" name="Rectangle: Rounded Corners 12">
            <a:extLst>
              <a:ext uri="{FF2B5EF4-FFF2-40B4-BE49-F238E27FC236}">
                <a16:creationId xmlns:a16="http://schemas.microsoft.com/office/drawing/2014/main" id="{38A95E27-4363-BBBA-A001-7B2991307A4A}"/>
              </a:ext>
            </a:extLst>
          </p:cNvPr>
          <p:cNvSpPr/>
          <p:nvPr/>
        </p:nvSpPr>
        <p:spPr>
          <a:xfrm>
            <a:off x="10154857" y="4927366"/>
            <a:ext cx="1392820" cy="803023"/>
          </a:xfrm>
          <a:prstGeom prst="roundRect">
            <a:avLst/>
          </a:prstGeom>
          <a:solidFill>
            <a:srgbClr val="FF99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Retirement</a:t>
            </a:r>
          </a:p>
        </p:txBody>
      </p:sp>
      <p:cxnSp>
        <p:nvCxnSpPr>
          <p:cNvPr id="14" name="Straight Arrow Connector 13">
            <a:extLst>
              <a:ext uri="{FF2B5EF4-FFF2-40B4-BE49-F238E27FC236}">
                <a16:creationId xmlns:a16="http://schemas.microsoft.com/office/drawing/2014/main" id="{19571352-6135-2CE2-13F6-C075B075152D}"/>
              </a:ext>
            </a:extLst>
          </p:cNvPr>
          <p:cNvCxnSpPr>
            <a:cxnSpLocks/>
          </p:cNvCxnSpPr>
          <p:nvPr/>
        </p:nvCxnSpPr>
        <p:spPr>
          <a:xfrm>
            <a:off x="4190037" y="2685964"/>
            <a:ext cx="446590" cy="0"/>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70FC284-9D02-9ABB-12EA-FDBAAFFDD79A}"/>
              </a:ext>
            </a:extLst>
          </p:cNvPr>
          <p:cNvCxnSpPr>
            <a:cxnSpLocks/>
          </p:cNvCxnSpPr>
          <p:nvPr/>
        </p:nvCxnSpPr>
        <p:spPr>
          <a:xfrm>
            <a:off x="6029447" y="2685964"/>
            <a:ext cx="446590" cy="0"/>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7FBFCCA-5C1B-AEF2-F664-9A6AB0236F84}"/>
              </a:ext>
            </a:extLst>
          </p:cNvPr>
          <p:cNvCxnSpPr>
            <a:cxnSpLocks/>
          </p:cNvCxnSpPr>
          <p:nvPr/>
        </p:nvCxnSpPr>
        <p:spPr>
          <a:xfrm>
            <a:off x="7868857" y="2685964"/>
            <a:ext cx="446590" cy="0"/>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A3879E06-B866-5855-FA6A-355359E740A8}"/>
              </a:ext>
            </a:extLst>
          </p:cNvPr>
          <p:cNvCxnSpPr>
            <a:cxnSpLocks/>
          </p:cNvCxnSpPr>
          <p:nvPr/>
        </p:nvCxnSpPr>
        <p:spPr>
          <a:xfrm>
            <a:off x="9708267" y="2685964"/>
            <a:ext cx="446590" cy="0"/>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FF6F991-9723-509F-4615-16CB886ED88E}"/>
              </a:ext>
            </a:extLst>
          </p:cNvPr>
          <p:cNvCxnSpPr>
            <a:cxnSpLocks/>
          </p:cNvCxnSpPr>
          <p:nvPr/>
        </p:nvCxnSpPr>
        <p:spPr>
          <a:xfrm>
            <a:off x="4190037" y="5328877"/>
            <a:ext cx="446590" cy="0"/>
          </a:xfrm>
          <a:prstGeom prst="straightConnector1">
            <a:avLst/>
          </a:prstGeom>
          <a:ln w="3810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C40A2FA7-C460-125B-C87E-2AC24A423C11}"/>
              </a:ext>
            </a:extLst>
          </p:cNvPr>
          <p:cNvCxnSpPr>
            <a:cxnSpLocks/>
          </p:cNvCxnSpPr>
          <p:nvPr/>
        </p:nvCxnSpPr>
        <p:spPr>
          <a:xfrm>
            <a:off x="6029447" y="5328877"/>
            <a:ext cx="446590" cy="0"/>
          </a:xfrm>
          <a:prstGeom prst="straightConnector1">
            <a:avLst/>
          </a:prstGeom>
          <a:ln w="3810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63C1DEE7-D281-3E24-73BF-8002096719DE}"/>
              </a:ext>
            </a:extLst>
          </p:cNvPr>
          <p:cNvCxnSpPr>
            <a:cxnSpLocks/>
          </p:cNvCxnSpPr>
          <p:nvPr/>
        </p:nvCxnSpPr>
        <p:spPr>
          <a:xfrm>
            <a:off x="7868857" y="5328877"/>
            <a:ext cx="446590" cy="0"/>
          </a:xfrm>
          <a:prstGeom prst="straightConnector1">
            <a:avLst/>
          </a:prstGeom>
          <a:ln w="3810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CBDB883-2697-8CB4-2E33-662436DEF3B2}"/>
              </a:ext>
            </a:extLst>
          </p:cNvPr>
          <p:cNvCxnSpPr>
            <a:cxnSpLocks/>
            <a:endCxn id="13" idx="1"/>
          </p:cNvCxnSpPr>
          <p:nvPr/>
        </p:nvCxnSpPr>
        <p:spPr>
          <a:xfrm>
            <a:off x="9708267" y="5328877"/>
            <a:ext cx="446590" cy="1"/>
          </a:xfrm>
          <a:prstGeom prst="straightConnector1">
            <a:avLst/>
          </a:prstGeom>
          <a:ln w="3810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4CA51732-86A1-57EB-3447-9DC517437216}"/>
              </a:ext>
            </a:extLst>
          </p:cNvPr>
          <p:cNvCxnSpPr>
            <a:stCxn id="8" idx="2"/>
            <a:endCxn id="9" idx="0"/>
          </p:cNvCxnSpPr>
          <p:nvPr/>
        </p:nvCxnSpPr>
        <p:spPr>
          <a:xfrm rot="5400000">
            <a:off x="6252502" y="328601"/>
            <a:ext cx="1839890" cy="7357640"/>
          </a:xfrm>
          <a:prstGeom prst="bentConnector3">
            <a:avLst/>
          </a:prstGeom>
          <a:ln w="38100">
            <a:solidFill>
              <a:srgbClr val="808080"/>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Rectangle: Rounded Corners 43">
            <a:extLst>
              <a:ext uri="{FF2B5EF4-FFF2-40B4-BE49-F238E27FC236}">
                <a16:creationId xmlns:a16="http://schemas.microsoft.com/office/drawing/2014/main" id="{9BE46BB9-0835-D960-FE99-1B73ACD2E19A}"/>
              </a:ext>
            </a:extLst>
          </p:cNvPr>
          <p:cNvSpPr/>
          <p:nvPr/>
        </p:nvSpPr>
        <p:spPr>
          <a:xfrm>
            <a:off x="393539" y="2284453"/>
            <a:ext cx="1707265" cy="803023"/>
          </a:xfrm>
          <a:prstGeom prst="roundRect">
            <a:avLst/>
          </a:prstGeom>
          <a:noFill/>
          <a:ln w="38100">
            <a:solidFill>
              <a:srgbClr val="2464AF"/>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solidFill>
                  <a:srgbClr val="2464AF"/>
                </a:solidFill>
                <a:latin typeface="Dagny OT" panose="020B0504020201020104" pitchFamily="34" charset="0"/>
              </a:rPr>
              <a:t>Data</a:t>
            </a:r>
          </a:p>
        </p:txBody>
      </p:sp>
      <p:sp>
        <p:nvSpPr>
          <p:cNvPr id="45" name="Rectangle: Rounded Corners 44">
            <a:extLst>
              <a:ext uri="{FF2B5EF4-FFF2-40B4-BE49-F238E27FC236}">
                <a16:creationId xmlns:a16="http://schemas.microsoft.com/office/drawing/2014/main" id="{87C72F6C-73D8-252E-17EE-A217F49E452A}"/>
              </a:ext>
            </a:extLst>
          </p:cNvPr>
          <p:cNvSpPr/>
          <p:nvPr/>
        </p:nvSpPr>
        <p:spPr>
          <a:xfrm>
            <a:off x="393539" y="4927366"/>
            <a:ext cx="1707263" cy="803023"/>
          </a:xfrm>
          <a:prstGeom prst="roundRect">
            <a:avLst/>
          </a:prstGeom>
          <a:noFill/>
          <a:ln w="38100">
            <a:solidFill>
              <a:srgbClr val="FF99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solidFill>
                  <a:srgbClr val="FF9900"/>
                </a:solidFill>
                <a:latin typeface="Dagny OT" panose="020B0504020201020104" pitchFamily="34" charset="0"/>
              </a:rPr>
              <a:t>Information</a:t>
            </a:r>
          </a:p>
        </p:txBody>
      </p:sp>
      <p:sp>
        <p:nvSpPr>
          <p:cNvPr id="56" name="TextBox 55">
            <a:extLst>
              <a:ext uri="{FF2B5EF4-FFF2-40B4-BE49-F238E27FC236}">
                <a16:creationId xmlns:a16="http://schemas.microsoft.com/office/drawing/2014/main" id="{192262E0-8970-EE3B-CD37-6EB7637D4D0A}"/>
              </a:ext>
            </a:extLst>
          </p:cNvPr>
          <p:cNvSpPr txBox="1"/>
          <p:nvPr/>
        </p:nvSpPr>
        <p:spPr>
          <a:xfrm>
            <a:off x="3493627" y="3641894"/>
            <a:ext cx="7357639" cy="400110"/>
          </a:xfrm>
          <a:prstGeom prst="rect">
            <a:avLst/>
          </a:prstGeom>
          <a:noFill/>
        </p:spPr>
        <p:txBody>
          <a:bodyPr wrap="square" rtlCol="0">
            <a:spAutoFit/>
          </a:bodyPr>
          <a:lstStyle/>
          <a:p>
            <a:pPr algn="ctr"/>
            <a:r>
              <a:rPr lang="en-US" sz="2000">
                <a:solidFill>
                  <a:schemeClr val="tx2"/>
                </a:solidFill>
                <a:latin typeface="Dagny OT" panose="020B0504020201020104" pitchFamily="34" charset="0"/>
                <a:cs typeface="Calibri" panose="020F0502020204030204" pitchFamily="34" charset="0"/>
              </a:rPr>
              <a:t>Data is </a:t>
            </a:r>
            <a:r>
              <a:rPr lang="en-US" sz="2000" b="1">
                <a:solidFill>
                  <a:schemeClr val="tx2"/>
                </a:solidFill>
                <a:latin typeface="Dagny OT" panose="020B0504020201020104" pitchFamily="34" charset="0"/>
                <a:cs typeface="Calibri" panose="020F0502020204030204" pitchFamily="34" charset="0"/>
              </a:rPr>
              <a:t>consumed</a:t>
            </a:r>
            <a:r>
              <a:rPr lang="en-US" sz="2000">
                <a:solidFill>
                  <a:schemeClr val="tx2"/>
                </a:solidFill>
                <a:latin typeface="Dagny OT" panose="020B0504020201020104" pitchFamily="34" charset="0"/>
                <a:cs typeface="Calibri" panose="020F0502020204030204" pitchFamily="34" charset="0"/>
              </a:rPr>
              <a:t> in order to </a:t>
            </a:r>
            <a:r>
              <a:rPr lang="en-US" sz="2000" b="1">
                <a:solidFill>
                  <a:schemeClr val="tx2"/>
                </a:solidFill>
                <a:latin typeface="Dagny OT" panose="020B0504020201020104" pitchFamily="34" charset="0"/>
                <a:cs typeface="Calibri" panose="020F0502020204030204" pitchFamily="34" charset="0"/>
              </a:rPr>
              <a:t>produce</a:t>
            </a:r>
            <a:r>
              <a:rPr lang="en-US" sz="2000">
                <a:solidFill>
                  <a:schemeClr val="tx2"/>
                </a:solidFill>
                <a:latin typeface="Dagny OT" panose="020B0504020201020104" pitchFamily="34" charset="0"/>
                <a:cs typeface="Calibri" panose="020F0502020204030204" pitchFamily="34" charset="0"/>
              </a:rPr>
              <a:t> information</a:t>
            </a:r>
            <a:endParaRPr lang="en-CA" sz="2000">
              <a:solidFill>
                <a:schemeClr val="tx2"/>
              </a:solidFill>
              <a:latin typeface="Dagny OT" panose="020B0504020201020104" pitchFamily="34" charset="0"/>
              <a:cs typeface="Calibri" panose="020F0502020204030204" pitchFamily="34" charset="0"/>
            </a:endParaRPr>
          </a:p>
        </p:txBody>
      </p:sp>
    </p:spTree>
    <p:extLst>
      <p:ext uri="{BB962C8B-B14F-4D97-AF65-F5344CB8AC3E}">
        <p14:creationId xmlns:p14="http://schemas.microsoft.com/office/powerpoint/2010/main" val="426854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BB39-0628-F33B-3EA9-52F27B29EB9F}"/>
              </a:ext>
            </a:extLst>
          </p:cNvPr>
          <p:cNvSpPr>
            <a:spLocks noGrp="1"/>
          </p:cNvSpPr>
          <p:nvPr>
            <p:ph type="title"/>
          </p:nvPr>
        </p:nvSpPr>
        <p:spPr/>
        <p:txBody>
          <a:bodyPr/>
          <a:lstStyle/>
          <a:p>
            <a:r>
              <a:rPr lang="en-US"/>
              <a:t>Data as a Strategic Asset</a:t>
            </a:r>
            <a:endParaRPr lang="en-CA"/>
          </a:p>
        </p:txBody>
      </p:sp>
      <p:sp>
        <p:nvSpPr>
          <p:cNvPr id="3" name="Content Placeholder 2">
            <a:extLst>
              <a:ext uri="{FF2B5EF4-FFF2-40B4-BE49-F238E27FC236}">
                <a16:creationId xmlns:a16="http://schemas.microsoft.com/office/drawing/2014/main" id="{90863FB6-A2B6-EAFB-8FD7-7B1521CEFB72}"/>
              </a:ext>
            </a:extLst>
          </p:cNvPr>
          <p:cNvSpPr>
            <a:spLocks noGrp="1"/>
          </p:cNvSpPr>
          <p:nvPr>
            <p:ph idx="1"/>
          </p:nvPr>
        </p:nvSpPr>
        <p:spPr/>
        <p:txBody>
          <a:bodyPr>
            <a:noAutofit/>
          </a:bodyPr>
          <a:lstStyle/>
          <a:p>
            <a:pPr>
              <a:spcBef>
                <a:spcPts val="1200"/>
              </a:spcBef>
            </a:pPr>
            <a:r>
              <a:rPr lang="en-US" dirty="0"/>
              <a:t>In a previous version of the Privy Council Data Strategy, “</a:t>
            </a:r>
            <a:r>
              <a:rPr lang="en-US" b="1" dirty="0"/>
              <a:t>data as an asset</a:t>
            </a:r>
            <a:r>
              <a:rPr lang="en-US" dirty="0"/>
              <a:t>” was a foundational pillar, defined as:</a:t>
            </a:r>
          </a:p>
          <a:p>
            <a:pPr marL="323987" lvl="1" indent="0">
              <a:spcBef>
                <a:spcPts val="1200"/>
              </a:spcBef>
              <a:buNone/>
            </a:pPr>
            <a:r>
              <a:rPr lang="en-US" sz="2000" dirty="0"/>
              <a:t>“The government has the data it needs, which are fit for use, discoverable, and available. Includes, for example:</a:t>
            </a:r>
          </a:p>
          <a:p>
            <a:pPr marL="972875" lvl="1" indent="-342900">
              <a:spcBef>
                <a:spcPts val="600"/>
              </a:spcBef>
              <a:buFont typeface="Wingdings" panose="05000000000000000000" pitchFamily="2" charset="2"/>
              <a:buChar char="§"/>
            </a:pPr>
            <a:r>
              <a:rPr lang="en-US" sz="2000" dirty="0"/>
              <a:t>planning and stewardship;</a:t>
            </a:r>
          </a:p>
          <a:p>
            <a:pPr marL="972875" lvl="1" indent="-342900">
              <a:spcBef>
                <a:spcPts val="600"/>
              </a:spcBef>
              <a:buFont typeface="Wingdings" panose="05000000000000000000" pitchFamily="2" charset="2"/>
              <a:buChar char="§"/>
            </a:pPr>
            <a:r>
              <a:rPr lang="en-US" sz="2000" dirty="0"/>
              <a:t>use;</a:t>
            </a:r>
          </a:p>
          <a:p>
            <a:pPr marL="972875" lvl="1" indent="-342900">
              <a:spcBef>
                <a:spcPts val="600"/>
              </a:spcBef>
              <a:buFont typeface="Wingdings" panose="05000000000000000000" pitchFamily="2" charset="2"/>
              <a:buChar char="§"/>
            </a:pPr>
            <a:r>
              <a:rPr lang="en-US" sz="2000" dirty="0"/>
              <a:t>quality;</a:t>
            </a:r>
          </a:p>
          <a:p>
            <a:pPr marL="972875" lvl="1" indent="-342900">
              <a:spcBef>
                <a:spcPts val="600"/>
              </a:spcBef>
              <a:buFont typeface="Wingdings" panose="05000000000000000000" pitchFamily="2" charset="2"/>
              <a:buChar char="§"/>
            </a:pPr>
            <a:r>
              <a:rPr lang="en-US" sz="2000" dirty="0"/>
              <a:t>storage, and </a:t>
            </a:r>
          </a:p>
          <a:p>
            <a:pPr marL="972875" lvl="1" indent="-342900">
              <a:spcBef>
                <a:spcPts val="600"/>
              </a:spcBef>
              <a:buFont typeface="Wingdings" panose="05000000000000000000" pitchFamily="2" charset="2"/>
              <a:buChar char="§"/>
            </a:pPr>
            <a:r>
              <a:rPr lang="en-US" sz="2000" dirty="0"/>
              <a:t>sharing and access.”</a:t>
            </a:r>
          </a:p>
        </p:txBody>
      </p:sp>
    </p:spTree>
    <p:extLst>
      <p:ext uri="{BB962C8B-B14F-4D97-AF65-F5344CB8AC3E}">
        <p14:creationId xmlns:p14="http://schemas.microsoft.com/office/powerpoint/2010/main" val="269052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BB39-0628-F33B-3EA9-52F27B29EB9F}"/>
              </a:ext>
            </a:extLst>
          </p:cNvPr>
          <p:cNvSpPr>
            <a:spLocks noGrp="1"/>
          </p:cNvSpPr>
          <p:nvPr>
            <p:ph type="title"/>
          </p:nvPr>
        </p:nvSpPr>
        <p:spPr/>
        <p:txBody>
          <a:bodyPr/>
          <a:lstStyle/>
          <a:p>
            <a:r>
              <a:rPr lang="en-US"/>
              <a:t>Government of Canada data Picture</a:t>
            </a:r>
            <a:endParaRPr lang="en-CA"/>
          </a:p>
        </p:txBody>
      </p:sp>
      <p:sp>
        <p:nvSpPr>
          <p:cNvPr id="3" name="Content Placeholder 2">
            <a:extLst>
              <a:ext uri="{FF2B5EF4-FFF2-40B4-BE49-F238E27FC236}">
                <a16:creationId xmlns:a16="http://schemas.microsoft.com/office/drawing/2014/main" id="{90863FB6-A2B6-EAFB-8FD7-7B1521CEFB72}"/>
              </a:ext>
            </a:extLst>
          </p:cNvPr>
          <p:cNvSpPr>
            <a:spLocks noGrp="1"/>
          </p:cNvSpPr>
          <p:nvPr>
            <p:ph idx="1"/>
          </p:nvPr>
        </p:nvSpPr>
        <p:spPr>
          <a:xfrm>
            <a:off x="581192" y="1941816"/>
            <a:ext cx="5362408" cy="4325420"/>
          </a:xfrm>
        </p:spPr>
        <p:txBody>
          <a:bodyPr>
            <a:normAutofit/>
          </a:bodyPr>
          <a:lstStyle/>
          <a:p>
            <a:pPr>
              <a:spcBef>
                <a:spcPts val="1200"/>
              </a:spcBef>
            </a:pPr>
            <a:r>
              <a:rPr lang="en-US" sz="2000"/>
              <a:t>The GoC has released a refresh on their original </a:t>
            </a:r>
            <a:r>
              <a:rPr lang="en-US" sz="2000" b="1"/>
              <a:t>2018 data strategy</a:t>
            </a:r>
            <a:r>
              <a:rPr lang="en-US" sz="2000"/>
              <a:t>.</a:t>
            </a:r>
          </a:p>
          <a:p>
            <a:pPr>
              <a:spcBef>
                <a:spcPts val="1200"/>
              </a:spcBef>
            </a:pPr>
            <a:r>
              <a:rPr lang="en-US" sz="2000"/>
              <a:t>All departments are required to implement its policies, directives, and procedures.</a:t>
            </a:r>
          </a:p>
          <a:p>
            <a:pPr>
              <a:spcBef>
                <a:spcPts val="1200"/>
              </a:spcBef>
            </a:pPr>
            <a:r>
              <a:rPr lang="en-US" sz="2000"/>
              <a:t>This is typically the responsibility of a “</a:t>
            </a:r>
            <a:r>
              <a:rPr lang="en-US" sz="2000" b="1"/>
              <a:t>Chief Data Steward</a:t>
            </a:r>
            <a:r>
              <a:rPr lang="en-US" sz="2000"/>
              <a:t>”.</a:t>
            </a:r>
          </a:p>
          <a:p>
            <a:pPr>
              <a:spcBef>
                <a:spcPts val="1200"/>
              </a:spcBef>
            </a:pPr>
            <a:r>
              <a:rPr lang="en-US" sz="2000"/>
              <a:t>In this new model “Data as a Strategic Asset” is now an </a:t>
            </a:r>
            <a:r>
              <a:rPr lang="en-US" sz="2000" b="1"/>
              <a:t>output</a:t>
            </a:r>
            <a:r>
              <a:rPr lang="en-US" sz="2000"/>
              <a:t> of the implementation of the guiding principles.</a:t>
            </a:r>
            <a:endParaRPr lang="en-US"/>
          </a:p>
        </p:txBody>
      </p:sp>
      <p:pic>
        <p:nvPicPr>
          <p:cNvPr id="4" name="Picture 3">
            <a:extLst>
              <a:ext uri="{FF2B5EF4-FFF2-40B4-BE49-F238E27FC236}">
                <a16:creationId xmlns:a16="http://schemas.microsoft.com/office/drawing/2014/main" id="{5EA5B9B7-C074-D325-6E9C-0C77454785CE}"/>
              </a:ext>
            </a:extLst>
          </p:cNvPr>
          <p:cNvPicPr>
            <a:picLocks noChangeAspect="1"/>
          </p:cNvPicPr>
          <p:nvPr/>
        </p:nvPicPr>
        <p:blipFill>
          <a:blip r:embed="rId2"/>
          <a:stretch>
            <a:fillRect/>
          </a:stretch>
        </p:blipFill>
        <p:spPr>
          <a:xfrm>
            <a:off x="6035262" y="1941816"/>
            <a:ext cx="5743858" cy="4438436"/>
          </a:xfrm>
          <a:prstGeom prst="rect">
            <a:avLst/>
          </a:prstGeom>
        </p:spPr>
      </p:pic>
    </p:spTree>
    <p:extLst>
      <p:ext uri="{BB962C8B-B14F-4D97-AF65-F5344CB8AC3E}">
        <p14:creationId xmlns:p14="http://schemas.microsoft.com/office/powerpoint/2010/main" val="30893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B7E6-68D9-D26A-BBAE-23B0CF4A4039}"/>
              </a:ext>
            </a:extLst>
          </p:cNvPr>
          <p:cNvSpPr>
            <a:spLocks noGrp="1"/>
          </p:cNvSpPr>
          <p:nvPr>
            <p:ph type="title"/>
          </p:nvPr>
        </p:nvSpPr>
        <p:spPr/>
        <p:txBody>
          <a:bodyPr/>
          <a:lstStyle/>
          <a:p>
            <a:r>
              <a:rPr lang="en-US"/>
              <a:t>Data Literacy</a:t>
            </a:r>
            <a:endParaRPr lang="en-CA"/>
          </a:p>
        </p:txBody>
      </p:sp>
      <p:sp>
        <p:nvSpPr>
          <p:cNvPr id="3" name="Content Placeholder 2">
            <a:extLst>
              <a:ext uri="{FF2B5EF4-FFF2-40B4-BE49-F238E27FC236}">
                <a16:creationId xmlns:a16="http://schemas.microsoft.com/office/drawing/2014/main" id="{86F8BAC1-1AB5-B6DF-8ADB-B0214A8C0EEF}"/>
              </a:ext>
            </a:extLst>
          </p:cNvPr>
          <p:cNvSpPr>
            <a:spLocks noGrp="1"/>
          </p:cNvSpPr>
          <p:nvPr>
            <p:ph idx="1"/>
          </p:nvPr>
        </p:nvSpPr>
        <p:spPr/>
        <p:txBody>
          <a:bodyPr>
            <a:normAutofit/>
          </a:bodyPr>
          <a:lstStyle/>
          <a:p>
            <a:pPr>
              <a:spcBef>
                <a:spcPts val="1200"/>
              </a:spcBef>
            </a:pPr>
            <a:r>
              <a:rPr lang="en-US" sz="2000" dirty="0"/>
              <a:t>To support the data strategy, the </a:t>
            </a:r>
            <a:r>
              <a:rPr lang="en-US" sz="2000" dirty="0" err="1"/>
              <a:t>GoC</a:t>
            </a:r>
            <a:r>
              <a:rPr lang="en-US" sz="2000" dirty="0"/>
              <a:t> requires that </a:t>
            </a:r>
            <a:r>
              <a:rPr lang="en-US" sz="2000" dirty="0" err="1"/>
              <a:t>GoC</a:t>
            </a:r>
            <a:r>
              <a:rPr lang="en-US" sz="2000" dirty="0"/>
              <a:t> employees be </a:t>
            </a:r>
            <a:r>
              <a:rPr lang="en-US" sz="2000" b="1" dirty="0"/>
              <a:t>data literate</a:t>
            </a:r>
            <a:r>
              <a:rPr lang="en-US" sz="2000" dirty="0"/>
              <a:t>. Supporting data literacy is the </a:t>
            </a:r>
            <a:r>
              <a:rPr lang="en-US" sz="2000" b="1" dirty="0" err="1"/>
              <a:t>GoC</a:t>
            </a:r>
            <a:r>
              <a:rPr lang="en-US" sz="2000" b="1" dirty="0"/>
              <a:t> Data Competency Framework </a:t>
            </a:r>
            <a:r>
              <a:rPr lang="en-US" sz="2000" dirty="0"/>
              <a:t>that this set of courses is built around. </a:t>
            </a:r>
          </a:p>
          <a:p>
            <a:pPr marL="323987" lvl="1" indent="0">
              <a:spcBef>
                <a:spcPts val="1200"/>
              </a:spcBef>
              <a:buNone/>
            </a:pPr>
            <a:r>
              <a:rPr lang="en-US" sz="1700" dirty="0"/>
              <a:t>“Having a data literate workforce is at the core of modernization efforts. This Data Competency Framework is meant to support conversations and aims to advance data literacy by creating a shared understanding and language about data competencies for all federal public servants.”</a:t>
            </a:r>
          </a:p>
          <a:p>
            <a:pPr>
              <a:spcBef>
                <a:spcPts val="1200"/>
              </a:spcBef>
            </a:pPr>
            <a:r>
              <a:rPr lang="en-CA" sz="2000" dirty="0"/>
              <a:t>A department’s level of data literacy is usually identified through </a:t>
            </a:r>
            <a:r>
              <a:rPr lang="en-CA" sz="2000" b="1" dirty="0"/>
              <a:t>surveys</a:t>
            </a:r>
            <a:r>
              <a:rPr lang="en-CA" sz="2000" dirty="0"/>
              <a:t>; gaps are addressed through </a:t>
            </a:r>
            <a:r>
              <a:rPr lang="en-CA" sz="2000" b="1" dirty="0"/>
              <a:t>training</a:t>
            </a:r>
            <a:r>
              <a:rPr lang="en-CA" sz="2000" dirty="0"/>
              <a:t>, </a:t>
            </a:r>
            <a:r>
              <a:rPr lang="en-CA" sz="2000" b="1" dirty="0"/>
              <a:t>education</a:t>
            </a:r>
            <a:r>
              <a:rPr lang="en-CA" sz="2000" dirty="0"/>
              <a:t>, </a:t>
            </a:r>
            <a:r>
              <a:rPr lang="en-CA" sz="2000" b="1" dirty="0"/>
              <a:t>mentorship</a:t>
            </a:r>
            <a:r>
              <a:rPr lang="en-CA" sz="2000" dirty="0"/>
              <a:t>, and other learning methods.</a:t>
            </a:r>
            <a:endParaRPr lang="en-US" sz="2000" dirty="0"/>
          </a:p>
        </p:txBody>
      </p:sp>
    </p:spTree>
    <p:extLst>
      <p:ext uri="{BB962C8B-B14F-4D97-AF65-F5344CB8AC3E}">
        <p14:creationId xmlns:p14="http://schemas.microsoft.com/office/powerpoint/2010/main" val="39453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B7E6-68D9-D26A-BBAE-23B0CF4A4039}"/>
              </a:ext>
            </a:extLst>
          </p:cNvPr>
          <p:cNvSpPr>
            <a:spLocks noGrp="1"/>
          </p:cNvSpPr>
          <p:nvPr>
            <p:ph type="title"/>
          </p:nvPr>
        </p:nvSpPr>
        <p:spPr/>
        <p:txBody>
          <a:bodyPr/>
          <a:lstStyle/>
          <a:p>
            <a:r>
              <a:rPr lang="en-US"/>
              <a:t>Data Literacy</a:t>
            </a:r>
            <a:endParaRPr lang="en-CA"/>
          </a:p>
        </p:txBody>
      </p:sp>
      <p:sp>
        <p:nvSpPr>
          <p:cNvPr id="3" name="Content Placeholder 2">
            <a:extLst>
              <a:ext uri="{FF2B5EF4-FFF2-40B4-BE49-F238E27FC236}">
                <a16:creationId xmlns:a16="http://schemas.microsoft.com/office/drawing/2014/main" id="{86F8BAC1-1AB5-B6DF-8ADB-B0214A8C0EEF}"/>
              </a:ext>
            </a:extLst>
          </p:cNvPr>
          <p:cNvSpPr>
            <a:spLocks noGrp="1"/>
          </p:cNvSpPr>
          <p:nvPr>
            <p:ph idx="1"/>
          </p:nvPr>
        </p:nvSpPr>
        <p:spPr/>
        <p:txBody>
          <a:bodyPr>
            <a:normAutofit fontScale="92500" lnSpcReduction="20000"/>
          </a:bodyPr>
          <a:lstStyle/>
          <a:p>
            <a:pPr>
              <a:spcBef>
                <a:spcPts val="600"/>
              </a:spcBef>
            </a:pPr>
            <a:r>
              <a:rPr lang="en-US" sz="2000"/>
              <a:t>The Data Competency Framework consists of four sections that are divided into three proficiency levels:</a:t>
            </a:r>
          </a:p>
          <a:p>
            <a:pPr>
              <a:spcBef>
                <a:spcPts val="600"/>
              </a:spcBef>
            </a:pPr>
            <a:r>
              <a:rPr lang="en-US" sz="2000" b="1"/>
              <a:t>Sections:</a:t>
            </a:r>
          </a:p>
          <a:p>
            <a:pPr marL="457200" indent="-457200">
              <a:spcBef>
                <a:spcPts val="600"/>
              </a:spcBef>
              <a:buFont typeface="+mj-lt"/>
              <a:buAutoNum type="arabicPeriod"/>
            </a:pPr>
            <a:r>
              <a:rPr lang="en-US" sz="2000"/>
              <a:t>Data Concepts and Culture</a:t>
            </a:r>
          </a:p>
          <a:p>
            <a:pPr marL="457200" indent="-457200">
              <a:spcBef>
                <a:spcPts val="600"/>
              </a:spcBef>
              <a:buFont typeface="+mj-lt"/>
              <a:buAutoNum type="arabicPeriod"/>
            </a:pPr>
            <a:r>
              <a:rPr lang="en-US" sz="2000"/>
              <a:t>Data Governance, Collection, and Stewardship</a:t>
            </a:r>
          </a:p>
          <a:p>
            <a:pPr marL="457200" indent="-457200">
              <a:spcBef>
                <a:spcPts val="600"/>
              </a:spcBef>
              <a:buFont typeface="+mj-lt"/>
              <a:buAutoNum type="arabicPeriod"/>
            </a:pPr>
            <a:r>
              <a:rPr lang="en-US" sz="2000"/>
              <a:t>Analytics and Evaluation</a:t>
            </a:r>
          </a:p>
          <a:p>
            <a:pPr marL="457200" indent="-457200">
              <a:spcBef>
                <a:spcPts val="600"/>
              </a:spcBef>
              <a:buFont typeface="+mj-lt"/>
              <a:buAutoNum type="arabicPeriod"/>
            </a:pPr>
            <a:r>
              <a:rPr lang="en-US" sz="2000"/>
              <a:t>Data Systems and Architecture</a:t>
            </a:r>
          </a:p>
          <a:p>
            <a:pPr>
              <a:spcBef>
                <a:spcPts val="600"/>
              </a:spcBef>
            </a:pPr>
            <a:endParaRPr lang="en-US" sz="500"/>
          </a:p>
          <a:p>
            <a:pPr>
              <a:spcBef>
                <a:spcPts val="600"/>
              </a:spcBef>
            </a:pPr>
            <a:r>
              <a:rPr lang="en-US" sz="2000" b="1"/>
              <a:t>Proficiency Levels:</a:t>
            </a:r>
          </a:p>
          <a:p>
            <a:pPr marL="457200" indent="-457200">
              <a:spcBef>
                <a:spcPts val="600"/>
              </a:spcBef>
              <a:buFont typeface="+mj-lt"/>
              <a:buAutoNum type="arabicPeriod"/>
            </a:pPr>
            <a:r>
              <a:rPr lang="en-US" sz="2000"/>
              <a:t>Foundational: defining the core level of understanding and awareness</a:t>
            </a:r>
          </a:p>
          <a:p>
            <a:pPr marL="457200" indent="-457200">
              <a:spcBef>
                <a:spcPts val="600"/>
              </a:spcBef>
              <a:buFont typeface="+mj-lt"/>
              <a:buAutoNum type="arabicPeriod"/>
            </a:pPr>
            <a:r>
              <a:rPr lang="en-US" sz="2000"/>
              <a:t>Intermediate: putting theory into practice</a:t>
            </a:r>
          </a:p>
          <a:p>
            <a:pPr marL="457200" indent="-457200">
              <a:spcBef>
                <a:spcPts val="600"/>
              </a:spcBef>
              <a:buFont typeface="+mj-lt"/>
              <a:buAutoNum type="arabicPeriod"/>
            </a:pPr>
            <a:r>
              <a:rPr lang="en-US" sz="2000"/>
              <a:t>Advanced: applications and enabling others</a:t>
            </a:r>
          </a:p>
        </p:txBody>
      </p:sp>
    </p:spTree>
    <p:extLst>
      <p:ext uri="{BB962C8B-B14F-4D97-AF65-F5344CB8AC3E}">
        <p14:creationId xmlns:p14="http://schemas.microsoft.com/office/powerpoint/2010/main" val="226012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8EBC-7E7A-D8BD-4382-2158E067BE59}"/>
              </a:ext>
            </a:extLst>
          </p:cNvPr>
          <p:cNvSpPr>
            <a:spLocks noGrp="1"/>
          </p:cNvSpPr>
          <p:nvPr>
            <p:ph type="title"/>
          </p:nvPr>
        </p:nvSpPr>
        <p:spPr/>
        <p:txBody>
          <a:bodyPr/>
          <a:lstStyle/>
          <a:p>
            <a:r>
              <a:rPr lang="en-US"/>
              <a:t>Data Roles &amp; Responsibilities</a:t>
            </a:r>
            <a:endParaRPr lang="en-CA"/>
          </a:p>
        </p:txBody>
      </p:sp>
      <p:sp>
        <p:nvSpPr>
          <p:cNvPr id="3" name="Content Placeholder 2">
            <a:extLst>
              <a:ext uri="{FF2B5EF4-FFF2-40B4-BE49-F238E27FC236}">
                <a16:creationId xmlns:a16="http://schemas.microsoft.com/office/drawing/2014/main" id="{F680C03E-4042-0F7C-BD50-9F3E7F09C582}"/>
              </a:ext>
            </a:extLst>
          </p:cNvPr>
          <p:cNvSpPr>
            <a:spLocks noGrp="1"/>
          </p:cNvSpPr>
          <p:nvPr>
            <p:ph idx="1"/>
          </p:nvPr>
        </p:nvSpPr>
        <p:spPr/>
        <p:txBody>
          <a:bodyPr>
            <a:normAutofit/>
          </a:bodyPr>
          <a:lstStyle/>
          <a:p>
            <a:pPr>
              <a:spcBef>
                <a:spcPts val="1200"/>
              </a:spcBef>
            </a:pPr>
            <a:r>
              <a:rPr lang="en-US"/>
              <a:t>Data roles and responsibilities are “required” by TBS as part of </a:t>
            </a:r>
            <a:r>
              <a:rPr lang="en-US" err="1"/>
              <a:t>GoC</a:t>
            </a:r>
            <a:r>
              <a:rPr lang="en-US"/>
              <a:t> Data Strategy.</a:t>
            </a:r>
          </a:p>
          <a:p>
            <a:pPr>
              <a:spcBef>
                <a:spcPts val="1200"/>
              </a:spcBef>
            </a:pPr>
            <a:r>
              <a:rPr lang="en-US"/>
              <a:t>They align business operations with </a:t>
            </a:r>
            <a:r>
              <a:rPr lang="en-US" b="1"/>
              <a:t>data governance </a:t>
            </a:r>
            <a:r>
              <a:rPr lang="en-US"/>
              <a:t>activities, helping managers and supervisors to define and assign </a:t>
            </a:r>
            <a:r>
              <a:rPr lang="en-US" b="1"/>
              <a:t>accountability</a:t>
            </a:r>
            <a:r>
              <a:rPr lang="en-US"/>
              <a:t> &amp; </a:t>
            </a:r>
            <a:r>
              <a:rPr lang="en-US" b="1"/>
              <a:t>responsibility</a:t>
            </a:r>
            <a:r>
              <a:rPr lang="en-US"/>
              <a:t> to employees.</a:t>
            </a:r>
          </a:p>
          <a:p>
            <a:pPr>
              <a:spcBef>
                <a:spcPts val="1200"/>
              </a:spcBef>
            </a:pPr>
            <a:r>
              <a:rPr lang="en-US"/>
              <a:t>Explicit R&amp;R help </a:t>
            </a:r>
            <a:r>
              <a:rPr lang="en-US" err="1"/>
              <a:t>GoC</a:t>
            </a:r>
            <a:r>
              <a:rPr lang="en-US"/>
              <a:t> employees understand how they fit in with their department’s data activities.</a:t>
            </a:r>
          </a:p>
          <a:p>
            <a:pPr>
              <a:spcBef>
                <a:spcPts val="1200"/>
              </a:spcBef>
            </a:pPr>
            <a:r>
              <a:rPr lang="en-US"/>
              <a:t>Note that one person can be assigned </a:t>
            </a:r>
            <a:r>
              <a:rPr lang="en-US" b="1"/>
              <a:t>multiple R&amp;R</a:t>
            </a:r>
            <a:r>
              <a:rPr lang="en-US"/>
              <a:t> at the same time (it is possible to be both a data contributor and a data consumer simultaneously!)</a:t>
            </a:r>
            <a:endParaRPr lang="en-CA"/>
          </a:p>
        </p:txBody>
      </p:sp>
    </p:spTree>
    <p:extLst>
      <p:ext uri="{BB962C8B-B14F-4D97-AF65-F5344CB8AC3E}">
        <p14:creationId xmlns:p14="http://schemas.microsoft.com/office/powerpoint/2010/main" val="358203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 Data awareness</a:t>
            </a:r>
          </a:p>
        </p:txBody>
      </p:sp>
      <p:sp>
        <p:nvSpPr>
          <p:cNvPr id="10" name="Subtitle 9">
            <a:extLst>
              <a:ext uri="{FF2B5EF4-FFF2-40B4-BE49-F238E27FC236}">
                <a16:creationId xmlns:a16="http://schemas.microsoft.com/office/drawing/2014/main" id="{4AD766D2-3812-D54B-A075-6E2D1A605524}"/>
              </a:ext>
            </a:extLst>
          </p:cNvPr>
          <p:cNvSpPr>
            <a:spLocks noGrp="1"/>
          </p:cNvSpPr>
          <p:nvPr>
            <p:ph type="body" idx="1"/>
          </p:nvPr>
        </p:nvSpPr>
        <p:spPr>
          <a:solidFill>
            <a:schemeClr val="bg1"/>
          </a:solidFill>
        </p:spPr>
        <p:txBody>
          <a:bodyPr/>
          <a:lstStyle/>
          <a:p>
            <a:r>
              <a:rPr lang="en-US"/>
              <a:t>Data Foundations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6758" y="6407720"/>
            <a:ext cx="2377440" cy="369330"/>
          </a:xfrm>
          <a:prstGeom prst="rect">
            <a:avLst/>
          </a:prstGeom>
          <a:noFill/>
        </p:spPr>
        <p:txBody>
          <a:bodyPr wrap="square" lIns="91436" tIns="45719" rIns="91436" bIns="45719" rtlCol="0">
            <a:spAutoFit/>
          </a:bodyPr>
          <a:lstStyle/>
          <a:p>
            <a:pPr algn="r"/>
            <a:r>
              <a:rPr lang="en-US">
                <a:solidFill>
                  <a:schemeClr val="accent2"/>
                </a:solidFill>
                <a:latin typeface="Dagny OT" panose="020B0504020201020104" pitchFamily="34" charset="77"/>
              </a:rPr>
              <a:t>data-action-</a:t>
            </a:r>
            <a:r>
              <a:rPr lang="en-US" err="1">
                <a:solidFill>
                  <a:schemeClr val="accent2"/>
                </a:solidFill>
                <a:latin typeface="Dagny OT" panose="020B0504020201020104" pitchFamily="34" charset="77"/>
              </a:rPr>
              <a:t>lab.com</a:t>
            </a:r>
            <a:endParaRPr lang="en-US">
              <a:solidFill>
                <a:schemeClr val="accent2"/>
              </a:solidFill>
              <a:latin typeface="Dagny OT" panose="020B0504020201020104" pitchFamily="34" charset="77"/>
            </a:endParaRPr>
          </a:p>
        </p:txBody>
      </p:sp>
    </p:spTree>
    <p:extLst>
      <p:ext uri="{BB962C8B-B14F-4D97-AF65-F5344CB8AC3E}">
        <p14:creationId xmlns:p14="http://schemas.microsoft.com/office/powerpoint/2010/main" val="42415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DFE-E05F-6B28-D804-3F8C7150427E}"/>
              </a:ext>
            </a:extLst>
          </p:cNvPr>
          <p:cNvSpPr>
            <a:spLocks noGrp="1"/>
          </p:cNvSpPr>
          <p:nvPr>
            <p:ph type="title"/>
          </p:nvPr>
        </p:nvSpPr>
        <p:spPr/>
        <p:txBody>
          <a:bodyPr/>
          <a:lstStyle/>
          <a:p>
            <a:r>
              <a:rPr lang="en-US"/>
              <a:t>High level review of different R&amp;R</a:t>
            </a:r>
            <a:endParaRPr lang="en-CA"/>
          </a:p>
        </p:txBody>
      </p:sp>
      <p:sp>
        <p:nvSpPr>
          <p:cNvPr id="4" name="Content Placeholder 2">
            <a:extLst>
              <a:ext uri="{FF2B5EF4-FFF2-40B4-BE49-F238E27FC236}">
                <a16:creationId xmlns:a16="http://schemas.microsoft.com/office/drawing/2014/main" id="{EBE0E2A6-7334-C798-1862-F275DF60B52C}"/>
              </a:ext>
            </a:extLst>
          </p:cNvPr>
          <p:cNvSpPr>
            <a:spLocks noGrp="1"/>
          </p:cNvSpPr>
          <p:nvPr>
            <p:ph idx="1"/>
          </p:nvPr>
        </p:nvSpPr>
        <p:spPr>
          <a:xfrm>
            <a:off x="1888436" y="1808629"/>
            <a:ext cx="9788566" cy="4469934"/>
          </a:xfrm>
        </p:spPr>
        <p:txBody>
          <a:bodyPr>
            <a:normAutofit/>
          </a:bodyPr>
          <a:lstStyle/>
          <a:p>
            <a:pPr marL="0" indent="0">
              <a:spcBef>
                <a:spcPts val="600"/>
              </a:spcBef>
              <a:buNone/>
            </a:pPr>
            <a:r>
              <a:rPr lang="en-US" b="1">
                <a:effectLst/>
                <a:ea typeface="MS Mincho" panose="02020609040205080304" pitchFamily="49" charset="-128"/>
                <a:cs typeface="Times New Roman" panose="02020603050405020304" pitchFamily="18" charset="0"/>
              </a:rPr>
              <a:t>Data Trustees</a:t>
            </a:r>
          </a:p>
          <a:p>
            <a:pPr marL="285750" indent="-285750">
              <a:spcBef>
                <a:spcPts val="600"/>
              </a:spcBef>
              <a:buFont typeface="Wingdings" pitchFamily="2" charset="2"/>
              <a:buChar char="§"/>
            </a:pPr>
            <a:r>
              <a:rPr lang="en-US" sz="1800">
                <a:effectLst/>
                <a:ea typeface="MS Mincho" panose="02020609040205080304" pitchFamily="49" charset="-128"/>
                <a:cs typeface="Times New Roman" panose="02020603050405020304" pitchFamily="18" charset="0"/>
              </a:rPr>
              <a:t>ensure</a:t>
            </a:r>
            <a:r>
              <a:rPr lang="en-US" sz="1800" spc="-25">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strategic</a:t>
            </a:r>
            <a:r>
              <a:rPr lang="en-US" sz="1800" spc="-25">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management</a:t>
            </a:r>
            <a:r>
              <a:rPr lang="en-US" sz="1800" spc="-30">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of assigned</a:t>
            </a:r>
            <a:r>
              <a:rPr lang="en-US" sz="1800" spc="-30">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data assets as well as compliance with departmental and enterprise data (</a:t>
            </a:r>
            <a:r>
              <a:rPr lang="en-US" sz="1800" b="1">
                <a:effectLst/>
                <a:ea typeface="MS Mincho" panose="02020609040205080304" pitchFamily="49" charset="-128"/>
                <a:cs typeface="Times New Roman" panose="02020603050405020304" pitchFamily="18" charset="0"/>
              </a:rPr>
              <a:t>related strategies</a:t>
            </a:r>
            <a:r>
              <a:rPr lang="en-US" sz="1800">
                <a:effectLst/>
                <a:ea typeface="MS Mincho" panose="02020609040205080304" pitchFamily="49" charset="-128"/>
                <a:cs typeface="Times New Roman" panose="02020603050405020304" pitchFamily="18" charset="0"/>
              </a:rPr>
              <a:t>, </a:t>
            </a:r>
            <a:r>
              <a:rPr lang="en-US" sz="1800" b="1">
                <a:effectLst/>
                <a:ea typeface="MS Mincho" panose="02020609040205080304" pitchFamily="49" charset="-128"/>
                <a:cs typeface="Times New Roman" panose="02020603050405020304" pitchFamily="18" charset="0"/>
              </a:rPr>
              <a:t>regulations</a:t>
            </a:r>
            <a:r>
              <a:rPr lang="en-US" sz="1800">
                <a:effectLst/>
                <a:ea typeface="MS Mincho" panose="02020609040205080304" pitchFamily="49" charset="-128"/>
                <a:cs typeface="Times New Roman" panose="02020603050405020304" pitchFamily="18" charset="0"/>
              </a:rPr>
              <a:t>, </a:t>
            </a:r>
            <a:r>
              <a:rPr lang="en-US" sz="1800" b="1">
                <a:effectLst/>
                <a:ea typeface="MS Mincho" panose="02020609040205080304" pitchFamily="49" charset="-128"/>
                <a:cs typeface="Times New Roman" panose="02020603050405020304" pitchFamily="18" charset="0"/>
              </a:rPr>
              <a:t>policies</a:t>
            </a:r>
            <a:r>
              <a:rPr lang="en-US" sz="1800">
                <a:effectLst/>
                <a:ea typeface="MS Mincho" panose="02020609040205080304" pitchFamily="49" charset="-128"/>
                <a:cs typeface="Times New Roman" panose="02020603050405020304" pitchFamily="18" charset="0"/>
              </a:rPr>
              <a:t>, </a:t>
            </a:r>
            <a:r>
              <a:rPr lang="en-US" sz="1800" b="1">
                <a:effectLst/>
                <a:ea typeface="MS Mincho" panose="02020609040205080304" pitchFamily="49" charset="-128"/>
                <a:cs typeface="Times New Roman" panose="02020603050405020304" pitchFamily="18" charset="0"/>
              </a:rPr>
              <a:t>directives</a:t>
            </a:r>
            <a:r>
              <a:rPr lang="en-US" sz="1800">
                <a:effectLst/>
                <a:ea typeface="MS Mincho" panose="02020609040205080304" pitchFamily="49" charset="-128"/>
                <a:cs typeface="Times New Roman" panose="02020603050405020304" pitchFamily="18" charset="0"/>
              </a:rPr>
              <a:t>, and </a:t>
            </a:r>
            <a:r>
              <a:rPr lang="en-US" sz="1800" b="1">
                <a:effectLst/>
                <a:ea typeface="MS Mincho" panose="02020609040205080304" pitchFamily="49" charset="-128"/>
                <a:cs typeface="Times New Roman" panose="02020603050405020304" pitchFamily="18" charset="0"/>
              </a:rPr>
              <a:t>standards</a:t>
            </a:r>
            <a:r>
              <a:rPr lang="en-US" sz="1800">
                <a:effectLst/>
                <a:ea typeface="MS Mincho" panose="02020609040205080304" pitchFamily="49" charset="-128"/>
                <a:cs typeface="Times New Roman" panose="02020603050405020304" pitchFamily="18" charset="0"/>
              </a:rPr>
              <a:t>)</a:t>
            </a:r>
          </a:p>
          <a:p>
            <a:pPr marL="285750" indent="-285750">
              <a:spcBef>
                <a:spcPts val="600"/>
              </a:spcBef>
              <a:buFont typeface="Wingdings" pitchFamily="2" charset="2"/>
              <a:buChar char="§"/>
            </a:pPr>
            <a:r>
              <a:rPr lang="en-US" sz="1800">
                <a:effectLst/>
                <a:ea typeface="MS Mincho" panose="02020609040205080304" pitchFamily="49" charset="-128"/>
                <a:cs typeface="Times New Roman" panose="02020603050405020304" pitchFamily="18" charset="0"/>
              </a:rPr>
              <a:t>executives with business accountability and intermediate level of technical knowledge (typically at </a:t>
            </a:r>
            <a:r>
              <a:rPr lang="en-US" sz="1800" b="1">
                <a:effectLst/>
                <a:ea typeface="MS Mincho" panose="02020609040205080304" pitchFamily="49" charset="-128"/>
                <a:cs typeface="Times New Roman" panose="02020603050405020304" pitchFamily="18" charset="0"/>
              </a:rPr>
              <a:t>director level</a:t>
            </a:r>
            <a:r>
              <a:rPr lang="en-US" sz="1800">
                <a:effectLst/>
                <a:ea typeface="MS Mincho" panose="02020609040205080304" pitchFamily="49" charset="-128"/>
                <a:cs typeface="Times New Roman" panose="02020603050405020304" pitchFamily="18" charset="0"/>
              </a:rPr>
              <a:t>)</a:t>
            </a:r>
            <a:endParaRPr lang="en-US" sz="1800">
              <a:ea typeface="MS Mincho" panose="02020609040205080304" pitchFamily="49" charset="-128"/>
              <a:cs typeface="Times New Roman" panose="02020603050405020304" pitchFamily="18" charset="0"/>
            </a:endParaRPr>
          </a:p>
          <a:p>
            <a:pPr marL="0" indent="0">
              <a:spcBef>
                <a:spcPts val="600"/>
              </a:spcBef>
              <a:buNone/>
            </a:pPr>
            <a:endParaRPr lang="en-US" sz="500" b="1">
              <a:highlight>
                <a:srgbClr val="FFFFFF"/>
              </a:highlight>
              <a:ea typeface="MS Mincho" panose="02020609040205080304" pitchFamily="49" charset="-128"/>
              <a:cs typeface="Times New Roman" panose="02020603050405020304" pitchFamily="18" charset="0"/>
            </a:endParaRPr>
          </a:p>
          <a:p>
            <a:pPr marL="0" indent="0">
              <a:spcBef>
                <a:spcPts val="600"/>
              </a:spcBef>
              <a:buNone/>
            </a:pPr>
            <a:r>
              <a:rPr lang="en-US" b="1">
                <a:highlight>
                  <a:srgbClr val="FFFFFF"/>
                </a:highlight>
                <a:ea typeface="MS Mincho" panose="02020609040205080304" pitchFamily="49" charset="-128"/>
                <a:cs typeface="Times New Roman" panose="02020603050405020304" pitchFamily="18" charset="0"/>
              </a:rPr>
              <a:t>Data Stewards</a:t>
            </a:r>
          </a:p>
          <a:p>
            <a:pPr marL="285750" indent="-285750" algn="l">
              <a:spcBef>
                <a:spcPts val="600"/>
              </a:spcBef>
              <a:buFont typeface="Wingdings" pitchFamily="2" charset="2"/>
              <a:buChar char="§"/>
            </a:pPr>
            <a:r>
              <a:rPr lang="en-US" sz="1800">
                <a:ea typeface="MS Mincho" panose="02020609040205080304" pitchFamily="49" charset="-128"/>
                <a:cs typeface="Times New Roman" panose="02020603050405020304" pitchFamily="18" charset="0"/>
              </a:rPr>
              <a:t>advise on, enact, and help enforce </a:t>
            </a:r>
            <a:r>
              <a:rPr lang="en-US" sz="1800" b="1">
                <a:ea typeface="MS Mincho" panose="02020609040205080304" pitchFamily="49" charset="-128"/>
                <a:cs typeface="Times New Roman" panose="02020603050405020304" pitchFamily="18" charset="0"/>
              </a:rPr>
              <a:t>data policies </a:t>
            </a:r>
            <a:r>
              <a:rPr lang="en-US" sz="1800">
                <a:ea typeface="MS Mincho" panose="02020609040205080304" pitchFamily="49" charset="-128"/>
                <a:cs typeface="Times New Roman" panose="02020603050405020304" pitchFamily="18" charset="0"/>
              </a:rPr>
              <a:t>and </a:t>
            </a:r>
            <a:r>
              <a:rPr lang="en-US" sz="1800" b="1">
                <a:ea typeface="MS Mincho" panose="02020609040205080304" pitchFamily="49" charset="-128"/>
                <a:cs typeface="Times New Roman" panose="02020603050405020304" pitchFamily="18" charset="0"/>
              </a:rPr>
              <a:t>standards</a:t>
            </a:r>
          </a:p>
          <a:p>
            <a:pPr marL="285750" indent="-285750">
              <a:spcBef>
                <a:spcPts val="600"/>
              </a:spcBef>
              <a:buFont typeface="Wingdings" pitchFamily="2" charset="2"/>
              <a:buChar char="§"/>
            </a:pPr>
            <a:r>
              <a:rPr lang="en-US" sz="1800" b="1">
                <a:effectLst/>
                <a:ea typeface="MS Mincho" panose="02020609040205080304" pitchFamily="49" charset="-128"/>
                <a:cs typeface="Times New Roman" panose="02020603050405020304" pitchFamily="18" charset="0"/>
              </a:rPr>
              <a:t>operations-focused</a:t>
            </a:r>
            <a:r>
              <a:rPr lang="en-US" sz="1800">
                <a:effectLst/>
                <a:ea typeface="MS Mincho" panose="02020609040205080304" pitchFamily="49" charset="-128"/>
                <a:cs typeface="Times New Roman" panose="02020603050405020304" pitchFamily="18" charset="0"/>
              </a:rPr>
              <a:t> </a:t>
            </a:r>
          </a:p>
          <a:p>
            <a:pPr marL="285750" indent="-285750">
              <a:spcBef>
                <a:spcPts val="600"/>
              </a:spcBef>
              <a:buFont typeface="Wingdings" pitchFamily="2" charset="2"/>
              <a:buChar char="§"/>
            </a:pPr>
            <a:r>
              <a:rPr lang="en-US" sz="1800">
                <a:ea typeface="MS Mincho" panose="02020609040205080304" pitchFamily="49" charset="-128"/>
                <a:cs typeface="Times New Roman" panose="02020603050405020304" pitchFamily="18" charset="0"/>
              </a:rPr>
              <a:t>they</a:t>
            </a:r>
            <a:r>
              <a:rPr lang="en-US" sz="1800">
                <a:effectLst/>
                <a:ea typeface="MS Mincho" panose="02020609040205080304" pitchFamily="49" charset="-128"/>
                <a:cs typeface="Times New Roman" panose="02020603050405020304" pitchFamily="18" charset="0"/>
              </a:rPr>
              <a:t> have a mix of business and technical background (</a:t>
            </a:r>
            <a:r>
              <a:rPr lang="en-US" sz="1800" b="1">
                <a:effectLst/>
                <a:ea typeface="MS Mincho" panose="02020609040205080304" pitchFamily="49" charset="-128"/>
                <a:cs typeface="Times New Roman" panose="02020603050405020304" pitchFamily="18" charset="0"/>
              </a:rPr>
              <a:t>branch representatives</a:t>
            </a:r>
            <a:r>
              <a:rPr lang="en-US" sz="1800">
                <a:effectLst/>
                <a:ea typeface="MS Mincho" panose="02020609040205080304" pitchFamily="49" charset="-128"/>
                <a:cs typeface="Times New Roman" panose="02020603050405020304" pitchFamily="18" charset="0"/>
              </a:rPr>
              <a:t>)</a:t>
            </a:r>
          </a:p>
        </p:txBody>
      </p:sp>
      <p:pic>
        <p:nvPicPr>
          <p:cNvPr id="5" name="Graphic 4" descr="Briefcase with solid fill">
            <a:extLst>
              <a:ext uri="{FF2B5EF4-FFF2-40B4-BE49-F238E27FC236}">
                <a16:creationId xmlns:a16="http://schemas.microsoft.com/office/drawing/2014/main" id="{322FA9ED-B20D-A23C-1DFB-034B65BF1C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348" y="2088776"/>
            <a:ext cx="914400" cy="914400"/>
          </a:xfrm>
          <a:prstGeom prst="rect">
            <a:avLst/>
          </a:prstGeom>
        </p:spPr>
      </p:pic>
      <p:pic>
        <p:nvPicPr>
          <p:cNvPr id="6" name="Graphic 5" descr="List with solid fill">
            <a:extLst>
              <a:ext uri="{FF2B5EF4-FFF2-40B4-BE49-F238E27FC236}">
                <a16:creationId xmlns:a16="http://schemas.microsoft.com/office/drawing/2014/main" id="{C0113325-78C5-3DCF-7378-64EF011528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348" y="4409539"/>
            <a:ext cx="914400" cy="914400"/>
          </a:xfrm>
          <a:prstGeom prst="rect">
            <a:avLst/>
          </a:prstGeom>
        </p:spPr>
      </p:pic>
    </p:spTree>
    <p:extLst>
      <p:ext uri="{BB962C8B-B14F-4D97-AF65-F5344CB8AC3E}">
        <p14:creationId xmlns:p14="http://schemas.microsoft.com/office/powerpoint/2010/main" val="408662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DFE-E05F-6B28-D804-3F8C7150427E}"/>
              </a:ext>
            </a:extLst>
          </p:cNvPr>
          <p:cNvSpPr>
            <a:spLocks noGrp="1"/>
          </p:cNvSpPr>
          <p:nvPr>
            <p:ph type="title"/>
          </p:nvPr>
        </p:nvSpPr>
        <p:spPr/>
        <p:txBody>
          <a:bodyPr/>
          <a:lstStyle/>
          <a:p>
            <a:r>
              <a:rPr lang="en-US"/>
              <a:t>High level review of different R&amp;R</a:t>
            </a:r>
            <a:endParaRPr lang="en-CA"/>
          </a:p>
        </p:txBody>
      </p:sp>
      <p:sp>
        <p:nvSpPr>
          <p:cNvPr id="7" name="Content Placeholder 2">
            <a:extLst>
              <a:ext uri="{FF2B5EF4-FFF2-40B4-BE49-F238E27FC236}">
                <a16:creationId xmlns:a16="http://schemas.microsoft.com/office/drawing/2014/main" id="{02CD18BD-FFF0-41AC-7341-C3079A69ACCC}"/>
              </a:ext>
            </a:extLst>
          </p:cNvPr>
          <p:cNvSpPr>
            <a:spLocks noGrp="1"/>
          </p:cNvSpPr>
          <p:nvPr>
            <p:ph idx="1"/>
          </p:nvPr>
        </p:nvSpPr>
        <p:spPr>
          <a:xfrm>
            <a:off x="1890000" y="1781735"/>
            <a:ext cx="9379362" cy="4496828"/>
          </a:xfrm>
        </p:spPr>
        <p:txBody>
          <a:bodyPr>
            <a:normAutofit/>
          </a:bodyPr>
          <a:lstStyle/>
          <a:p>
            <a:pPr marL="0" indent="0">
              <a:spcBef>
                <a:spcPts val="600"/>
              </a:spcBef>
              <a:buNone/>
            </a:pPr>
            <a:r>
              <a:rPr lang="en-US" sz="2400" b="1">
                <a:effectLst/>
                <a:ea typeface="MS Mincho" panose="02020609040205080304" pitchFamily="49" charset="-128"/>
                <a:cs typeface="Times New Roman" panose="02020603050405020304" pitchFamily="18" charset="0"/>
              </a:rPr>
              <a:t>Data Custodians</a:t>
            </a:r>
          </a:p>
          <a:p>
            <a:pPr marL="285750" indent="-285750">
              <a:spcBef>
                <a:spcPts val="600"/>
              </a:spcBef>
              <a:buFont typeface="Wingdings" pitchFamily="2" charset="2"/>
              <a:buChar char="§"/>
            </a:pPr>
            <a:r>
              <a:rPr lang="en-US" sz="1800">
                <a:effectLst/>
                <a:ea typeface="MS Mincho" panose="02020609040205080304" pitchFamily="49" charset="-128"/>
                <a:cs typeface="Times New Roman" panose="02020603050405020304" pitchFamily="18" charset="0"/>
              </a:rPr>
              <a:t>ensure</a:t>
            </a:r>
            <a:r>
              <a:rPr lang="en-US" sz="1800" spc="-20">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the</a:t>
            </a:r>
            <a:r>
              <a:rPr lang="en-US" sz="1800" spc="-20">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safe</a:t>
            </a:r>
            <a:r>
              <a:rPr lang="en-US" sz="1800" spc="-15">
                <a:effectLst/>
                <a:ea typeface="MS Mincho" panose="02020609040205080304" pitchFamily="49" charset="-128"/>
                <a:cs typeface="Times New Roman" panose="02020603050405020304" pitchFamily="18" charset="0"/>
              </a:rPr>
              <a:t> </a:t>
            </a:r>
            <a:r>
              <a:rPr lang="en-US" sz="1800" b="1">
                <a:effectLst/>
                <a:ea typeface="MS Mincho" panose="02020609040205080304" pitchFamily="49" charset="-128"/>
                <a:cs typeface="Times New Roman" panose="02020603050405020304" pitchFamily="18" charset="0"/>
              </a:rPr>
              <a:t>custody</a:t>
            </a:r>
            <a:r>
              <a:rPr lang="en-US" sz="1800" spc="-35">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and</a:t>
            </a:r>
            <a:r>
              <a:rPr lang="en-US" sz="1800" spc="-30">
                <a:effectLst/>
                <a:ea typeface="MS Mincho" panose="02020609040205080304" pitchFamily="49" charset="-128"/>
                <a:cs typeface="Times New Roman" panose="02020603050405020304" pitchFamily="18" charset="0"/>
              </a:rPr>
              <a:t> </a:t>
            </a:r>
            <a:r>
              <a:rPr lang="en-US" sz="1800" b="1">
                <a:effectLst/>
                <a:ea typeface="MS Mincho" panose="02020609040205080304" pitchFamily="49" charset="-128"/>
                <a:cs typeface="Times New Roman" panose="02020603050405020304" pitchFamily="18" charset="0"/>
              </a:rPr>
              <a:t>integrity</a:t>
            </a:r>
            <a:r>
              <a:rPr lang="en-US" sz="1800" spc="-30">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of</a:t>
            </a:r>
            <a:r>
              <a:rPr lang="en-US" sz="1800" spc="-10">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hosted</a:t>
            </a:r>
            <a:r>
              <a:rPr lang="en-US" sz="1800" spc="-20">
                <a:effectLst/>
                <a:ea typeface="MS Mincho" panose="02020609040205080304" pitchFamily="49" charset="-128"/>
                <a:cs typeface="Times New Roman" panose="02020603050405020304" pitchFamily="18" charset="0"/>
              </a:rPr>
              <a:t> </a:t>
            </a:r>
            <a:r>
              <a:rPr lang="en-US" sz="1800">
                <a:effectLst/>
                <a:ea typeface="MS Mincho" panose="02020609040205080304" pitchFamily="49" charset="-128"/>
                <a:cs typeface="Times New Roman" panose="02020603050405020304" pitchFamily="18" charset="0"/>
              </a:rPr>
              <a:t>data, and safeguard the enterprise data repository </a:t>
            </a:r>
          </a:p>
          <a:p>
            <a:pPr marL="285750" indent="-285750">
              <a:spcBef>
                <a:spcPts val="600"/>
              </a:spcBef>
              <a:buFont typeface="Wingdings" pitchFamily="2" charset="2"/>
              <a:buChar char="§"/>
            </a:pPr>
            <a:r>
              <a:rPr lang="en-US" sz="1800">
                <a:ea typeface="MS Mincho" panose="02020609040205080304" pitchFamily="49" charset="-128"/>
                <a:cs typeface="Times New Roman" panose="02020603050405020304" pitchFamily="18" charset="0"/>
              </a:rPr>
              <a:t>normally </a:t>
            </a:r>
            <a:r>
              <a:rPr lang="en-US" sz="1800" b="1">
                <a:ea typeface="MS Mincho" panose="02020609040205080304" pitchFamily="49" charset="-128"/>
                <a:cs typeface="Times New Roman" panose="02020603050405020304" pitchFamily="18" charset="0"/>
              </a:rPr>
              <a:t>operations-</a:t>
            </a:r>
            <a:r>
              <a:rPr lang="en-US" sz="1800" b="1">
                <a:effectLst/>
                <a:ea typeface="MS Mincho" panose="02020609040205080304" pitchFamily="49" charset="-128"/>
                <a:cs typeface="Times New Roman" panose="02020603050405020304" pitchFamily="18" charset="0"/>
              </a:rPr>
              <a:t>focused</a:t>
            </a:r>
            <a:r>
              <a:rPr lang="en-US" sz="1800">
                <a:effectLst/>
                <a:ea typeface="MS Mincho" panose="02020609040205080304" pitchFamily="49" charset="-128"/>
                <a:cs typeface="Times New Roman" panose="02020603050405020304" pitchFamily="18" charset="0"/>
              </a:rPr>
              <a:t>, with a technical background (</a:t>
            </a:r>
            <a:r>
              <a:rPr lang="en-US" sz="1800" b="1">
                <a:effectLst/>
                <a:ea typeface="MS Mincho" panose="02020609040205080304" pitchFamily="49" charset="-128"/>
                <a:cs typeface="Times New Roman" panose="02020603050405020304" pitchFamily="18" charset="0"/>
              </a:rPr>
              <a:t>IT-focused</a:t>
            </a:r>
            <a:r>
              <a:rPr lang="en-US" sz="1800">
                <a:effectLst/>
                <a:ea typeface="MS Mincho" panose="02020609040205080304" pitchFamily="49" charset="-128"/>
                <a:cs typeface="Times New Roman" panose="02020603050405020304" pitchFamily="18" charset="0"/>
              </a:rPr>
              <a:t>)</a:t>
            </a:r>
          </a:p>
          <a:p>
            <a:pPr marL="0" indent="0">
              <a:spcBef>
                <a:spcPts val="600"/>
              </a:spcBef>
              <a:buNone/>
            </a:pPr>
            <a:endParaRPr lang="en-US" sz="500" b="1">
              <a:ea typeface="MS Mincho" panose="02020609040205080304" pitchFamily="49" charset="-128"/>
              <a:cs typeface="Times New Roman" panose="02020603050405020304" pitchFamily="18" charset="0"/>
            </a:endParaRPr>
          </a:p>
          <a:p>
            <a:pPr marL="0" indent="0">
              <a:spcBef>
                <a:spcPts val="600"/>
              </a:spcBef>
              <a:buNone/>
            </a:pPr>
            <a:r>
              <a:rPr lang="en-US" sz="2400" b="1">
                <a:ea typeface="MS Mincho" panose="02020609040205080304" pitchFamily="49" charset="-128"/>
                <a:cs typeface="Times New Roman" panose="02020603050405020304" pitchFamily="18" charset="0"/>
              </a:rPr>
              <a:t>Data Contributors</a:t>
            </a:r>
          </a:p>
          <a:p>
            <a:pPr marL="285750" indent="-285750">
              <a:spcBef>
                <a:spcPts val="600"/>
              </a:spcBef>
              <a:buFont typeface="Wingdings" pitchFamily="2" charset="2"/>
              <a:buChar char="§"/>
            </a:pPr>
            <a:r>
              <a:rPr lang="en-US" sz="1800">
                <a:effectLst/>
                <a:ea typeface="MS Mincho" panose="02020609040205080304" pitchFamily="49" charset="-128"/>
                <a:cs typeface="Times New Roman" panose="02020603050405020304" pitchFamily="18" charset="0"/>
              </a:rPr>
              <a:t>ensure that the data </a:t>
            </a:r>
            <a:r>
              <a:rPr lang="en-US" sz="1800">
                <a:ea typeface="MS Mincho" panose="02020609040205080304" pitchFamily="49" charset="-128"/>
                <a:cs typeface="Times New Roman" panose="02020603050405020304" pitchFamily="18" charset="0"/>
              </a:rPr>
              <a:t>they </a:t>
            </a:r>
            <a:r>
              <a:rPr lang="en-US" sz="1800">
                <a:effectLst/>
                <a:ea typeface="MS Mincho" panose="02020609040205080304" pitchFamily="49" charset="-128"/>
                <a:cs typeface="Times New Roman" panose="02020603050405020304" pitchFamily="18" charset="0"/>
              </a:rPr>
              <a:t>provide to the Department (including third-party data) aligns with all technical and business </a:t>
            </a:r>
            <a:r>
              <a:rPr lang="en-US" sz="1800" b="1">
                <a:effectLst/>
                <a:ea typeface="MS Mincho" panose="02020609040205080304" pitchFamily="49" charset="-128"/>
                <a:cs typeface="Times New Roman" panose="02020603050405020304" pitchFamily="18" charset="0"/>
              </a:rPr>
              <a:t>policies</a:t>
            </a:r>
            <a:r>
              <a:rPr lang="en-US" sz="1800">
                <a:effectLst/>
                <a:ea typeface="MS Mincho" panose="02020609040205080304" pitchFamily="49" charset="-128"/>
                <a:cs typeface="Times New Roman" panose="02020603050405020304" pitchFamily="18" charset="0"/>
              </a:rPr>
              <a:t>, </a:t>
            </a:r>
            <a:r>
              <a:rPr lang="en-US" sz="1800" b="1">
                <a:effectLst/>
                <a:ea typeface="MS Mincho" panose="02020609040205080304" pitchFamily="49" charset="-128"/>
                <a:cs typeface="Times New Roman" panose="02020603050405020304" pitchFamily="18" charset="0"/>
              </a:rPr>
              <a:t>procedures</a:t>
            </a:r>
            <a:r>
              <a:rPr lang="en-US" sz="1800">
                <a:effectLst/>
                <a:ea typeface="MS Mincho" panose="02020609040205080304" pitchFamily="49" charset="-128"/>
                <a:cs typeface="Times New Roman" panose="02020603050405020304" pitchFamily="18" charset="0"/>
              </a:rPr>
              <a:t>, and </a:t>
            </a:r>
            <a:r>
              <a:rPr lang="en-US" sz="1800" b="1">
                <a:effectLst/>
                <a:ea typeface="MS Mincho" panose="02020609040205080304" pitchFamily="49" charset="-128"/>
                <a:cs typeface="Times New Roman" panose="02020603050405020304" pitchFamily="18" charset="0"/>
              </a:rPr>
              <a:t>standards</a:t>
            </a:r>
            <a:r>
              <a:rPr lang="en-US" sz="1800">
                <a:effectLst/>
                <a:ea typeface="MS Mincho" panose="02020609040205080304" pitchFamily="49" charset="-128"/>
                <a:cs typeface="Times New Roman" panose="02020603050405020304" pitchFamily="18" charset="0"/>
              </a:rPr>
              <a:t> </a:t>
            </a:r>
          </a:p>
          <a:p>
            <a:pPr marL="285750" indent="-285750">
              <a:spcBef>
                <a:spcPts val="600"/>
              </a:spcBef>
              <a:buFont typeface="Wingdings" pitchFamily="2" charset="2"/>
              <a:buChar char="§"/>
            </a:pPr>
            <a:r>
              <a:rPr lang="en-US" sz="1800" b="1">
                <a:ea typeface="MS Mincho" panose="02020609040205080304" pitchFamily="49" charset="-128"/>
                <a:cs typeface="Times New Roman" panose="02020603050405020304" pitchFamily="18" charset="0"/>
              </a:rPr>
              <a:t>o</a:t>
            </a:r>
            <a:r>
              <a:rPr lang="en-US" sz="1800" b="1">
                <a:effectLst/>
                <a:ea typeface="MS Mincho" panose="02020609040205080304" pitchFamily="49" charset="-128"/>
                <a:cs typeface="Times New Roman" panose="02020603050405020304" pitchFamily="18" charset="0"/>
              </a:rPr>
              <a:t>perations-focused</a:t>
            </a:r>
            <a:r>
              <a:rPr lang="en-US" sz="1800">
                <a:effectLst/>
                <a:ea typeface="MS Mincho" panose="02020609040205080304" pitchFamily="49" charset="-128"/>
                <a:cs typeface="Times New Roman" panose="02020603050405020304" pitchFamily="18" charset="0"/>
              </a:rPr>
              <a:t>, with a “</a:t>
            </a:r>
            <a:r>
              <a:rPr lang="en-US" sz="1800" b="1">
                <a:effectLst/>
                <a:ea typeface="MS Mincho" panose="02020609040205080304" pitchFamily="49" charset="-128"/>
                <a:cs typeface="Times New Roman" panose="02020603050405020304" pitchFamily="18" charset="0"/>
              </a:rPr>
              <a:t>business</a:t>
            </a:r>
            <a:r>
              <a:rPr lang="en-US" sz="1800">
                <a:effectLst/>
                <a:ea typeface="MS Mincho" panose="02020609040205080304" pitchFamily="49" charset="-128"/>
                <a:cs typeface="Times New Roman" panose="02020603050405020304" pitchFamily="18" charset="0"/>
              </a:rPr>
              <a:t>” background and some technical expertise for the systems they typically use</a:t>
            </a:r>
            <a:endParaRPr lang="en-US" sz="1800">
              <a:ea typeface="MS Mincho" panose="02020609040205080304" pitchFamily="49" charset="-128"/>
              <a:cs typeface="Times New Roman" panose="02020603050405020304" pitchFamily="18" charset="0"/>
            </a:endParaRPr>
          </a:p>
        </p:txBody>
      </p:sp>
      <p:pic>
        <p:nvPicPr>
          <p:cNvPr id="8" name="Graphic 7" descr="Key with solid fill">
            <a:extLst>
              <a:ext uri="{FF2B5EF4-FFF2-40B4-BE49-F238E27FC236}">
                <a16:creationId xmlns:a16="http://schemas.microsoft.com/office/drawing/2014/main" id="{A7988F30-B7FC-57E9-2BE0-5F3949B3C2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1192" y="2036890"/>
            <a:ext cx="914400" cy="914400"/>
          </a:xfrm>
          <a:prstGeom prst="rect">
            <a:avLst/>
          </a:prstGeom>
        </p:spPr>
      </p:pic>
      <p:pic>
        <p:nvPicPr>
          <p:cNvPr id="9" name="Graphic 8" descr="Monitor with solid fill">
            <a:extLst>
              <a:ext uri="{FF2B5EF4-FFF2-40B4-BE49-F238E27FC236}">
                <a16:creationId xmlns:a16="http://schemas.microsoft.com/office/drawing/2014/main" id="{6D521FEB-C084-B245-9048-BCF5EA0D87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192" y="4032904"/>
            <a:ext cx="914400" cy="914400"/>
          </a:xfrm>
          <a:prstGeom prst="rect">
            <a:avLst/>
          </a:prstGeom>
        </p:spPr>
      </p:pic>
    </p:spTree>
    <p:extLst>
      <p:ext uri="{BB962C8B-B14F-4D97-AF65-F5344CB8AC3E}">
        <p14:creationId xmlns:p14="http://schemas.microsoft.com/office/powerpoint/2010/main" val="32289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DFE-E05F-6B28-D804-3F8C7150427E}"/>
              </a:ext>
            </a:extLst>
          </p:cNvPr>
          <p:cNvSpPr>
            <a:spLocks noGrp="1"/>
          </p:cNvSpPr>
          <p:nvPr>
            <p:ph type="title"/>
          </p:nvPr>
        </p:nvSpPr>
        <p:spPr/>
        <p:txBody>
          <a:bodyPr/>
          <a:lstStyle/>
          <a:p>
            <a:r>
              <a:rPr lang="en-US"/>
              <a:t>High level review of different R&amp;R</a:t>
            </a:r>
            <a:endParaRPr lang="en-CA"/>
          </a:p>
        </p:txBody>
      </p:sp>
      <p:sp>
        <p:nvSpPr>
          <p:cNvPr id="4" name="Content Placeholder 2">
            <a:extLst>
              <a:ext uri="{FF2B5EF4-FFF2-40B4-BE49-F238E27FC236}">
                <a16:creationId xmlns:a16="http://schemas.microsoft.com/office/drawing/2014/main" id="{717479C2-529E-36C3-EDC6-630759808DA0}"/>
              </a:ext>
            </a:extLst>
          </p:cNvPr>
          <p:cNvSpPr>
            <a:spLocks noGrp="1"/>
          </p:cNvSpPr>
          <p:nvPr>
            <p:ph idx="1"/>
          </p:nvPr>
        </p:nvSpPr>
        <p:spPr>
          <a:xfrm>
            <a:off x="1890000" y="1752600"/>
            <a:ext cx="9416432" cy="4525963"/>
          </a:xfrm>
        </p:spPr>
        <p:txBody>
          <a:bodyPr/>
          <a:lstStyle/>
          <a:p>
            <a:pPr marL="0" indent="0">
              <a:spcBef>
                <a:spcPts val="600"/>
              </a:spcBef>
              <a:buNone/>
            </a:pPr>
            <a:r>
              <a:rPr lang="en-US" sz="2400" b="1">
                <a:effectLst/>
                <a:ea typeface="MS Mincho" panose="02020609040205080304" pitchFamily="49" charset="-128"/>
                <a:cs typeface="Times New Roman" panose="02020603050405020304" pitchFamily="18" charset="0"/>
              </a:rPr>
              <a:t>Data Consumers</a:t>
            </a:r>
          </a:p>
          <a:p>
            <a:pPr marL="285750" indent="-285750">
              <a:spcBef>
                <a:spcPts val="600"/>
              </a:spcBef>
              <a:buFont typeface="Wingdings" pitchFamily="2" charset="2"/>
              <a:buChar char="§"/>
            </a:pPr>
            <a:r>
              <a:rPr lang="en-US" sz="1800">
                <a:effectLst/>
                <a:ea typeface="MS Mincho" panose="02020609040205080304" pitchFamily="49" charset="-128"/>
                <a:cs typeface="Times New Roman" panose="02020603050405020304" pitchFamily="18" charset="0"/>
              </a:rPr>
              <a:t>ensure that usage of data </a:t>
            </a:r>
            <a:r>
              <a:rPr lang="en-US" sz="1800" b="1">
                <a:effectLst/>
                <a:ea typeface="MS Mincho" panose="02020609040205080304" pitchFamily="49" charset="-128"/>
                <a:cs typeface="Times New Roman" panose="02020603050405020304" pitchFamily="18" charset="0"/>
              </a:rPr>
              <a:t>supports</a:t>
            </a:r>
            <a:r>
              <a:rPr lang="en-US" sz="1800">
                <a:effectLst/>
                <a:ea typeface="MS Mincho" panose="02020609040205080304" pitchFamily="49" charset="-128"/>
                <a:cs typeface="Times New Roman" panose="02020603050405020304" pitchFamily="18" charset="0"/>
              </a:rPr>
              <a:t> departmental and government objectives and mandates </a:t>
            </a:r>
          </a:p>
          <a:p>
            <a:pPr marL="285750" indent="-285750">
              <a:spcBef>
                <a:spcPts val="600"/>
              </a:spcBef>
              <a:buFont typeface="Wingdings" pitchFamily="2" charset="2"/>
              <a:buChar char="§"/>
            </a:pPr>
            <a:r>
              <a:rPr lang="en-US" sz="1800">
                <a:effectLst/>
                <a:ea typeface="MS Mincho" panose="02020609040205080304" pitchFamily="49" charset="-128"/>
                <a:cs typeface="Times New Roman" panose="02020603050405020304" pitchFamily="18" charset="0"/>
              </a:rPr>
              <a:t>anyone within the organization can play that role, typically with a “</a:t>
            </a:r>
            <a:r>
              <a:rPr lang="en-US" sz="1800" b="1">
                <a:effectLst/>
                <a:ea typeface="MS Mincho" panose="02020609040205080304" pitchFamily="49" charset="-128"/>
                <a:cs typeface="Times New Roman" panose="02020603050405020304" pitchFamily="18" charset="0"/>
              </a:rPr>
              <a:t>business</a:t>
            </a:r>
            <a:r>
              <a:rPr lang="en-US" sz="1800">
                <a:effectLst/>
                <a:ea typeface="MS Mincho" panose="02020609040205080304" pitchFamily="49" charset="-128"/>
                <a:cs typeface="Times New Roman" panose="02020603050405020304" pitchFamily="18" charset="0"/>
              </a:rPr>
              <a:t>” background</a:t>
            </a:r>
          </a:p>
        </p:txBody>
      </p:sp>
      <p:pic>
        <p:nvPicPr>
          <p:cNvPr id="5" name="Graphic 4" descr="Bar chart with solid fill">
            <a:extLst>
              <a:ext uri="{FF2B5EF4-FFF2-40B4-BE49-F238E27FC236}">
                <a16:creationId xmlns:a16="http://schemas.microsoft.com/office/drawing/2014/main" id="{68C4E849-9CA1-C6B3-834B-2E8A16A29E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1192" y="3429000"/>
            <a:ext cx="914400" cy="914400"/>
          </a:xfrm>
          <a:prstGeom prst="rect">
            <a:avLst/>
          </a:prstGeom>
        </p:spPr>
      </p:pic>
    </p:spTree>
    <p:extLst>
      <p:ext uri="{BB962C8B-B14F-4D97-AF65-F5344CB8AC3E}">
        <p14:creationId xmlns:p14="http://schemas.microsoft.com/office/powerpoint/2010/main" val="75722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93AA-FEBA-9D12-C517-6983DE38400C}"/>
              </a:ext>
            </a:extLst>
          </p:cNvPr>
          <p:cNvSpPr>
            <a:spLocks noGrp="1"/>
          </p:cNvSpPr>
          <p:nvPr>
            <p:ph type="title"/>
          </p:nvPr>
        </p:nvSpPr>
        <p:spPr/>
        <p:txBody>
          <a:bodyPr/>
          <a:lstStyle/>
          <a:p>
            <a:r>
              <a:rPr lang="en-US"/>
              <a:t>WHERE DO YOU FALL?</a:t>
            </a:r>
            <a:endParaRPr lang="en-CA"/>
          </a:p>
        </p:txBody>
      </p:sp>
      <p:sp>
        <p:nvSpPr>
          <p:cNvPr id="3" name="Content Placeholder 2">
            <a:extLst>
              <a:ext uri="{FF2B5EF4-FFF2-40B4-BE49-F238E27FC236}">
                <a16:creationId xmlns:a16="http://schemas.microsoft.com/office/drawing/2014/main" id="{DF5FFCBA-49B9-27AE-2F27-6F45C8863EDB}"/>
              </a:ext>
            </a:extLst>
          </p:cNvPr>
          <p:cNvSpPr>
            <a:spLocks noGrp="1"/>
          </p:cNvSpPr>
          <p:nvPr>
            <p:ph idx="1"/>
          </p:nvPr>
        </p:nvSpPr>
        <p:spPr/>
        <p:txBody>
          <a:bodyPr>
            <a:normAutofit fontScale="62500" lnSpcReduction="20000"/>
          </a:bodyPr>
          <a:lstStyle/>
          <a:p>
            <a:pPr>
              <a:lnSpc>
                <a:spcPct val="120000"/>
              </a:lnSpc>
              <a:spcBef>
                <a:spcPts val="1200"/>
              </a:spcBef>
            </a:pPr>
            <a:r>
              <a:rPr lang="en-US" sz="2900" dirty="0"/>
              <a:t>Where do you fit? You may have been assigned a specific role (e.g., data steward), but regardless of role assignment it is highly probable that you are a </a:t>
            </a:r>
            <a:r>
              <a:rPr lang="en-US" sz="2900" b="1" dirty="0"/>
              <a:t>data consumer</a:t>
            </a:r>
            <a:r>
              <a:rPr lang="en-US" sz="2900" dirty="0"/>
              <a:t>. If you do any of the following you can count yourself as part of that role:</a:t>
            </a:r>
          </a:p>
          <a:p>
            <a:pPr lvl="1">
              <a:lnSpc>
                <a:spcPct val="120000"/>
              </a:lnSpc>
              <a:spcBef>
                <a:spcPts val="600"/>
              </a:spcBef>
            </a:pPr>
            <a:r>
              <a:rPr lang="en-US" sz="2600" dirty="0"/>
              <a:t>exporting data from any system;</a:t>
            </a:r>
          </a:p>
          <a:p>
            <a:pPr lvl="1">
              <a:lnSpc>
                <a:spcPct val="120000"/>
              </a:lnSpc>
              <a:spcBef>
                <a:spcPts val="600"/>
              </a:spcBef>
            </a:pPr>
            <a:r>
              <a:rPr lang="en-US" sz="2600" dirty="0"/>
              <a:t>create a spreadsheet that people use to make decisions;</a:t>
            </a:r>
          </a:p>
          <a:p>
            <a:pPr lvl="1">
              <a:lnSpc>
                <a:spcPct val="120000"/>
              </a:lnSpc>
              <a:spcBef>
                <a:spcPts val="600"/>
              </a:spcBef>
            </a:pPr>
            <a:r>
              <a:rPr lang="en-US" sz="2600" dirty="0"/>
              <a:t>get data from outside of the department and use it in internal or external reports, etc.</a:t>
            </a:r>
          </a:p>
          <a:p>
            <a:pPr>
              <a:lnSpc>
                <a:spcPct val="120000"/>
              </a:lnSpc>
              <a:spcBef>
                <a:spcPts val="1200"/>
              </a:spcBef>
            </a:pPr>
            <a:r>
              <a:rPr lang="en-US" sz="2900" dirty="0"/>
              <a:t>You may also be a </a:t>
            </a:r>
            <a:r>
              <a:rPr lang="en-US" sz="2900" b="1" dirty="0"/>
              <a:t>data contributor </a:t>
            </a:r>
            <a:r>
              <a:rPr lang="en-US" sz="2900" dirty="0"/>
              <a:t>if you do things like:</a:t>
            </a:r>
          </a:p>
          <a:p>
            <a:pPr lvl="1">
              <a:lnSpc>
                <a:spcPct val="120000"/>
              </a:lnSpc>
              <a:spcBef>
                <a:spcPts val="600"/>
              </a:spcBef>
            </a:pPr>
            <a:r>
              <a:rPr lang="en-US" sz="2600" dirty="0"/>
              <a:t>do research and gather data that adds to corporate knowledge;</a:t>
            </a:r>
          </a:p>
          <a:p>
            <a:pPr lvl="1">
              <a:lnSpc>
                <a:spcPct val="120000"/>
              </a:lnSpc>
              <a:spcBef>
                <a:spcPts val="600"/>
              </a:spcBef>
            </a:pPr>
            <a:r>
              <a:rPr lang="en-US" sz="2600" dirty="0"/>
              <a:t>enter data into a system (e.g., call center employee entering case data);</a:t>
            </a:r>
          </a:p>
          <a:p>
            <a:pPr lvl="1">
              <a:lnSpc>
                <a:spcPct val="120000"/>
              </a:lnSpc>
              <a:spcBef>
                <a:spcPts val="600"/>
              </a:spcBef>
            </a:pPr>
            <a:r>
              <a:rPr lang="en-US" sz="2600" dirty="0"/>
              <a:t>entering overtime into a salary system, etc.</a:t>
            </a:r>
          </a:p>
          <a:p>
            <a:pPr>
              <a:lnSpc>
                <a:spcPct val="120000"/>
              </a:lnSpc>
              <a:spcBef>
                <a:spcPts val="1200"/>
              </a:spcBef>
            </a:pPr>
            <a:r>
              <a:rPr lang="en-US" sz="2900" dirty="0"/>
              <a:t>Some roles are </a:t>
            </a:r>
            <a:r>
              <a:rPr lang="en-US" sz="2900" b="1" dirty="0"/>
              <a:t>assigned</a:t>
            </a:r>
            <a:r>
              <a:rPr lang="en-US" sz="2900" dirty="0"/>
              <a:t>, some are </a:t>
            </a:r>
            <a:r>
              <a:rPr lang="en-US" sz="2900" b="1" dirty="0"/>
              <a:t>inherited</a:t>
            </a:r>
            <a:r>
              <a:rPr lang="en-US" sz="2900" dirty="0"/>
              <a:t> (based on what you do).</a:t>
            </a:r>
          </a:p>
        </p:txBody>
      </p:sp>
    </p:spTree>
    <p:extLst>
      <p:ext uri="{BB962C8B-B14F-4D97-AF65-F5344CB8AC3E}">
        <p14:creationId xmlns:p14="http://schemas.microsoft.com/office/powerpoint/2010/main" val="242282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B5E9-E491-5EC0-48A8-96A589456731}"/>
              </a:ext>
            </a:extLst>
          </p:cNvPr>
          <p:cNvSpPr>
            <a:spLocks noGrp="1"/>
          </p:cNvSpPr>
          <p:nvPr>
            <p:ph type="title"/>
          </p:nvPr>
        </p:nvSpPr>
        <p:spPr/>
        <p:txBody>
          <a:bodyPr>
            <a:normAutofit/>
          </a:bodyPr>
          <a:lstStyle/>
          <a:p>
            <a:r>
              <a:rPr lang="en-US"/>
              <a:t>EXAMPLES: R&amp;R</a:t>
            </a:r>
            <a:endParaRPr lang="en-CA"/>
          </a:p>
        </p:txBody>
      </p:sp>
      <p:sp>
        <p:nvSpPr>
          <p:cNvPr id="3" name="Content Placeholder 2">
            <a:extLst>
              <a:ext uri="{FF2B5EF4-FFF2-40B4-BE49-F238E27FC236}">
                <a16:creationId xmlns:a16="http://schemas.microsoft.com/office/drawing/2014/main" id="{61AE3DA3-2DAD-B0B8-2F5A-DADADD3C5BB6}"/>
              </a:ext>
            </a:extLst>
          </p:cNvPr>
          <p:cNvSpPr>
            <a:spLocks noGrp="1"/>
          </p:cNvSpPr>
          <p:nvPr>
            <p:ph idx="1"/>
          </p:nvPr>
        </p:nvSpPr>
        <p:spPr>
          <a:xfrm>
            <a:off x="581192" y="2142659"/>
            <a:ext cx="6380717" cy="3830459"/>
          </a:xfrm>
        </p:spPr>
        <p:txBody>
          <a:bodyPr>
            <a:normAutofit/>
          </a:bodyPr>
          <a:lstStyle/>
          <a:p>
            <a:pPr marL="0" indent="0">
              <a:spcBef>
                <a:spcPts val="1200"/>
              </a:spcBef>
              <a:buNone/>
            </a:pPr>
            <a:r>
              <a:rPr lang="en-US" b="1"/>
              <a:t>Example: Call Center Agent</a:t>
            </a:r>
          </a:p>
          <a:p>
            <a:pPr>
              <a:spcBef>
                <a:spcPts val="1200"/>
              </a:spcBef>
            </a:pPr>
            <a:r>
              <a:rPr lang="en-US" sz="1600"/>
              <a:t>You take your first call of the day, the information from the call is entered in the call center system (</a:t>
            </a:r>
            <a:r>
              <a:rPr lang="en-US" sz="1600" b="1"/>
              <a:t>data contributor</a:t>
            </a:r>
            <a:r>
              <a:rPr lang="en-US" sz="1600"/>
              <a:t>).</a:t>
            </a:r>
          </a:p>
          <a:p>
            <a:pPr>
              <a:spcBef>
                <a:spcPts val="1200"/>
              </a:spcBef>
            </a:pPr>
            <a:r>
              <a:rPr lang="en-US" sz="1600"/>
              <a:t>A list of calls appears on your screen. You prioritize the callers on the list and select your next call (</a:t>
            </a:r>
            <a:r>
              <a:rPr lang="en-US" sz="1600" b="1"/>
              <a:t>data consumer</a:t>
            </a:r>
            <a:r>
              <a:rPr lang="en-US" sz="1600"/>
              <a:t>).</a:t>
            </a:r>
          </a:p>
          <a:p>
            <a:pPr>
              <a:spcBef>
                <a:spcPts val="1200"/>
              </a:spcBef>
            </a:pPr>
            <a:r>
              <a:rPr lang="en-US" sz="1600"/>
              <a:t>You realized that you entered a wrong piece of data that you can’t overwrite, you call your data steward for them to fix it (</a:t>
            </a:r>
            <a:r>
              <a:rPr lang="en-US" sz="1600" b="1"/>
              <a:t>data consumer</a:t>
            </a:r>
            <a:r>
              <a:rPr lang="en-US" sz="1600"/>
              <a:t>).</a:t>
            </a:r>
          </a:p>
          <a:p>
            <a:pPr>
              <a:spcBef>
                <a:spcPts val="1200"/>
              </a:spcBef>
            </a:pPr>
            <a:r>
              <a:rPr lang="en-US" sz="1600"/>
              <a:t>You have a responsibility to review your team call performance for the day and provide feedback to your supervisor. You download a system extract and do the calculations in Excel before forwarding the results (</a:t>
            </a:r>
            <a:r>
              <a:rPr lang="en-US" sz="1600" b="1"/>
              <a:t>data contributor</a:t>
            </a:r>
            <a:r>
              <a:rPr lang="en-US" sz="1600"/>
              <a:t>).</a:t>
            </a:r>
          </a:p>
        </p:txBody>
      </p:sp>
      <p:pic>
        <p:nvPicPr>
          <p:cNvPr id="5" name="Picture 4" descr="Team of four people using computer in call center">
            <a:extLst>
              <a:ext uri="{FF2B5EF4-FFF2-40B4-BE49-F238E27FC236}">
                <a16:creationId xmlns:a16="http://schemas.microsoft.com/office/drawing/2014/main" id="{C5EDA4E4-E905-42FA-78C0-0A0886BA57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48324" y="2142660"/>
            <a:ext cx="4495440" cy="3830459"/>
          </a:xfrm>
          <a:prstGeom prst="rect">
            <a:avLst/>
          </a:prstGeom>
        </p:spPr>
      </p:pic>
    </p:spTree>
    <p:extLst>
      <p:ext uri="{BB962C8B-B14F-4D97-AF65-F5344CB8AC3E}">
        <p14:creationId xmlns:p14="http://schemas.microsoft.com/office/powerpoint/2010/main" val="248013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B5E9-E491-5EC0-48A8-96A589456731}"/>
              </a:ext>
            </a:extLst>
          </p:cNvPr>
          <p:cNvSpPr>
            <a:spLocks noGrp="1"/>
          </p:cNvSpPr>
          <p:nvPr>
            <p:ph type="title"/>
          </p:nvPr>
        </p:nvSpPr>
        <p:spPr/>
        <p:txBody>
          <a:bodyPr>
            <a:normAutofit/>
          </a:bodyPr>
          <a:lstStyle/>
          <a:p>
            <a:r>
              <a:rPr lang="en-US"/>
              <a:t>EXAMPLES: R&amp;R</a:t>
            </a:r>
            <a:endParaRPr lang="en-CA"/>
          </a:p>
        </p:txBody>
      </p:sp>
      <p:sp>
        <p:nvSpPr>
          <p:cNvPr id="3" name="Content Placeholder 2">
            <a:extLst>
              <a:ext uri="{FF2B5EF4-FFF2-40B4-BE49-F238E27FC236}">
                <a16:creationId xmlns:a16="http://schemas.microsoft.com/office/drawing/2014/main" id="{61AE3DA3-2DAD-B0B8-2F5A-DADADD3C5BB6}"/>
              </a:ext>
            </a:extLst>
          </p:cNvPr>
          <p:cNvSpPr>
            <a:spLocks noGrp="1"/>
          </p:cNvSpPr>
          <p:nvPr>
            <p:ph idx="1"/>
          </p:nvPr>
        </p:nvSpPr>
        <p:spPr>
          <a:xfrm>
            <a:off x="581192" y="2073030"/>
            <a:ext cx="7132618" cy="3837854"/>
          </a:xfrm>
        </p:spPr>
        <p:txBody>
          <a:bodyPr>
            <a:normAutofit lnSpcReduction="10000"/>
          </a:bodyPr>
          <a:lstStyle/>
          <a:p>
            <a:pPr marL="0" indent="0">
              <a:lnSpc>
                <a:spcPct val="110000"/>
              </a:lnSpc>
              <a:spcBef>
                <a:spcPts val="1200"/>
              </a:spcBef>
              <a:buNone/>
            </a:pPr>
            <a:r>
              <a:rPr lang="en-US" b="1"/>
              <a:t>Example: Program Director</a:t>
            </a:r>
          </a:p>
          <a:p>
            <a:pPr>
              <a:lnSpc>
                <a:spcPct val="110000"/>
              </a:lnSpc>
              <a:spcBef>
                <a:spcPts val="1200"/>
              </a:spcBef>
            </a:pPr>
            <a:r>
              <a:rPr lang="en-CA" sz="1600"/>
              <a:t>You are providing a new service as part of the program you run. You review and approve a new database to track the program data (</a:t>
            </a:r>
            <a:r>
              <a:rPr lang="en-CA" sz="1600" b="1"/>
              <a:t>data trustee</a:t>
            </a:r>
            <a:r>
              <a:rPr lang="en-CA" sz="1600"/>
              <a:t>).</a:t>
            </a:r>
          </a:p>
          <a:p>
            <a:pPr>
              <a:lnSpc>
                <a:spcPct val="110000"/>
              </a:lnSpc>
              <a:spcBef>
                <a:spcPts val="1200"/>
              </a:spcBef>
            </a:pPr>
            <a:r>
              <a:rPr lang="en-CA" sz="1600"/>
              <a:t>Once the database is up and running, you start to review and make decisions on the reports obtained from it (</a:t>
            </a:r>
            <a:r>
              <a:rPr lang="en-CA" sz="1600" b="1"/>
              <a:t>data consumer</a:t>
            </a:r>
            <a:r>
              <a:rPr lang="en-CA" sz="1600"/>
              <a:t>).</a:t>
            </a:r>
          </a:p>
          <a:p>
            <a:pPr>
              <a:lnSpc>
                <a:spcPct val="110000"/>
              </a:lnSpc>
              <a:spcBef>
                <a:spcPts val="1200"/>
              </a:spcBef>
            </a:pPr>
            <a:r>
              <a:rPr lang="en-CA" sz="1600"/>
              <a:t>Your data steward identifies a major issue that is escalated to you for approval (</a:t>
            </a:r>
            <a:r>
              <a:rPr lang="en-CA" sz="1600" b="1"/>
              <a:t>data trustee</a:t>
            </a:r>
            <a:r>
              <a:rPr lang="en-CA" sz="1600"/>
              <a:t>).</a:t>
            </a:r>
          </a:p>
          <a:p>
            <a:pPr>
              <a:lnSpc>
                <a:spcPct val="110000"/>
              </a:lnSpc>
              <a:spcBef>
                <a:spcPts val="1200"/>
              </a:spcBef>
            </a:pPr>
            <a:r>
              <a:rPr lang="en-CA" sz="1600"/>
              <a:t>You request that the system be integrated into an existing system (</a:t>
            </a:r>
            <a:r>
              <a:rPr lang="en-CA" sz="1600" b="1"/>
              <a:t>data trustee</a:t>
            </a:r>
            <a:r>
              <a:rPr lang="en-CA" sz="1600"/>
              <a:t>).</a:t>
            </a:r>
          </a:p>
          <a:p>
            <a:pPr>
              <a:lnSpc>
                <a:spcPct val="110000"/>
              </a:lnSpc>
              <a:spcBef>
                <a:spcPts val="1200"/>
              </a:spcBef>
            </a:pPr>
            <a:r>
              <a:rPr lang="en-CA" sz="1600"/>
              <a:t>You use the reports from the new integrated system to help you administer your program (</a:t>
            </a:r>
            <a:r>
              <a:rPr lang="en-CA" sz="1600" b="1"/>
              <a:t>data consumer</a:t>
            </a:r>
            <a:r>
              <a:rPr lang="en-CA" sz="1600"/>
              <a:t>).</a:t>
            </a:r>
          </a:p>
        </p:txBody>
      </p:sp>
      <p:pic>
        <p:nvPicPr>
          <p:cNvPr id="5" name="Picture 4" descr="Businessperson pointing to digital tablet in meeting">
            <a:extLst>
              <a:ext uri="{FF2B5EF4-FFF2-40B4-BE49-F238E27FC236}">
                <a16:creationId xmlns:a16="http://schemas.microsoft.com/office/drawing/2014/main" id="{1015FC5B-A522-F430-3FD9-C937B1E9A8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834744" y="1978637"/>
            <a:ext cx="3927909" cy="4026640"/>
          </a:xfrm>
          <a:prstGeom prst="rect">
            <a:avLst/>
          </a:prstGeom>
        </p:spPr>
      </p:pic>
    </p:spTree>
    <p:extLst>
      <p:ext uri="{BB962C8B-B14F-4D97-AF65-F5344CB8AC3E}">
        <p14:creationId xmlns:p14="http://schemas.microsoft.com/office/powerpoint/2010/main" val="195793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B5E9-E491-5EC0-48A8-96A589456731}"/>
              </a:ext>
            </a:extLst>
          </p:cNvPr>
          <p:cNvSpPr>
            <a:spLocks noGrp="1"/>
          </p:cNvSpPr>
          <p:nvPr>
            <p:ph type="title"/>
          </p:nvPr>
        </p:nvSpPr>
        <p:spPr/>
        <p:txBody>
          <a:bodyPr>
            <a:normAutofit/>
          </a:bodyPr>
          <a:lstStyle/>
          <a:p>
            <a:r>
              <a:rPr lang="en-US"/>
              <a:t>EXAMPLES: R&amp;R</a:t>
            </a:r>
            <a:endParaRPr lang="en-CA"/>
          </a:p>
        </p:txBody>
      </p:sp>
      <p:sp>
        <p:nvSpPr>
          <p:cNvPr id="3" name="Content Placeholder 2">
            <a:extLst>
              <a:ext uri="{FF2B5EF4-FFF2-40B4-BE49-F238E27FC236}">
                <a16:creationId xmlns:a16="http://schemas.microsoft.com/office/drawing/2014/main" id="{61AE3DA3-2DAD-B0B8-2F5A-DADADD3C5BB6}"/>
              </a:ext>
            </a:extLst>
          </p:cNvPr>
          <p:cNvSpPr>
            <a:spLocks noGrp="1"/>
          </p:cNvSpPr>
          <p:nvPr>
            <p:ph idx="1"/>
          </p:nvPr>
        </p:nvSpPr>
        <p:spPr>
          <a:xfrm>
            <a:off x="4956464" y="1808628"/>
            <a:ext cx="6625934" cy="4200285"/>
          </a:xfrm>
        </p:spPr>
        <p:txBody>
          <a:bodyPr/>
          <a:lstStyle/>
          <a:p>
            <a:pPr marL="0" indent="0">
              <a:spcBef>
                <a:spcPts val="1200"/>
              </a:spcBef>
              <a:buNone/>
            </a:pPr>
            <a:r>
              <a:rPr lang="en-US" b="1"/>
              <a:t>Example: IT Support Technician</a:t>
            </a:r>
          </a:p>
          <a:p>
            <a:pPr>
              <a:spcBef>
                <a:spcPts val="1200"/>
              </a:spcBef>
            </a:pPr>
            <a:r>
              <a:rPr lang="en-US" sz="1600"/>
              <a:t>You get a call from a data steward wanting you to update a business rule in a database (</a:t>
            </a:r>
            <a:r>
              <a:rPr lang="en-US" sz="1600" b="1"/>
              <a:t>data custodian</a:t>
            </a:r>
            <a:r>
              <a:rPr lang="en-US" sz="1600"/>
              <a:t>).</a:t>
            </a:r>
          </a:p>
          <a:p>
            <a:pPr>
              <a:spcBef>
                <a:spcPts val="1200"/>
              </a:spcBef>
            </a:pPr>
            <a:r>
              <a:rPr lang="en-US" sz="1600"/>
              <a:t>You get the information you need and apply the rule (</a:t>
            </a:r>
            <a:r>
              <a:rPr lang="en-US" sz="1600" b="1"/>
              <a:t>data custodian</a:t>
            </a:r>
            <a:r>
              <a:rPr lang="en-US" sz="1600"/>
              <a:t>).</a:t>
            </a:r>
          </a:p>
          <a:p>
            <a:pPr>
              <a:spcBef>
                <a:spcPts val="1200"/>
              </a:spcBef>
            </a:pPr>
            <a:r>
              <a:rPr lang="en-US" sz="1600"/>
              <a:t>You then export data from the database into a report so you can check that the change was correctly implemented (</a:t>
            </a:r>
            <a:r>
              <a:rPr lang="en-US" sz="1600" b="1"/>
              <a:t>data consumer</a:t>
            </a:r>
            <a:r>
              <a:rPr lang="en-US" sz="1600"/>
              <a:t>, </a:t>
            </a:r>
            <a:r>
              <a:rPr lang="en-US" sz="1600" b="1"/>
              <a:t>data steward</a:t>
            </a:r>
            <a:r>
              <a:rPr lang="en-US" sz="1600"/>
              <a:t>).</a:t>
            </a:r>
          </a:p>
          <a:p>
            <a:pPr>
              <a:spcBef>
                <a:spcPts val="1200"/>
              </a:spcBef>
            </a:pPr>
            <a:r>
              <a:rPr lang="en-US" sz="1600"/>
              <a:t>You then update the system with the information and close the ticket (</a:t>
            </a:r>
            <a:r>
              <a:rPr lang="en-US" sz="1600" b="1"/>
              <a:t>data contributor</a:t>
            </a:r>
            <a:r>
              <a:rPr lang="en-US" sz="1600"/>
              <a:t>).</a:t>
            </a:r>
            <a:endParaRPr lang="en-CA" sz="1600"/>
          </a:p>
        </p:txBody>
      </p:sp>
      <p:pic>
        <p:nvPicPr>
          <p:cNvPr id="5" name="Picture 4" descr="Woman wearing headphones">
            <a:extLst>
              <a:ext uri="{FF2B5EF4-FFF2-40B4-BE49-F238E27FC236}">
                <a16:creationId xmlns:a16="http://schemas.microsoft.com/office/drawing/2014/main" id="{86AFFB09-165F-4B4F-D3FD-6E3505296B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1586" y="1997048"/>
            <a:ext cx="4098850" cy="3858986"/>
          </a:xfrm>
          <a:prstGeom prst="rect">
            <a:avLst/>
          </a:prstGeom>
        </p:spPr>
      </p:pic>
    </p:spTree>
    <p:extLst>
      <p:ext uri="{BB962C8B-B14F-4D97-AF65-F5344CB8AC3E}">
        <p14:creationId xmlns:p14="http://schemas.microsoft.com/office/powerpoint/2010/main" val="313479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Data Ethics</a:t>
            </a:r>
          </a:p>
        </p:txBody>
      </p:sp>
      <p:sp>
        <p:nvSpPr>
          <p:cNvPr id="10" name="Subtitle 9">
            <a:extLst>
              <a:ext uri="{FF2B5EF4-FFF2-40B4-BE49-F238E27FC236}">
                <a16:creationId xmlns:a16="http://schemas.microsoft.com/office/drawing/2014/main" id="{4AD766D2-3812-D54B-A075-6E2D1A605524}"/>
              </a:ext>
            </a:extLst>
          </p:cNvPr>
          <p:cNvSpPr>
            <a:spLocks noGrp="1"/>
          </p:cNvSpPr>
          <p:nvPr>
            <p:ph type="body" idx="1"/>
          </p:nvPr>
        </p:nvSpPr>
        <p:spPr>
          <a:solidFill>
            <a:schemeClr val="bg1"/>
          </a:solidFill>
        </p:spPr>
        <p:txBody>
          <a:bodyPr/>
          <a:lstStyle/>
          <a:p>
            <a:r>
              <a:rPr lang="en-US" dirty="0"/>
              <a:t>Data Foundations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6758" y="6407720"/>
            <a:ext cx="2377440" cy="369330"/>
          </a:xfrm>
          <a:prstGeom prst="rect">
            <a:avLst/>
          </a:prstGeom>
          <a:noFill/>
        </p:spPr>
        <p:txBody>
          <a:bodyPr wrap="square" lIns="91436" tIns="45719" rIns="91436" bIns="45719" rtlCol="0">
            <a:spAutoFit/>
          </a:bodyPr>
          <a:lstStyle/>
          <a:p>
            <a:pPr algn="r"/>
            <a:r>
              <a:rPr lang="en-US">
                <a:solidFill>
                  <a:schemeClr val="accent2"/>
                </a:solidFill>
                <a:latin typeface="Dagny OT" panose="020B0504020201020104" pitchFamily="34" charset="77"/>
              </a:rPr>
              <a:t>data-action-</a:t>
            </a:r>
            <a:r>
              <a:rPr lang="en-US" err="1">
                <a:solidFill>
                  <a:schemeClr val="accent2"/>
                </a:solidFill>
                <a:latin typeface="Dagny OT" panose="020B0504020201020104" pitchFamily="34" charset="77"/>
              </a:rPr>
              <a:t>lab.com</a:t>
            </a:r>
            <a:endParaRPr lang="en-US">
              <a:solidFill>
                <a:schemeClr val="accent2"/>
              </a:solidFill>
              <a:latin typeface="Dagny OT" panose="020B0504020201020104" pitchFamily="34" charset="77"/>
            </a:endParaRPr>
          </a:p>
        </p:txBody>
      </p:sp>
    </p:spTree>
    <p:extLst>
      <p:ext uri="{BB962C8B-B14F-4D97-AF65-F5344CB8AC3E}">
        <p14:creationId xmlns:p14="http://schemas.microsoft.com/office/powerpoint/2010/main" val="21802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Motivation and Policy Drivers</a:t>
            </a:r>
          </a:p>
        </p:txBody>
      </p:sp>
      <p:sp>
        <p:nvSpPr>
          <p:cNvPr id="5" name="Content Placeholder 4"/>
          <p:cNvSpPr>
            <a:spLocks noGrp="1"/>
          </p:cNvSpPr>
          <p:nvPr>
            <p:ph idx="1"/>
          </p:nvPr>
        </p:nvSpPr>
        <p:spPr>
          <a:xfrm>
            <a:off x="609600" y="1905856"/>
            <a:ext cx="5359685" cy="4559016"/>
          </a:xfrm>
        </p:spPr>
        <p:txBody>
          <a:bodyPr anchor="ctr">
            <a:normAutofit/>
          </a:bodyPr>
          <a:lstStyle/>
          <a:p>
            <a:pPr>
              <a:spcBef>
                <a:spcPts val="600"/>
              </a:spcBef>
            </a:pPr>
            <a:r>
              <a:rPr lang="en-US" dirty="0"/>
              <a:t>Unethical and irresponsible handling of data assets and A.I. can have a broad range of consequences:</a:t>
            </a:r>
          </a:p>
          <a:p>
            <a:pPr lvl="1">
              <a:spcBef>
                <a:spcPts val="600"/>
              </a:spcBef>
            </a:pPr>
            <a:r>
              <a:rPr lang="en-US" sz="2000" dirty="0"/>
              <a:t>Decision-making and policies resulting in harms (e.g., stigma, financial loss, etc.) to individuals and communities</a:t>
            </a:r>
          </a:p>
          <a:p>
            <a:pPr lvl="1">
              <a:spcBef>
                <a:spcPts val="600"/>
              </a:spcBef>
            </a:pPr>
            <a:r>
              <a:rPr lang="en-US" sz="2000" dirty="0"/>
              <a:t>Violations of personal privacy</a:t>
            </a:r>
          </a:p>
          <a:p>
            <a:pPr lvl="1">
              <a:spcBef>
                <a:spcPts val="600"/>
              </a:spcBef>
            </a:pPr>
            <a:r>
              <a:rPr lang="en-US" sz="2000" dirty="0"/>
              <a:t>A.I. models that are difficult to understand and can behave in unintended manners</a:t>
            </a:r>
          </a:p>
          <a:p>
            <a:pPr lvl="1">
              <a:spcBef>
                <a:spcPts val="600"/>
              </a:spcBef>
            </a:pPr>
            <a:r>
              <a:rPr lang="en-US" sz="2000" dirty="0"/>
              <a:t>Loss of public trust, hindering the ability to meaningfully engage with Canadians</a:t>
            </a:r>
          </a:p>
        </p:txBody>
      </p:sp>
      <p:sp>
        <p:nvSpPr>
          <p:cNvPr id="6" name="Slide Number Placeholder 4">
            <a:extLst>
              <a:ext uri="{FF2B5EF4-FFF2-40B4-BE49-F238E27FC236}">
                <a16:creationId xmlns:a16="http://schemas.microsoft.com/office/drawing/2014/main" id="{4C6540B7-C965-4590-A1B8-AD4CE8C4F40C}"/>
              </a:ext>
            </a:extLst>
          </p:cNvPr>
          <p:cNvSpPr txBox="1">
            <a:spLocks/>
          </p:cNvSpPr>
          <p:nvPr/>
        </p:nvSpPr>
        <p:spPr>
          <a:xfrm>
            <a:off x="510639" y="6373501"/>
            <a:ext cx="37328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1B52434-78BA-41BD-AF3D-E03FEC0DECDE}" type="slidenum">
              <a:rPr lang="en-US" altLang="en-US" sz="1000" smtClean="0"/>
              <a:pPr>
                <a:defRPr/>
              </a:pPr>
              <a:t>28</a:t>
            </a:fld>
            <a:endParaRPr lang="en-US" altLang="en-US" sz="1000" dirty="0"/>
          </a:p>
        </p:txBody>
      </p:sp>
      <p:sp>
        <p:nvSpPr>
          <p:cNvPr id="2" name="Content Placeholder 4">
            <a:extLst>
              <a:ext uri="{FF2B5EF4-FFF2-40B4-BE49-F238E27FC236}">
                <a16:creationId xmlns:a16="http://schemas.microsoft.com/office/drawing/2014/main" id="{FDAE73AF-A127-0589-BE2E-DC6537906F92}"/>
              </a:ext>
            </a:extLst>
          </p:cNvPr>
          <p:cNvSpPr txBox="1">
            <a:spLocks/>
          </p:cNvSpPr>
          <p:nvPr/>
        </p:nvSpPr>
        <p:spPr>
          <a:xfrm>
            <a:off x="6222716" y="1905856"/>
            <a:ext cx="5520645" cy="4559016"/>
          </a:xfrm>
          <a:prstGeom prst="rect">
            <a:avLst/>
          </a:prstGeom>
        </p:spPr>
        <p:txBody>
          <a:bodyPr vert="horz" lIns="91436" tIns="45719" rIns="91436" bIns="45719" rtlCol="0" anchor="t">
            <a:normAutofit/>
          </a:bodyPr>
          <a:lstStyle>
            <a:lvl1pPr marL="0" indent="0" algn="just" defTabSz="457182" rtl="0" eaLnBrk="1" latinLnBrk="0" hangingPunct="1">
              <a:spcBef>
                <a:spcPts val="24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pPr>
            <a:r>
              <a:rPr lang="en-US" sz="1500" b="1" dirty="0"/>
              <a:t>Policy drivers for ethical handling of data</a:t>
            </a:r>
            <a:r>
              <a:rPr lang="en-US" sz="1500" dirty="0"/>
              <a:t>:</a:t>
            </a:r>
          </a:p>
          <a:p>
            <a:pPr lvl="1">
              <a:spcBef>
                <a:spcPts val="600"/>
              </a:spcBef>
            </a:pPr>
            <a:r>
              <a:rPr lang="en-US" sz="1300" dirty="0"/>
              <a:t>Federal Data Strategy Roadmap / 2023–2026 Data Strategy for the Federal Public Service</a:t>
            </a:r>
          </a:p>
          <a:p>
            <a:pPr lvl="1">
              <a:spcBef>
                <a:spcPts val="600"/>
              </a:spcBef>
            </a:pPr>
            <a:r>
              <a:rPr lang="en-US" sz="1300" dirty="0"/>
              <a:t>Departmental Data Strategy – Ethical use of data as an asset</a:t>
            </a:r>
          </a:p>
          <a:p>
            <a:pPr lvl="1">
              <a:spcBef>
                <a:spcPts val="600"/>
              </a:spcBef>
            </a:pPr>
            <a:r>
              <a:rPr lang="en-US" sz="1300" dirty="0"/>
              <a:t>Canada’s Digital Ambition 2022</a:t>
            </a:r>
            <a:endParaRPr lang="en-US" sz="1500" b="1" dirty="0"/>
          </a:p>
          <a:p>
            <a:pPr>
              <a:spcBef>
                <a:spcPts val="600"/>
              </a:spcBef>
            </a:pPr>
            <a:r>
              <a:rPr lang="en-US" sz="1500" b="1" dirty="0"/>
              <a:t>Policy drivers for ethical handling of Indigenous data</a:t>
            </a:r>
            <a:r>
              <a:rPr lang="en-US" sz="1500" dirty="0"/>
              <a:t>:</a:t>
            </a:r>
          </a:p>
          <a:p>
            <a:pPr lvl="1">
              <a:spcBef>
                <a:spcPts val="600"/>
              </a:spcBef>
            </a:pPr>
            <a:r>
              <a:rPr lang="en-US" sz="1300" dirty="0"/>
              <a:t>UNDRIP / UNDA / UNDA Action Plan</a:t>
            </a:r>
          </a:p>
          <a:p>
            <a:pPr lvl="1">
              <a:spcBef>
                <a:spcPts val="600"/>
              </a:spcBef>
            </a:pPr>
            <a:r>
              <a:rPr lang="en-US" sz="1300" dirty="0"/>
              <a:t>Departmental Reconciliation Strategy</a:t>
            </a:r>
          </a:p>
          <a:p>
            <a:pPr lvl="1">
              <a:spcBef>
                <a:spcPts val="600"/>
              </a:spcBef>
            </a:pPr>
            <a:r>
              <a:rPr lang="en-US" sz="1300" dirty="0"/>
              <a:t>2023–2026 Data Strategy for the Federal Public Service</a:t>
            </a:r>
            <a:endParaRPr lang="en-US" sz="1100" dirty="0"/>
          </a:p>
          <a:p>
            <a:pPr>
              <a:spcBef>
                <a:spcPts val="600"/>
              </a:spcBef>
            </a:pPr>
            <a:r>
              <a:rPr lang="en-US" sz="1500" b="1" dirty="0"/>
              <a:t>Policy drivers for responsible use of A.I.</a:t>
            </a:r>
            <a:r>
              <a:rPr lang="en-US" sz="1500" dirty="0"/>
              <a:t>:</a:t>
            </a:r>
          </a:p>
          <a:p>
            <a:pPr lvl="1">
              <a:spcBef>
                <a:spcPts val="600"/>
              </a:spcBef>
            </a:pPr>
            <a:r>
              <a:rPr lang="en-US" sz="1300" dirty="0"/>
              <a:t>Federal Responsible A.I. Guiding Principles</a:t>
            </a:r>
          </a:p>
          <a:p>
            <a:pPr lvl="1">
              <a:spcBef>
                <a:spcPts val="600"/>
              </a:spcBef>
            </a:pPr>
            <a:r>
              <a:rPr lang="en-US" sz="1300" dirty="0"/>
              <a:t>TBS Directive on Automated Decision-Making</a:t>
            </a:r>
          </a:p>
          <a:p>
            <a:pPr lvl="1">
              <a:spcBef>
                <a:spcPts val="600"/>
              </a:spcBef>
            </a:pPr>
            <a:r>
              <a:rPr lang="en-US" sz="1300" dirty="0"/>
              <a:t>Government of Canada Digital Standards: Playbook</a:t>
            </a:r>
          </a:p>
        </p:txBody>
      </p:sp>
    </p:spTree>
    <p:extLst>
      <p:ext uri="{BB962C8B-B14F-4D97-AF65-F5344CB8AC3E}">
        <p14:creationId xmlns:p14="http://schemas.microsoft.com/office/powerpoint/2010/main" val="262108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30C51-E162-B1A9-53C4-40E2EF6A6DA5}"/>
              </a:ext>
            </a:extLst>
          </p:cNvPr>
          <p:cNvSpPr>
            <a:spLocks noGrp="1"/>
          </p:cNvSpPr>
          <p:nvPr>
            <p:ph type="title"/>
          </p:nvPr>
        </p:nvSpPr>
        <p:spPr/>
        <p:txBody>
          <a:bodyPr/>
          <a:lstStyle/>
          <a:p>
            <a:r>
              <a:rPr lang="en-US" dirty="0"/>
              <a:t>Principles and Standards</a:t>
            </a:r>
            <a:endParaRPr lang="en-CA" dirty="0"/>
          </a:p>
        </p:txBody>
      </p:sp>
      <p:sp>
        <p:nvSpPr>
          <p:cNvPr id="3" name="Content Placeholder 2">
            <a:extLst>
              <a:ext uri="{FF2B5EF4-FFF2-40B4-BE49-F238E27FC236}">
                <a16:creationId xmlns:a16="http://schemas.microsoft.com/office/drawing/2014/main" id="{A656C5C8-F144-1546-97A2-AA2ACEC70AB7}"/>
              </a:ext>
            </a:extLst>
          </p:cNvPr>
          <p:cNvSpPr>
            <a:spLocks noGrp="1"/>
          </p:cNvSpPr>
          <p:nvPr>
            <p:ph idx="1"/>
          </p:nvPr>
        </p:nvSpPr>
        <p:spPr/>
        <p:txBody>
          <a:bodyPr numCol="2">
            <a:noAutofit/>
          </a:bodyPr>
          <a:lstStyle/>
          <a:p>
            <a:pPr lvl="1">
              <a:lnSpc>
                <a:spcPct val="120000"/>
              </a:lnSpc>
              <a:spcBef>
                <a:spcPts val="600"/>
              </a:spcBef>
            </a:pPr>
            <a:endParaRPr lang="en-US" sz="2000" dirty="0"/>
          </a:p>
          <a:p>
            <a:pPr lvl="1">
              <a:lnSpc>
                <a:spcPct val="120000"/>
              </a:lnSpc>
              <a:spcBef>
                <a:spcPts val="600"/>
              </a:spcBef>
            </a:pPr>
            <a:r>
              <a:rPr lang="en-US" sz="2000" dirty="0"/>
              <a:t>Privacy Act</a:t>
            </a:r>
          </a:p>
          <a:p>
            <a:pPr lvl="1">
              <a:lnSpc>
                <a:spcPct val="120000"/>
              </a:lnSpc>
              <a:spcBef>
                <a:spcPts val="600"/>
              </a:spcBef>
            </a:pPr>
            <a:r>
              <a:rPr lang="en-US" sz="2000" dirty="0"/>
              <a:t>Statistics Act</a:t>
            </a:r>
          </a:p>
          <a:p>
            <a:pPr lvl="1">
              <a:lnSpc>
                <a:spcPct val="120000"/>
              </a:lnSpc>
              <a:spcBef>
                <a:spcPts val="600"/>
              </a:spcBef>
            </a:pPr>
            <a:r>
              <a:rPr lang="en-US" sz="2000" dirty="0"/>
              <a:t>Policy on Government Security</a:t>
            </a:r>
          </a:p>
          <a:p>
            <a:pPr lvl="1">
              <a:lnSpc>
                <a:spcPct val="120000"/>
              </a:lnSpc>
              <a:spcBef>
                <a:spcPts val="600"/>
              </a:spcBef>
            </a:pPr>
            <a:r>
              <a:rPr lang="en-US" sz="2000" dirty="0"/>
              <a:t>Policy on Privacy Protection</a:t>
            </a:r>
          </a:p>
          <a:p>
            <a:pPr lvl="1">
              <a:lnSpc>
                <a:spcPct val="120000"/>
              </a:lnSpc>
              <a:spcBef>
                <a:spcPts val="600"/>
              </a:spcBef>
            </a:pPr>
            <a:r>
              <a:rPr lang="en-US" sz="2000" dirty="0"/>
              <a:t>Privacy Impact Assessments</a:t>
            </a:r>
          </a:p>
          <a:p>
            <a:pPr lvl="1">
              <a:lnSpc>
                <a:spcPct val="120000"/>
              </a:lnSpc>
              <a:spcBef>
                <a:spcPts val="600"/>
              </a:spcBef>
            </a:pPr>
            <a:r>
              <a:rPr lang="en-US" sz="2000" dirty="0"/>
              <a:t>Levels of Security</a:t>
            </a:r>
          </a:p>
          <a:p>
            <a:pPr lvl="1">
              <a:lnSpc>
                <a:spcPct val="120000"/>
              </a:lnSpc>
              <a:spcBef>
                <a:spcPts val="600"/>
              </a:spcBef>
            </a:pPr>
            <a:r>
              <a:rPr lang="en-US" sz="2000" dirty="0"/>
              <a:t>Gender-Based Analysis+</a:t>
            </a:r>
          </a:p>
          <a:p>
            <a:pPr marL="323987" lvl="1" indent="0" algn="l">
              <a:lnSpc>
                <a:spcPct val="120000"/>
              </a:lnSpc>
              <a:spcBef>
                <a:spcPts val="600"/>
              </a:spcBef>
              <a:buNone/>
            </a:pPr>
            <a:endParaRPr lang="en-US" sz="2000" dirty="0"/>
          </a:p>
          <a:p>
            <a:pPr lvl="1" algn="l">
              <a:lnSpc>
                <a:spcPct val="120000"/>
              </a:lnSpc>
              <a:spcBef>
                <a:spcPts val="600"/>
              </a:spcBef>
            </a:pPr>
            <a:r>
              <a:rPr lang="en-US" sz="2000" dirty="0"/>
              <a:t>Tri-Council Policy Statement: Ethical Conduct for Research Involving Humans</a:t>
            </a:r>
          </a:p>
          <a:p>
            <a:pPr lvl="1">
              <a:lnSpc>
                <a:spcPct val="120000"/>
              </a:lnSpc>
              <a:spcBef>
                <a:spcPts val="600"/>
              </a:spcBef>
            </a:pPr>
            <a:r>
              <a:rPr lang="en-US" sz="2000" dirty="0"/>
              <a:t>Model Policy on Scientific Integrity</a:t>
            </a:r>
          </a:p>
          <a:p>
            <a:pPr lvl="1">
              <a:lnSpc>
                <a:spcPct val="120000"/>
              </a:lnSpc>
              <a:spcBef>
                <a:spcPts val="600"/>
              </a:spcBef>
            </a:pPr>
            <a:r>
              <a:rPr lang="en-US" sz="2000" dirty="0"/>
              <a:t>Directive on Automated Decision-Making</a:t>
            </a:r>
          </a:p>
          <a:p>
            <a:pPr lvl="1">
              <a:lnSpc>
                <a:spcPct val="120000"/>
              </a:lnSpc>
              <a:spcBef>
                <a:spcPts val="600"/>
              </a:spcBef>
            </a:pPr>
            <a:r>
              <a:rPr lang="en-US" sz="2000" dirty="0"/>
              <a:t>Disaggregated Data</a:t>
            </a:r>
            <a:endParaRPr lang="en-CA" sz="2000" dirty="0"/>
          </a:p>
        </p:txBody>
      </p:sp>
    </p:spTree>
    <p:extLst>
      <p:ext uri="{BB962C8B-B14F-4D97-AF65-F5344CB8AC3E}">
        <p14:creationId xmlns:p14="http://schemas.microsoft.com/office/powerpoint/2010/main" val="161379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3892-8237-2646-AFFF-B67C047653DB}"/>
              </a:ext>
            </a:extLst>
          </p:cNvPr>
          <p:cNvSpPr>
            <a:spLocks noGrp="1"/>
          </p:cNvSpPr>
          <p:nvPr>
            <p:ph type="title"/>
          </p:nvPr>
        </p:nvSpPr>
        <p:spPr/>
        <p:txBody>
          <a:bodyPr/>
          <a:lstStyle/>
          <a:p>
            <a:r>
              <a:rPr lang="en-US"/>
              <a:t>What is (are) data?</a:t>
            </a:r>
            <a:endParaRPr lang="en-CA"/>
          </a:p>
        </p:txBody>
      </p:sp>
      <p:sp>
        <p:nvSpPr>
          <p:cNvPr id="3" name="Content Placeholder 2">
            <a:extLst>
              <a:ext uri="{FF2B5EF4-FFF2-40B4-BE49-F238E27FC236}">
                <a16:creationId xmlns:a16="http://schemas.microsoft.com/office/drawing/2014/main" id="{34BFC080-D88F-D6CC-53DE-41FD7AC6F456}"/>
              </a:ext>
            </a:extLst>
          </p:cNvPr>
          <p:cNvSpPr>
            <a:spLocks noGrp="1"/>
          </p:cNvSpPr>
          <p:nvPr>
            <p:ph idx="1"/>
          </p:nvPr>
        </p:nvSpPr>
        <p:spPr>
          <a:xfrm>
            <a:off x="581194" y="2180498"/>
            <a:ext cx="7980915" cy="4140767"/>
          </a:xfrm>
        </p:spPr>
        <p:txBody>
          <a:bodyPr>
            <a:normAutofit/>
          </a:bodyPr>
          <a:lstStyle/>
          <a:p>
            <a:pPr>
              <a:spcBef>
                <a:spcPts val="1200"/>
              </a:spcBef>
            </a:pPr>
            <a:r>
              <a:rPr lang="en-US" sz="2000"/>
              <a:t>Should we say, “is data” vs “are data”?</a:t>
            </a:r>
          </a:p>
          <a:p>
            <a:pPr>
              <a:spcBef>
                <a:spcPts val="1200"/>
              </a:spcBef>
            </a:pPr>
            <a:r>
              <a:rPr lang="en-US" sz="2000"/>
              <a:t>The word data is technically a plural, so “are” is appropriate; the singular is the word </a:t>
            </a:r>
            <a:r>
              <a:rPr lang="en-US" sz="2000" b="1"/>
              <a:t>datum</a:t>
            </a:r>
            <a:r>
              <a:rPr lang="en-US" sz="2000"/>
              <a:t> (for a “data point”). </a:t>
            </a:r>
          </a:p>
          <a:p>
            <a:pPr>
              <a:spcBef>
                <a:spcPts val="1200"/>
              </a:spcBef>
            </a:pPr>
            <a:r>
              <a:rPr lang="en-US" sz="2000"/>
              <a:t>In common usage the word data is used interchangeably (datum has become </a:t>
            </a:r>
            <a:r>
              <a:rPr lang="en-US" sz="2000" i="1"/>
              <a:t>passé</a:t>
            </a:r>
            <a:r>
              <a:rPr lang="en-US" sz="2000"/>
              <a:t>): “are” is technically correct but “is” is used all the time!</a:t>
            </a:r>
          </a:p>
          <a:p>
            <a:pPr>
              <a:spcBef>
                <a:spcPts val="1200"/>
              </a:spcBef>
            </a:pPr>
            <a:r>
              <a:rPr lang="en-US" sz="2000"/>
              <a:t>Being pedantic, if “data” is used as a </a:t>
            </a:r>
            <a:r>
              <a:rPr lang="en-US" sz="2000" b="1"/>
              <a:t>mass noun</a:t>
            </a:r>
            <a:r>
              <a:rPr lang="en-US" sz="2000"/>
              <a:t>,  then “is” IS appropriate!</a:t>
            </a:r>
          </a:p>
        </p:txBody>
      </p:sp>
      <p:pic>
        <p:nvPicPr>
          <p:cNvPr id="4" name="Graphic 3" descr="Statistics outline">
            <a:extLst>
              <a:ext uri="{FF2B5EF4-FFF2-40B4-BE49-F238E27FC236}">
                <a16:creationId xmlns:a16="http://schemas.microsoft.com/office/drawing/2014/main" id="{49AFCEAD-C755-8100-01DC-245BDC0F34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2109" y="2796357"/>
            <a:ext cx="2909047" cy="2909047"/>
          </a:xfrm>
          <a:prstGeom prst="rect">
            <a:avLst/>
          </a:prstGeom>
        </p:spPr>
      </p:pic>
    </p:spTree>
    <p:extLst>
      <p:ext uri="{BB962C8B-B14F-4D97-AF65-F5344CB8AC3E}">
        <p14:creationId xmlns:p14="http://schemas.microsoft.com/office/powerpoint/2010/main" val="12180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46A0B-E409-51E9-88CE-37A52020318C}"/>
              </a:ext>
            </a:extLst>
          </p:cNvPr>
          <p:cNvSpPr>
            <a:spLocks noGrp="1"/>
          </p:cNvSpPr>
          <p:nvPr>
            <p:ph type="title"/>
          </p:nvPr>
        </p:nvSpPr>
        <p:spPr/>
        <p:txBody>
          <a:bodyPr/>
          <a:lstStyle/>
          <a:p>
            <a:r>
              <a:rPr lang="en-US" dirty="0"/>
              <a:t>Commonly used terms</a:t>
            </a:r>
            <a:endParaRPr lang="en-CA" dirty="0"/>
          </a:p>
        </p:txBody>
      </p:sp>
      <p:sp>
        <p:nvSpPr>
          <p:cNvPr id="3" name="Content Placeholder 2">
            <a:extLst>
              <a:ext uri="{FF2B5EF4-FFF2-40B4-BE49-F238E27FC236}">
                <a16:creationId xmlns:a16="http://schemas.microsoft.com/office/drawing/2014/main" id="{C260B44B-5886-3360-8493-0AB5F7917BD8}"/>
              </a:ext>
            </a:extLst>
          </p:cNvPr>
          <p:cNvSpPr>
            <a:spLocks noGrp="1"/>
          </p:cNvSpPr>
          <p:nvPr>
            <p:ph idx="1"/>
          </p:nvPr>
        </p:nvSpPr>
        <p:spPr/>
        <p:txBody>
          <a:bodyPr>
            <a:normAutofit/>
          </a:bodyPr>
          <a:lstStyle/>
          <a:p>
            <a:pPr lvl="1">
              <a:spcBef>
                <a:spcPts val="600"/>
              </a:spcBef>
            </a:pPr>
            <a:r>
              <a:rPr lang="en-US" sz="2000" dirty="0"/>
              <a:t>Data ethics </a:t>
            </a:r>
          </a:p>
          <a:p>
            <a:pPr lvl="1">
              <a:spcBef>
                <a:spcPts val="600"/>
              </a:spcBef>
            </a:pPr>
            <a:r>
              <a:rPr lang="en-US" sz="2000" dirty="0"/>
              <a:t>Governance</a:t>
            </a:r>
          </a:p>
          <a:p>
            <a:pPr lvl="1">
              <a:spcBef>
                <a:spcPts val="600"/>
              </a:spcBef>
            </a:pPr>
            <a:r>
              <a:rPr lang="en-US" sz="2000" dirty="0"/>
              <a:t>Consent</a:t>
            </a:r>
          </a:p>
          <a:p>
            <a:pPr lvl="1">
              <a:spcBef>
                <a:spcPts val="600"/>
              </a:spcBef>
            </a:pPr>
            <a:r>
              <a:rPr lang="en-US" sz="2000" dirty="0"/>
              <a:t>Bias and discrimination</a:t>
            </a:r>
          </a:p>
          <a:p>
            <a:pPr lvl="1">
              <a:spcBef>
                <a:spcPts val="600"/>
              </a:spcBef>
            </a:pPr>
            <a:r>
              <a:rPr lang="en-US" sz="2000" dirty="0"/>
              <a:t>Inclusiveness</a:t>
            </a:r>
          </a:p>
          <a:p>
            <a:pPr lvl="1">
              <a:spcBef>
                <a:spcPts val="600"/>
              </a:spcBef>
            </a:pPr>
            <a:r>
              <a:rPr lang="en-US" sz="2000" dirty="0"/>
              <a:t>Fairness</a:t>
            </a:r>
          </a:p>
          <a:p>
            <a:pPr lvl="1">
              <a:spcBef>
                <a:spcPts val="600"/>
              </a:spcBef>
            </a:pPr>
            <a:r>
              <a:rPr lang="en-US" sz="2000" dirty="0"/>
              <a:t>Accountability</a:t>
            </a:r>
            <a:endParaRPr lang="en-CA" sz="2000" dirty="0"/>
          </a:p>
        </p:txBody>
      </p:sp>
    </p:spTree>
    <p:extLst>
      <p:ext uri="{BB962C8B-B14F-4D97-AF65-F5344CB8AC3E}">
        <p14:creationId xmlns:p14="http://schemas.microsoft.com/office/powerpoint/2010/main" val="234816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B9524-8B8A-949F-A25E-475C5237C754}"/>
              </a:ext>
            </a:extLst>
          </p:cNvPr>
          <p:cNvSpPr>
            <a:spLocks noGrp="1"/>
          </p:cNvSpPr>
          <p:nvPr>
            <p:ph type="title"/>
          </p:nvPr>
        </p:nvSpPr>
        <p:spPr/>
        <p:txBody>
          <a:bodyPr/>
          <a:lstStyle/>
          <a:p>
            <a:r>
              <a:rPr lang="en-US" dirty="0"/>
              <a:t>What are Ethics?</a:t>
            </a:r>
            <a:endParaRPr lang="en-CA" dirty="0"/>
          </a:p>
        </p:txBody>
      </p:sp>
      <p:sp>
        <p:nvSpPr>
          <p:cNvPr id="3" name="Content Placeholder 2">
            <a:extLst>
              <a:ext uri="{FF2B5EF4-FFF2-40B4-BE49-F238E27FC236}">
                <a16:creationId xmlns:a16="http://schemas.microsoft.com/office/drawing/2014/main" id="{DC6C7F4B-62BF-EB6B-D503-AFBF8918D138}"/>
              </a:ext>
            </a:extLst>
          </p:cNvPr>
          <p:cNvSpPr>
            <a:spLocks noGrp="1"/>
          </p:cNvSpPr>
          <p:nvPr>
            <p:ph idx="1"/>
          </p:nvPr>
        </p:nvSpPr>
        <p:spPr>
          <a:xfrm>
            <a:off x="581194" y="2180498"/>
            <a:ext cx="7249821" cy="4140767"/>
          </a:xfrm>
        </p:spPr>
        <p:txBody>
          <a:bodyPr>
            <a:normAutofit fontScale="92500" lnSpcReduction="10000"/>
          </a:bodyPr>
          <a:lstStyle/>
          <a:p>
            <a:pPr>
              <a:lnSpc>
                <a:spcPct val="110000"/>
              </a:lnSpc>
              <a:spcBef>
                <a:spcPts val="1200"/>
              </a:spcBef>
            </a:pPr>
            <a:r>
              <a:rPr lang="en-US" sz="2200" dirty="0"/>
              <a:t>Broadly speaking, ethics refers to the study and definition of right and wrong conducts.</a:t>
            </a:r>
          </a:p>
          <a:p>
            <a:pPr>
              <a:lnSpc>
                <a:spcPct val="110000"/>
              </a:lnSpc>
              <a:spcBef>
                <a:spcPts val="1200"/>
              </a:spcBef>
            </a:pPr>
            <a:r>
              <a:rPr lang="en-US" sz="2200" dirty="0"/>
              <a:t>We all have a personal ethical system, don’t we?</a:t>
            </a:r>
          </a:p>
          <a:p>
            <a:pPr lvl="1">
              <a:lnSpc>
                <a:spcPct val="110000"/>
              </a:lnSpc>
              <a:spcBef>
                <a:spcPts val="600"/>
              </a:spcBef>
            </a:pPr>
            <a:r>
              <a:rPr lang="en-US" sz="1900" dirty="0"/>
              <a:t>be honest</a:t>
            </a:r>
          </a:p>
          <a:p>
            <a:pPr lvl="1">
              <a:lnSpc>
                <a:spcPct val="110000"/>
              </a:lnSpc>
              <a:spcBef>
                <a:spcPts val="600"/>
              </a:spcBef>
            </a:pPr>
            <a:r>
              <a:rPr lang="en-US" sz="1900" dirty="0"/>
              <a:t>be fair</a:t>
            </a:r>
          </a:p>
          <a:p>
            <a:pPr lvl="1">
              <a:lnSpc>
                <a:spcPct val="110000"/>
              </a:lnSpc>
              <a:spcBef>
                <a:spcPts val="600"/>
              </a:spcBef>
            </a:pPr>
            <a:r>
              <a:rPr lang="en-US" sz="1900" dirty="0"/>
              <a:t>be objective</a:t>
            </a:r>
          </a:p>
          <a:p>
            <a:pPr lvl="1">
              <a:lnSpc>
                <a:spcPct val="110000"/>
              </a:lnSpc>
              <a:spcBef>
                <a:spcPts val="600"/>
              </a:spcBef>
            </a:pPr>
            <a:r>
              <a:rPr lang="en-US" sz="1900" dirty="0"/>
              <a:t>be responsible</a:t>
            </a:r>
          </a:p>
          <a:p>
            <a:pPr lvl="1">
              <a:lnSpc>
                <a:spcPct val="110000"/>
              </a:lnSpc>
              <a:spcBef>
                <a:spcPts val="600"/>
              </a:spcBef>
            </a:pPr>
            <a:r>
              <a:rPr lang="en-US" sz="1900" dirty="0"/>
              <a:t>be compassionate</a:t>
            </a:r>
          </a:p>
          <a:p>
            <a:pPr lvl="1">
              <a:lnSpc>
                <a:spcPct val="110000"/>
              </a:lnSpc>
              <a:spcBef>
                <a:spcPts val="600"/>
              </a:spcBef>
            </a:pPr>
            <a:r>
              <a:rPr lang="en-US" sz="1900" dirty="0"/>
              <a:t>etc.</a:t>
            </a:r>
          </a:p>
        </p:txBody>
      </p:sp>
      <p:pic>
        <p:nvPicPr>
          <p:cNvPr id="4" name="Picture 3">
            <a:extLst>
              <a:ext uri="{FF2B5EF4-FFF2-40B4-BE49-F238E27FC236}">
                <a16:creationId xmlns:a16="http://schemas.microsoft.com/office/drawing/2014/main" id="{ADBE8D13-7B5E-82EE-9426-E0151541BF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5137" y="-96160"/>
            <a:ext cx="4360985" cy="7154316"/>
          </a:xfrm>
          <a:prstGeom prst="rect">
            <a:avLst/>
          </a:prstGeom>
        </p:spPr>
      </p:pic>
      <p:pic>
        <p:nvPicPr>
          <p:cNvPr id="5" name="Picture 4">
            <a:extLst>
              <a:ext uri="{FF2B5EF4-FFF2-40B4-BE49-F238E27FC236}">
                <a16:creationId xmlns:a16="http://schemas.microsoft.com/office/drawing/2014/main" id="{DED36B52-2C73-7CD4-9442-BEB1A6DC462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a:extLst>
              <a:ext uri="{FF2B5EF4-FFF2-40B4-BE49-F238E27FC236}">
                <a16:creationId xmlns:a16="http://schemas.microsoft.com/office/drawing/2014/main" id="{369EEE55-B673-B133-19E0-D8C5C18A336A}"/>
              </a:ext>
            </a:extLst>
          </p:cNvPr>
          <p:cNvSpPr txBox="1"/>
          <p:nvPr/>
        </p:nvSpPr>
        <p:spPr>
          <a:xfrm>
            <a:off x="9037320" y="6407719"/>
            <a:ext cx="2377440" cy="369330"/>
          </a:xfrm>
          <a:prstGeom prst="rect">
            <a:avLst/>
          </a:prstGeom>
          <a:noFill/>
        </p:spPr>
        <p:txBody>
          <a:bodyPr wrap="square" lIns="91436" tIns="45719" rIns="91436" bIns="45719" rtlCol="0">
            <a:spAutoFit/>
          </a:bodyPr>
          <a:lstStyle/>
          <a:p>
            <a:pPr algn="r"/>
            <a:r>
              <a:rPr lang="en-US" b="0" i="0" dirty="0">
                <a:solidFill>
                  <a:schemeClr val="accent2"/>
                </a:solidFill>
                <a:latin typeface="Dagny OT" panose="020B0504020201020104" pitchFamily="34" charset="77"/>
              </a:rPr>
              <a:t>data-action-</a:t>
            </a:r>
            <a:r>
              <a:rPr lang="en-US" b="0" i="0" dirty="0" err="1">
                <a:solidFill>
                  <a:schemeClr val="accent2"/>
                </a:solidFill>
                <a:latin typeface="Dagny OT" panose="020B0504020201020104" pitchFamily="34" charset="77"/>
              </a:rPr>
              <a:t>lab.com</a:t>
            </a:r>
            <a:endParaRPr lang="en-US" b="0" i="0" dirty="0">
              <a:solidFill>
                <a:schemeClr val="accent2"/>
              </a:solidFill>
              <a:latin typeface="Dagny OT" panose="020B0504020201020104" pitchFamily="34" charset="77"/>
            </a:endParaRPr>
          </a:p>
        </p:txBody>
      </p:sp>
    </p:spTree>
    <p:extLst>
      <p:ext uri="{BB962C8B-B14F-4D97-AF65-F5344CB8AC3E}">
        <p14:creationId xmlns:p14="http://schemas.microsoft.com/office/powerpoint/2010/main" val="142451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Ethics?</a:t>
            </a:r>
            <a:endParaRPr lang="en-US" sz="2400" dirty="0"/>
          </a:p>
        </p:txBody>
      </p:sp>
      <p:sp>
        <p:nvSpPr>
          <p:cNvPr id="3" name="Content Placeholder 2"/>
          <p:cNvSpPr>
            <a:spLocks noGrp="1"/>
          </p:cNvSpPr>
          <p:nvPr>
            <p:ph idx="1"/>
          </p:nvPr>
        </p:nvSpPr>
        <p:spPr/>
        <p:txBody>
          <a:bodyPr>
            <a:noAutofit/>
          </a:bodyPr>
          <a:lstStyle/>
          <a:p>
            <a:pPr>
              <a:spcBef>
                <a:spcPts val="1200"/>
              </a:spcBef>
            </a:pPr>
            <a:r>
              <a:rPr lang="en-US" sz="2000" dirty="0"/>
              <a:t>Influential </a:t>
            </a:r>
            <a:r>
              <a:rPr lang="en-US" sz="2000" i="1" dirty="0"/>
              <a:t>Western</a:t>
            </a:r>
            <a:r>
              <a:rPr lang="en-US" sz="2000" dirty="0"/>
              <a:t> ethical theories:</a:t>
            </a:r>
          </a:p>
          <a:p>
            <a:pPr lvl="1">
              <a:spcBef>
                <a:spcPts val="600"/>
              </a:spcBef>
            </a:pPr>
            <a:r>
              <a:rPr lang="en-US" sz="2000" dirty="0"/>
              <a:t>Kant's </a:t>
            </a:r>
            <a:r>
              <a:rPr lang="en-US" sz="2000" b="1" dirty="0"/>
              <a:t>golden rule </a:t>
            </a:r>
            <a:r>
              <a:rPr lang="en-US" sz="2000" dirty="0"/>
              <a:t>(do unto others as you would have them do unto you),</a:t>
            </a:r>
          </a:p>
          <a:p>
            <a:pPr lvl="1">
              <a:spcBef>
                <a:spcPts val="600"/>
              </a:spcBef>
            </a:pPr>
            <a:r>
              <a:rPr lang="en-US" sz="2000" b="1" dirty="0"/>
              <a:t>consequentialism</a:t>
            </a:r>
            <a:r>
              <a:rPr lang="en-US" sz="2000" dirty="0"/>
              <a:t> (the ends justify the means)</a:t>
            </a:r>
          </a:p>
          <a:p>
            <a:pPr lvl="1">
              <a:spcBef>
                <a:spcPts val="600"/>
              </a:spcBef>
            </a:pPr>
            <a:r>
              <a:rPr lang="en-US" sz="2000" b="1" dirty="0"/>
              <a:t>utilitarianism</a:t>
            </a:r>
            <a:r>
              <a:rPr lang="en-US" sz="2000" dirty="0"/>
              <a:t> (act in order to maximize positive effect)</a:t>
            </a:r>
          </a:p>
          <a:p>
            <a:pPr>
              <a:spcBef>
                <a:spcPts val="1200"/>
              </a:spcBef>
            </a:pPr>
            <a:r>
              <a:rPr lang="en-US" sz="2000" dirty="0"/>
              <a:t>Influential </a:t>
            </a:r>
            <a:r>
              <a:rPr lang="en-US" sz="2000" i="1" dirty="0"/>
              <a:t>Eastern</a:t>
            </a:r>
            <a:r>
              <a:rPr lang="en-US" sz="2000" dirty="0"/>
              <a:t> ethical theories:</a:t>
            </a:r>
          </a:p>
          <a:p>
            <a:pPr lvl="1">
              <a:spcBef>
                <a:spcPts val="600"/>
              </a:spcBef>
            </a:pPr>
            <a:r>
              <a:rPr lang="en-US" sz="2000" b="1" dirty="0"/>
              <a:t>Confucianism</a:t>
            </a:r>
            <a:r>
              <a:rPr lang="en-US" sz="2000" dirty="0"/>
              <a:t> (virtue from people and motives, not from outcomes)</a:t>
            </a:r>
          </a:p>
          <a:p>
            <a:pPr lvl="1">
              <a:spcBef>
                <a:spcPts val="600"/>
              </a:spcBef>
            </a:pPr>
            <a:r>
              <a:rPr lang="en-US" sz="2000" b="1" dirty="0"/>
              <a:t>Taoism</a:t>
            </a:r>
            <a:r>
              <a:rPr lang="en-US" sz="2000" dirty="0"/>
              <a:t> (case-by-case appropriateness of action determines morality)</a:t>
            </a:r>
          </a:p>
          <a:p>
            <a:pPr lvl="1">
              <a:spcBef>
                <a:spcPts val="600"/>
              </a:spcBef>
            </a:pPr>
            <a:r>
              <a:rPr lang="en-US" sz="2000" b="1" dirty="0"/>
              <a:t>Buddhism</a:t>
            </a:r>
            <a:r>
              <a:rPr lang="en-US" sz="2000" dirty="0"/>
              <a:t> (harmony and self-restraint to avoid causing harm)</a:t>
            </a:r>
          </a:p>
        </p:txBody>
      </p:sp>
    </p:spTree>
    <p:extLst>
      <p:ext uri="{BB962C8B-B14F-4D97-AF65-F5344CB8AC3E}">
        <p14:creationId xmlns:p14="http://schemas.microsoft.com/office/powerpoint/2010/main" val="75999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Ethics?</a:t>
            </a:r>
            <a:endParaRPr lang="en-US" sz="2400" dirty="0"/>
          </a:p>
        </p:txBody>
      </p:sp>
      <p:sp>
        <p:nvSpPr>
          <p:cNvPr id="3" name="Content Placeholder 2"/>
          <p:cNvSpPr>
            <a:spLocks noGrp="1"/>
          </p:cNvSpPr>
          <p:nvPr>
            <p:ph idx="1"/>
          </p:nvPr>
        </p:nvSpPr>
        <p:spPr/>
        <p:txBody>
          <a:bodyPr>
            <a:noAutofit/>
          </a:bodyPr>
          <a:lstStyle/>
          <a:p>
            <a:pPr>
              <a:spcBef>
                <a:spcPts val="1200"/>
              </a:spcBef>
            </a:pPr>
            <a:r>
              <a:rPr lang="en-US" sz="2000" i="1" dirty="0"/>
              <a:t>Ubuntu</a:t>
            </a:r>
            <a:r>
              <a:rPr lang="en-US" sz="2000" dirty="0"/>
              <a:t> ethical tradition:</a:t>
            </a:r>
          </a:p>
          <a:p>
            <a:pPr lvl="1">
              <a:spcBef>
                <a:spcPts val="600"/>
              </a:spcBef>
            </a:pPr>
            <a:r>
              <a:rPr lang="en-US" sz="2000" b="1" dirty="0"/>
              <a:t>tension</a:t>
            </a:r>
            <a:r>
              <a:rPr lang="en-US" sz="2000" dirty="0"/>
              <a:t> between individual and universal rights</a:t>
            </a:r>
          </a:p>
          <a:p>
            <a:pPr lvl="1">
              <a:spcBef>
                <a:spcPts val="600"/>
              </a:spcBef>
            </a:pPr>
            <a:r>
              <a:rPr lang="en-US" sz="2000" b="1" dirty="0"/>
              <a:t>global</a:t>
            </a:r>
            <a:r>
              <a:rPr lang="en-US" sz="2000" dirty="0"/>
              <a:t> context of life</a:t>
            </a:r>
          </a:p>
          <a:p>
            <a:pPr lvl="1">
              <a:spcBef>
                <a:spcPts val="600"/>
              </a:spcBef>
            </a:pPr>
            <a:r>
              <a:rPr lang="en-US" sz="2000" b="1" dirty="0"/>
              <a:t>solidarity</a:t>
            </a:r>
          </a:p>
          <a:p>
            <a:pPr>
              <a:spcBef>
                <a:spcPts val="1200"/>
              </a:spcBef>
            </a:pPr>
            <a:r>
              <a:rPr lang="en-US" sz="2000" dirty="0" err="1"/>
              <a:t>Maori</a:t>
            </a:r>
            <a:r>
              <a:rPr lang="en-US" sz="2000" dirty="0"/>
              <a:t> </a:t>
            </a:r>
            <a:r>
              <a:rPr lang="en-US" sz="2000" i="1" dirty="0"/>
              <a:t>tikanga</a:t>
            </a:r>
            <a:r>
              <a:rPr lang="en-US" sz="2000" dirty="0"/>
              <a:t>:</a:t>
            </a:r>
          </a:p>
          <a:p>
            <a:pPr lvl="1">
              <a:spcBef>
                <a:spcPts val="600"/>
              </a:spcBef>
            </a:pPr>
            <a:r>
              <a:rPr lang="en-US" sz="2000" dirty="0"/>
              <a:t>connection with </a:t>
            </a:r>
            <a:r>
              <a:rPr lang="en-US" sz="2000" b="1" dirty="0"/>
              <a:t>spiritual</a:t>
            </a:r>
            <a:r>
              <a:rPr lang="en-US" sz="2000" dirty="0"/>
              <a:t> realm</a:t>
            </a:r>
          </a:p>
          <a:p>
            <a:pPr lvl="1">
              <a:spcBef>
                <a:spcPts val="600"/>
              </a:spcBef>
            </a:pPr>
            <a:r>
              <a:rPr lang="en-US" sz="2000" b="1" dirty="0"/>
              <a:t>respect</a:t>
            </a:r>
            <a:r>
              <a:rPr lang="en-US" sz="2000" dirty="0"/>
              <a:t> for all things</a:t>
            </a:r>
          </a:p>
          <a:p>
            <a:pPr lvl="1">
              <a:spcBef>
                <a:spcPts val="600"/>
              </a:spcBef>
            </a:pPr>
            <a:r>
              <a:rPr lang="en-US" sz="2000" b="1" dirty="0"/>
              <a:t>self-determination</a:t>
            </a:r>
            <a:r>
              <a:rPr lang="en-US" sz="2000" dirty="0"/>
              <a:t> and </a:t>
            </a:r>
            <a:r>
              <a:rPr lang="en-US" sz="2000" b="1" dirty="0"/>
              <a:t>reciprocity</a:t>
            </a:r>
          </a:p>
        </p:txBody>
      </p:sp>
    </p:spTree>
    <p:extLst>
      <p:ext uri="{BB962C8B-B14F-4D97-AF65-F5344CB8AC3E}">
        <p14:creationId xmlns:p14="http://schemas.microsoft.com/office/powerpoint/2010/main" val="12519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B086-316B-74CC-2D52-1F0EA679EDCA}"/>
              </a:ext>
            </a:extLst>
          </p:cNvPr>
          <p:cNvSpPr>
            <a:spLocks noGrp="1"/>
          </p:cNvSpPr>
          <p:nvPr>
            <p:ph type="title"/>
          </p:nvPr>
        </p:nvSpPr>
        <p:spPr/>
        <p:txBody>
          <a:bodyPr/>
          <a:lstStyle/>
          <a:p>
            <a:r>
              <a:rPr lang="en-US" dirty="0"/>
              <a:t>What Are Data Ethics?</a:t>
            </a:r>
            <a:endParaRPr lang="en-CA" dirty="0"/>
          </a:p>
        </p:txBody>
      </p:sp>
      <p:sp>
        <p:nvSpPr>
          <p:cNvPr id="3" name="Content Placeholder 2">
            <a:extLst>
              <a:ext uri="{FF2B5EF4-FFF2-40B4-BE49-F238E27FC236}">
                <a16:creationId xmlns:a16="http://schemas.microsoft.com/office/drawing/2014/main" id="{5AE79E58-01E1-16EA-1978-2DEBEBD6DB4E}"/>
              </a:ext>
            </a:extLst>
          </p:cNvPr>
          <p:cNvSpPr>
            <a:spLocks noGrp="1"/>
          </p:cNvSpPr>
          <p:nvPr>
            <p:ph idx="1"/>
          </p:nvPr>
        </p:nvSpPr>
        <p:spPr/>
        <p:txBody>
          <a:bodyPr>
            <a:normAutofit/>
          </a:bodyPr>
          <a:lstStyle/>
          <a:p>
            <a:r>
              <a:rPr lang="en-US" dirty="0"/>
              <a:t>Data ethics is a branch of ethics that evaluates data practices, including the </a:t>
            </a:r>
            <a:r>
              <a:rPr lang="en-US" b="1" dirty="0"/>
              <a:t>collection</a:t>
            </a:r>
            <a:r>
              <a:rPr lang="en-US" dirty="0"/>
              <a:t>, </a:t>
            </a:r>
            <a:r>
              <a:rPr lang="en-US" b="1" dirty="0"/>
              <a:t>generation</a:t>
            </a:r>
            <a:r>
              <a:rPr lang="en-US" dirty="0"/>
              <a:t>, </a:t>
            </a:r>
            <a:r>
              <a:rPr lang="en-US" b="1" dirty="0"/>
              <a:t>analysis</a:t>
            </a:r>
            <a:r>
              <a:rPr lang="en-US" dirty="0"/>
              <a:t>, and </a:t>
            </a:r>
            <a:r>
              <a:rPr lang="en-US" b="1" dirty="0"/>
              <a:t>dissemination</a:t>
            </a:r>
            <a:r>
              <a:rPr lang="en-US" dirty="0"/>
              <a:t> of data, that have the potential to adversely impact people and society.</a:t>
            </a:r>
          </a:p>
          <a:p>
            <a:r>
              <a:rPr lang="en-US" dirty="0"/>
              <a:t>Mission 3 (Enabling Data-Driven Services) of the 2023-26 data strategy refresh from TBS, states that GoC entities will ensure…</a:t>
            </a:r>
          </a:p>
          <a:p>
            <a:pPr marL="323987" lvl="1" indent="0">
              <a:buNone/>
            </a:pPr>
            <a:r>
              <a:rPr lang="en-US" sz="2000" dirty="0"/>
              <a:t>”… the responsible, ethical and transparent sharing and use of data are key to enabling the delivery of better services to people in Canada.”</a:t>
            </a:r>
            <a:endParaRPr lang="en-CA" sz="2000" dirty="0"/>
          </a:p>
        </p:txBody>
      </p:sp>
    </p:spTree>
    <p:extLst>
      <p:ext uri="{BB962C8B-B14F-4D97-AF65-F5344CB8AC3E}">
        <p14:creationId xmlns:p14="http://schemas.microsoft.com/office/powerpoint/2010/main" val="31744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Ethics</a:t>
            </a:r>
            <a:endParaRPr lang="en-US" sz="2400" dirty="0"/>
          </a:p>
        </p:txBody>
      </p:sp>
      <p:sp>
        <p:nvSpPr>
          <p:cNvPr id="3" name="Content Placeholder 2"/>
          <p:cNvSpPr>
            <a:spLocks noGrp="1"/>
          </p:cNvSpPr>
          <p:nvPr>
            <p:ph idx="1"/>
          </p:nvPr>
        </p:nvSpPr>
        <p:spPr/>
        <p:txBody>
          <a:bodyPr>
            <a:normAutofit/>
          </a:bodyPr>
          <a:lstStyle/>
          <a:p>
            <a:pPr algn="just">
              <a:spcBef>
                <a:spcPts val="1200"/>
              </a:spcBef>
            </a:pPr>
            <a:r>
              <a:rPr lang="en-US" dirty="0"/>
              <a:t>When large scale data collection first became possible, there was to some extent a “</a:t>
            </a:r>
            <a:r>
              <a:rPr lang="en-US" b="1" dirty="0"/>
              <a:t>Wild West</a:t>
            </a:r>
            <a:r>
              <a:rPr lang="en-US" dirty="0"/>
              <a:t>” mentality to data collection and use. Whatever wasn’t proscribed from a technological perspective was allowed (if not mandatory).</a:t>
            </a:r>
          </a:p>
          <a:p>
            <a:pPr algn="just">
              <a:spcBef>
                <a:spcPts val="1200"/>
              </a:spcBef>
            </a:pPr>
            <a:r>
              <a:rPr lang="en-US" dirty="0"/>
              <a:t>Now, however, professional codes of conduct are being devised, for example, for data scientists, which outline responsible ways to practice data science – i.e., ways that are </a:t>
            </a:r>
            <a:r>
              <a:rPr lang="en-US" b="1" dirty="0"/>
              <a:t>legitimate</a:t>
            </a:r>
            <a:r>
              <a:rPr lang="en-US" dirty="0"/>
              <a:t> rather than fraudulent, as well as </a:t>
            </a:r>
            <a:r>
              <a:rPr lang="en-US" b="1" dirty="0"/>
              <a:t>ethical</a:t>
            </a:r>
            <a:r>
              <a:rPr lang="en-US" dirty="0"/>
              <a:t>, rather than unethical.</a:t>
            </a:r>
          </a:p>
        </p:txBody>
      </p:sp>
    </p:spTree>
    <p:extLst>
      <p:ext uri="{BB962C8B-B14F-4D97-AF65-F5344CB8AC3E}">
        <p14:creationId xmlns:p14="http://schemas.microsoft.com/office/powerpoint/2010/main" val="18728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Ethics</a:t>
            </a:r>
            <a:endParaRPr lang="en-US" sz="2400" dirty="0"/>
          </a:p>
        </p:txBody>
      </p:sp>
      <p:sp>
        <p:nvSpPr>
          <p:cNvPr id="3" name="Content Placeholder 2"/>
          <p:cNvSpPr>
            <a:spLocks noGrp="1"/>
          </p:cNvSpPr>
          <p:nvPr>
            <p:ph idx="1"/>
          </p:nvPr>
        </p:nvSpPr>
        <p:spPr/>
        <p:txBody>
          <a:bodyPr>
            <a:normAutofit/>
          </a:bodyPr>
          <a:lstStyle/>
          <a:p>
            <a:pPr algn="just">
              <a:spcBef>
                <a:spcPts val="1200"/>
              </a:spcBef>
            </a:pPr>
            <a:r>
              <a:rPr lang="en-US" dirty="0"/>
              <a:t>Although this puts some </a:t>
            </a:r>
            <a:r>
              <a:rPr lang="en-US" b="1" dirty="0"/>
              <a:t>extra </a:t>
            </a:r>
            <a:r>
              <a:rPr lang="en-US" dirty="0"/>
              <a:t>responsibility</a:t>
            </a:r>
            <a:r>
              <a:rPr lang="en-US" b="1" dirty="0"/>
              <a:t> </a:t>
            </a:r>
            <a:r>
              <a:rPr lang="en-US" dirty="0"/>
              <a:t>onto data scientists, it also provides them with protection from people who hire them to carry out data science in questionable ways – </a:t>
            </a:r>
            <a:r>
              <a:rPr lang="en-US" b="1" dirty="0"/>
              <a:t>they can refuse on the grounds that it </a:t>
            </a:r>
            <a:r>
              <a:rPr lang="en-US" b="1"/>
              <a:t>is against </a:t>
            </a:r>
            <a:r>
              <a:rPr lang="en-US" b="1" dirty="0"/>
              <a:t>their professional code of conduct</a:t>
            </a:r>
            <a:r>
              <a:rPr lang="en-US" dirty="0"/>
              <a:t>.</a:t>
            </a:r>
          </a:p>
          <a:p>
            <a:pPr algn="just">
              <a:spcBef>
                <a:spcPts val="1200"/>
              </a:spcBef>
            </a:pPr>
            <a:r>
              <a:rPr lang="en-US" dirty="0"/>
              <a:t>Does your organization have a code of ethics for its data scientists or other data professionals? For its employees?</a:t>
            </a:r>
          </a:p>
        </p:txBody>
      </p:sp>
    </p:spTree>
    <p:extLst>
      <p:ext uri="{BB962C8B-B14F-4D97-AF65-F5344CB8AC3E}">
        <p14:creationId xmlns:p14="http://schemas.microsoft.com/office/powerpoint/2010/main" val="155270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ok on top of a stack of books&#10;&#10;Description automatically generated">
            <a:extLst>
              <a:ext uri="{FF2B5EF4-FFF2-40B4-BE49-F238E27FC236}">
                <a16:creationId xmlns:a16="http://schemas.microsoft.com/office/drawing/2014/main" id="{B56937A3-FCA9-043D-AFFA-BD69D7D0C277}"/>
              </a:ext>
            </a:extLst>
          </p:cNvPr>
          <p:cNvPicPr>
            <a:picLocks noChangeAspect="1"/>
          </p:cNvPicPr>
          <p:nvPr/>
        </p:nvPicPr>
        <p:blipFill rotWithShape="1">
          <a:blip r:embed="rId2"/>
          <a:srcRect t="2971" r="9091" b="6120"/>
          <a:stretch/>
        </p:blipFill>
        <p:spPr>
          <a:xfrm>
            <a:off x="20" y="10"/>
            <a:ext cx="12191980" cy="6857990"/>
          </a:xfrm>
          <a:prstGeom prst="rect">
            <a:avLst/>
          </a:prstGeom>
        </p:spPr>
      </p:pic>
      <p:grpSp>
        <p:nvGrpSpPr>
          <p:cNvPr id="12" name="Group 11">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5008F69D-4D9C-C615-8B20-724CACA64AAD}"/>
              </a:ext>
            </a:extLst>
          </p:cNvPr>
          <p:cNvSpPr>
            <a:spLocks noGrp="1"/>
          </p:cNvSpPr>
          <p:nvPr>
            <p:ph type="title"/>
          </p:nvPr>
        </p:nvSpPr>
        <p:spPr>
          <a:xfrm>
            <a:off x="584200" y="1006956"/>
            <a:ext cx="3412067" cy="1372177"/>
          </a:xfrm>
        </p:spPr>
        <p:txBody>
          <a:bodyPr anchor="ctr">
            <a:normAutofit/>
          </a:bodyPr>
          <a:lstStyle/>
          <a:p>
            <a:r>
              <a:rPr lang="en-US" dirty="0"/>
              <a:t>Guiding Principles</a:t>
            </a:r>
            <a:endParaRPr lang="en-CA" dirty="0"/>
          </a:p>
        </p:txBody>
      </p:sp>
      <p:sp>
        <p:nvSpPr>
          <p:cNvPr id="3" name="Content Placeholder 2">
            <a:extLst>
              <a:ext uri="{FF2B5EF4-FFF2-40B4-BE49-F238E27FC236}">
                <a16:creationId xmlns:a16="http://schemas.microsoft.com/office/drawing/2014/main" id="{A1428D36-DBC9-1F74-9E8A-275AE922E51E}"/>
              </a:ext>
            </a:extLst>
          </p:cNvPr>
          <p:cNvSpPr>
            <a:spLocks noGrp="1"/>
          </p:cNvSpPr>
          <p:nvPr>
            <p:ph idx="1"/>
          </p:nvPr>
        </p:nvSpPr>
        <p:spPr>
          <a:xfrm>
            <a:off x="581193" y="2438399"/>
            <a:ext cx="3415074" cy="3564467"/>
          </a:xfrm>
        </p:spPr>
        <p:txBody>
          <a:bodyPr>
            <a:normAutofit/>
          </a:bodyPr>
          <a:lstStyle/>
          <a:p>
            <a:pPr>
              <a:lnSpc>
                <a:spcPct val="90000"/>
              </a:lnSpc>
            </a:pPr>
            <a:r>
              <a:rPr lang="en-US" sz="1700">
                <a:solidFill>
                  <a:schemeClr val="bg1"/>
                </a:solidFill>
              </a:rPr>
              <a:t>The Cambridge Dictionary defines a “</a:t>
            </a:r>
            <a:r>
              <a:rPr lang="en-US" sz="1700" b="1">
                <a:solidFill>
                  <a:schemeClr val="bg1"/>
                </a:solidFill>
              </a:rPr>
              <a:t>Guiding Principle</a:t>
            </a:r>
            <a:r>
              <a:rPr lang="en-US" sz="1700">
                <a:solidFill>
                  <a:schemeClr val="bg1"/>
                </a:solidFill>
              </a:rPr>
              <a:t>” as:</a:t>
            </a:r>
          </a:p>
          <a:p>
            <a:pPr>
              <a:lnSpc>
                <a:spcPct val="90000"/>
              </a:lnSpc>
            </a:pPr>
            <a:r>
              <a:rPr lang="en-CA" sz="1700">
                <a:solidFill>
                  <a:schemeClr val="bg1"/>
                </a:solidFill>
              </a:rPr>
              <a:t>“</a:t>
            </a:r>
            <a:r>
              <a:rPr lang="en-US" sz="1700">
                <a:solidFill>
                  <a:schemeClr val="bg1"/>
                </a:solidFill>
              </a:rPr>
              <a:t>an idea that influences you very much when making a decision or considering a matter.”</a:t>
            </a:r>
          </a:p>
          <a:p>
            <a:pPr>
              <a:lnSpc>
                <a:spcPct val="90000"/>
              </a:lnSpc>
            </a:pPr>
            <a:r>
              <a:rPr lang="en-US" sz="1700">
                <a:solidFill>
                  <a:schemeClr val="bg1"/>
                </a:solidFill>
              </a:rPr>
              <a:t>For example:</a:t>
            </a:r>
          </a:p>
          <a:p>
            <a:pPr>
              <a:lnSpc>
                <a:spcPct val="90000"/>
              </a:lnSpc>
            </a:pPr>
            <a:r>
              <a:rPr lang="en-US" sz="1700">
                <a:solidFill>
                  <a:schemeClr val="bg1"/>
                </a:solidFill>
              </a:rPr>
              <a:t>“Equality of opportunity has been the government's guiding principle in its hiring policies.”</a:t>
            </a:r>
            <a:endParaRPr lang="en-CA" sz="1700">
              <a:solidFill>
                <a:schemeClr val="bg1"/>
              </a:solidFill>
            </a:endParaRPr>
          </a:p>
        </p:txBody>
      </p:sp>
    </p:spTree>
    <p:extLst>
      <p:ext uri="{BB962C8B-B14F-4D97-AF65-F5344CB8AC3E}">
        <p14:creationId xmlns:p14="http://schemas.microsoft.com/office/powerpoint/2010/main" val="30356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spcBef>
                <a:spcPts val="600"/>
              </a:spcBef>
              <a:buFont typeface="+mj-lt"/>
              <a:buAutoNum type="arabicPeriod"/>
            </a:pPr>
            <a:r>
              <a:rPr lang="en-US" sz="2000" dirty="0"/>
              <a:t>A robot may not injure a human being or, through inaction, allow a human being to come to harm. </a:t>
            </a:r>
          </a:p>
          <a:p>
            <a:pPr marL="457200" indent="-457200">
              <a:spcBef>
                <a:spcPts val="600"/>
              </a:spcBef>
              <a:buFont typeface="+mj-lt"/>
              <a:buAutoNum type="arabicPeriod"/>
            </a:pPr>
            <a:r>
              <a:rPr lang="en-US" sz="2000" dirty="0"/>
              <a:t>A robot must obey the orders given to it by human beings, </a:t>
            </a:r>
            <a:r>
              <a:rPr lang="en-US" sz="2000" b="1" dirty="0"/>
              <a:t>except</a:t>
            </a:r>
            <a:r>
              <a:rPr lang="en-US" sz="2000" dirty="0"/>
              <a:t> where such orders would conflict with the First Law.</a:t>
            </a:r>
          </a:p>
          <a:p>
            <a:pPr marL="457200" indent="-457200">
              <a:spcBef>
                <a:spcPts val="600"/>
              </a:spcBef>
              <a:buFont typeface="+mj-lt"/>
              <a:buAutoNum type="arabicPeriod"/>
            </a:pPr>
            <a:r>
              <a:rPr lang="en-US" sz="2000" dirty="0"/>
              <a:t>A robot must protect its own existence as long as such protection does not conflict with the First or Second Law.</a:t>
            </a:r>
            <a:endParaRPr lang="en-US" sz="2000" dirty="0">
              <a:latin typeface="Helvetica Light" charset="0"/>
              <a:ea typeface="Helvetica Light" charset="0"/>
              <a:cs typeface="Helvetica Light" charset="0"/>
            </a:endParaRPr>
          </a:p>
          <a:p>
            <a:pPr algn="r">
              <a:spcBef>
                <a:spcPts val="600"/>
              </a:spcBef>
            </a:pPr>
            <a:r>
              <a:rPr lang="en-US" sz="2000" dirty="0"/>
              <a:t>Isaac Asimov’s </a:t>
            </a:r>
            <a:r>
              <a:rPr lang="en-US" sz="2000" i="1" dirty="0"/>
              <a:t>3 Laws of Robotics</a:t>
            </a:r>
            <a:endParaRPr lang="en-US" sz="2000" dirty="0">
              <a:latin typeface="Helvetica Light" charset="0"/>
              <a:ea typeface="Helvetica Light" charset="0"/>
              <a:cs typeface="Helvetica Light" charset="0"/>
            </a:endParaRPr>
          </a:p>
        </p:txBody>
      </p:sp>
      <p:sp>
        <p:nvSpPr>
          <p:cNvPr id="2" name="Title 1">
            <a:extLst>
              <a:ext uri="{FF2B5EF4-FFF2-40B4-BE49-F238E27FC236}">
                <a16:creationId xmlns:a16="http://schemas.microsoft.com/office/drawing/2014/main" id="{71ED4915-C8CF-D430-793F-41B149CE0F7C}"/>
              </a:ext>
            </a:extLst>
          </p:cNvPr>
          <p:cNvSpPr>
            <a:spLocks noGrp="1"/>
          </p:cNvSpPr>
          <p:nvPr>
            <p:ph type="title"/>
          </p:nvPr>
        </p:nvSpPr>
        <p:spPr>
          <a:xfrm>
            <a:off x="581192" y="702156"/>
            <a:ext cx="11029616" cy="1013800"/>
          </a:xfrm>
        </p:spPr>
        <p:txBody>
          <a:bodyPr/>
          <a:lstStyle/>
          <a:p>
            <a:r>
              <a:rPr lang="en-US" dirty="0"/>
              <a:t>Example of Guiding Principles</a:t>
            </a:r>
            <a:endParaRPr lang="en-US" sz="2400" dirty="0"/>
          </a:p>
        </p:txBody>
      </p:sp>
    </p:spTree>
    <p:extLst>
      <p:ext uri="{BB962C8B-B14F-4D97-AF65-F5344CB8AC3E}">
        <p14:creationId xmlns:p14="http://schemas.microsoft.com/office/powerpoint/2010/main" val="125750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endParaRPr lang="en-US" sz="2400" dirty="0"/>
          </a:p>
        </p:txBody>
      </p:sp>
      <p:sp>
        <p:nvSpPr>
          <p:cNvPr id="3" name="Content Placeholder 2"/>
          <p:cNvSpPr>
            <a:spLocks noGrp="1"/>
          </p:cNvSpPr>
          <p:nvPr>
            <p:ph idx="1"/>
          </p:nvPr>
        </p:nvSpPr>
        <p:spPr/>
        <p:txBody>
          <a:bodyPr>
            <a:normAutofit/>
          </a:bodyPr>
          <a:lstStyle/>
          <a:p>
            <a:pPr>
              <a:spcBef>
                <a:spcPts val="1200"/>
              </a:spcBef>
            </a:pPr>
            <a:r>
              <a:rPr lang="en-US" b="1" dirty="0"/>
              <a:t>“Do No Harm”: </a:t>
            </a:r>
            <a:r>
              <a:rPr lang="en-US" dirty="0"/>
              <a:t>data collected from an individual </a:t>
            </a:r>
            <a:r>
              <a:rPr lang="en-US" b="1" dirty="0"/>
              <a:t>should not be used to harm</a:t>
            </a:r>
            <a:r>
              <a:rPr lang="en-US" dirty="0"/>
              <a:t> the individual. This may be difficult to apply in practice.</a:t>
            </a:r>
          </a:p>
          <a:p>
            <a:pPr>
              <a:spcBef>
                <a:spcPts val="1200"/>
              </a:spcBef>
            </a:pPr>
            <a:r>
              <a:rPr lang="en-US" b="1" dirty="0"/>
              <a:t>Informed Consent: </a:t>
            </a:r>
            <a:r>
              <a:rPr lang="en-US" dirty="0"/>
              <a:t>covers a wide variety of ethical questions, but mainly:</a:t>
            </a:r>
          </a:p>
          <a:p>
            <a:pPr lvl="1">
              <a:spcBef>
                <a:spcPts val="600"/>
              </a:spcBef>
            </a:pPr>
            <a:r>
              <a:rPr lang="en-US" sz="2000" dirty="0"/>
              <a:t>individuals must </a:t>
            </a:r>
            <a:r>
              <a:rPr lang="en-US" sz="2000" b="1" dirty="0"/>
              <a:t>agree to the collection and use </a:t>
            </a:r>
            <a:r>
              <a:rPr lang="en-US" sz="2000" dirty="0"/>
              <a:t>of their data</a:t>
            </a:r>
          </a:p>
          <a:p>
            <a:pPr lvl="1">
              <a:spcBef>
                <a:spcPts val="600"/>
              </a:spcBef>
            </a:pPr>
            <a:r>
              <a:rPr lang="en-US" sz="2000" dirty="0"/>
              <a:t>individuals must have a </a:t>
            </a:r>
            <a:r>
              <a:rPr lang="en-US" sz="2000" b="1" dirty="0"/>
              <a:t>real understanding of what they are consenting to</a:t>
            </a:r>
            <a:r>
              <a:rPr lang="en-US" sz="2000" dirty="0"/>
              <a:t>, and of </a:t>
            </a:r>
            <a:r>
              <a:rPr lang="en-US" sz="2000" b="1" dirty="0"/>
              <a:t>possible consequences </a:t>
            </a:r>
            <a:r>
              <a:rPr lang="en-US" sz="2000" dirty="0"/>
              <a:t>for them and others.</a:t>
            </a:r>
          </a:p>
        </p:txBody>
      </p:sp>
    </p:spTree>
    <p:extLst>
      <p:ext uri="{BB962C8B-B14F-4D97-AF65-F5344CB8AC3E}">
        <p14:creationId xmlns:p14="http://schemas.microsoft.com/office/powerpoint/2010/main" val="77401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1BFF9B-ECEF-F98A-5864-5878745B75B1}"/>
              </a:ext>
            </a:extLst>
          </p:cNvPr>
          <p:cNvPicPr>
            <a:picLocks noChangeAspect="1"/>
          </p:cNvPicPr>
          <p:nvPr/>
        </p:nvPicPr>
        <p:blipFill rotWithShape="1">
          <a:blip r:embed="rId2"/>
          <a:srcRect t="1431" r="3" b="22590"/>
          <a:stretch/>
        </p:blipFill>
        <p:spPr>
          <a:xfrm>
            <a:off x="20" y="2"/>
            <a:ext cx="4578252" cy="2608957"/>
          </a:xfrm>
          <a:prstGeom prst="rect">
            <a:avLst/>
          </a:prstGeom>
        </p:spPr>
      </p:pic>
      <p:sp>
        <p:nvSpPr>
          <p:cNvPr id="13" name="Rectangle 12">
            <a:extLst>
              <a:ext uri="{FF2B5EF4-FFF2-40B4-BE49-F238E27FC236}">
                <a16:creationId xmlns:a16="http://schemas.microsoft.com/office/drawing/2014/main" id="{B1ACEF87-056E-4E77-899B-9E9A04E9B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2054"/>
            <a:ext cx="4576634" cy="4235946"/>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6413892-8237-2646-AFFF-B67C047653DB}"/>
              </a:ext>
            </a:extLst>
          </p:cNvPr>
          <p:cNvSpPr>
            <a:spLocks noGrp="1"/>
          </p:cNvSpPr>
          <p:nvPr>
            <p:ph type="title"/>
          </p:nvPr>
        </p:nvSpPr>
        <p:spPr>
          <a:xfrm>
            <a:off x="584200" y="3066617"/>
            <a:ext cx="3412067" cy="897047"/>
          </a:xfrm>
        </p:spPr>
        <p:txBody>
          <a:bodyPr anchor="ctr">
            <a:normAutofit fontScale="90000"/>
          </a:bodyPr>
          <a:lstStyle/>
          <a:p>
            <a:r>
              <a:rPr lang="en-US">
                <a:solidFill>
                  <a:srgbClr val="FFFFFF"/>
                </a:solidFill>
              </a:rPr>
              <a:t>What is (are) data?</a:t>
            </a:r>
            <a:endParaRPr lang="en-CA">
              <a:solidFill>
                <a:srgbClr val="FFFFFF"/>
              </a:solidFill>
            </a:endParaRPr>
          </a:p>
        </p:txBody>
      </p:sp>
      <p:sp>
        <p:nvSpPr>
          <p:cNvPr id="3" name="Content Placeholder 2">
            <a:extLst>
              <a:ext uri="{FF2B5EF4-FFF2-40B4-BE49-F238E27FC236}">
                <a16:creationId xmlns:a16="http://schemas.microsoft.com/office/drawing/2014/main" id="{34BFC080-D88F-D6CC-53DE-41FD7AC6F456}"/>
              </a:ext>
            </a:extLst>
          </p:cNvPr>
          <p:cNvSpPr>
            <a:spLocks noGrp="1"/>
          </p:cNvSpPr>
          <p:nvPr>
            <p:ph idx="1"/>
          </p:nvPr>
        </p:nvSpPr>
        <p:spPr>
          <a:xfrm>
            <a:off x="581192" y="4102059"/>
            <a:ext cx="3734133" cy="2273340"/>
          </a:xfrm>
        </p:spPr>
        <p:txBody>
          <a:bodyPr>
            <a:normAutofit/>
          </a:bodyPr>
          <a:lstStyle/>
          <a:p>
            <a:pPr algn="l">
              <a:lnSpc>
                <a:spcPct val="90000"/>
              </a:lnSpc>
              <a:spcBef>
                <a:spcPts val="1200"/>
              </a:spcBef>
            </a:pPr>
            <a:r>
              <a:rPr lang="en-US" sz="1500" dirty="0">
                <a:solidFill>
                  <a:srgbClr val="FFFFFF"/>
                </a:solidFill>
              </a:rPr>
              <a:t>Data can be thought of as </a:t>
            </a:r>
            <a:r>
              <a:rPr lang="en-US" sz="1500" b="1" dirty="0">
                <a:solidFill>
                  <a:srgbClr val="FFFFFF"/>
                </a:solidFill>
              </a:rPr>
              <a:t>raw “numbers”.</a:t>
            </a:r>
            <a:endParaRPr lang="en-US" sz="1500" dirty="0">
              <a:solidFill>
                <a:srgbClr val="FFFFFF"/>
              </a:solidFill>
            </a:endParaRPr>
          </a:p>
          <a:p>
            <a:pPr>
              <a:lnSpc>
                <a:spcPct val="90000"/>
              </a:lnSpc>
              <a:spcBef>
                <a:spcPts val="1200"/>
              </a:spcBef>
            </a:pPr>
            <a:r>
              <a:rPr lang="en-US" sz="1500" dirty="0">
                <a:solidFill>
                  <a:srgbClr val="FFFFFF"/>
                </a:solidFill>
              </a:rPr>
              <a:t>It is often defined as </a:t>
            </a:r>
            <a:r>
              <a:rPr lang="en-US" sz="1500" b="1" dirty="0">
                <a:solidFill>
                  <a:srgbClr val="FFFFFF"/>
                </a:solidFill>
              </a:rPr>
              <a:t>“a collection of facts from which conclusions may be drawn”</a:t>
            </a:r>
            <a:r>
              <a:rPr lang="en-US" sz="1500" dirty="0">
                <a:solidFill>
                  <a:srgbClr val="FFFFFF"/>
                </a:solidFill>
              </a:rPr>
              <a:t>.</a:t>
            </a:r>
          </a:p>
          <a:p>
            <a:pPr>
              <a:lnSpc>
                <a:spcPct val="90000"/>
              </a:lnSpc>
              <a:spcBef>
                <a:spcPts val="1200"/>
              </a:spcBef>
            </a:pPr>
            <a:r>
              <a:rPr lang="en-US" sz="1500" dirty="0">
                <a:solidFill>
                  <a:srgbClr val="FFFFFF"/>
                </a:solidFill>
              </a:rPr>
              <a:t>Data comes in many different forms and underpins all analyses.</a:t>
            </a:r>
          </a:p>
          <a:p>
            <a:pPr>
              <a:lnSpc>
                <a:spcPct val="90000"/>
              </a:lnSpc>
              <a:spcBef>
                <a:spcPts val="1200"/>
              </a:spcBef>
            </a:pPr>
            <a:r>
              <a:rPr lang="en-CA" sz="1500" dirty="0">
                <a:solidFill>
                  <a:srgbClr val="FFFFFF"/>
                </a:solidFill>
              </a:rPr>
              <a:t>(We will revisit these notions)</a:t>
            </a:r>
            <a:endParaRPr lang="en-US" sz="1500" dirty="0">
              <a:solidFill>
                <a:srgbClr val="FFFFFF"/>
              </a:solidFill>
            </a:endParaRPr>
          </a:p>
        </p:txBody>
      </p:sp>
      <p:pic>
        <p:nvPicPr>
          <p:cNvPr id="5" name="Picture 1" descr="C:\Users\julkirby\Desktop\CERN data.bmp">
            <a:extLst>
              <a:ext uri="{FF2B5EF4-FFF2-40B4-BE49-F238E27FC236}">
                <a16:creationId xmlns:a16="http://schemas.microsoft.com/office/drawing/2014/main" id="{F2AD1B3C-67AD-94AB-4471-E49DAD0549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93" b="13153"/>
          <a:stretch/>
        </p:blipFill>
        <p:spPr bwMode="auto">
          <a:xfrm>
            <a:off x="4578270" y="2652060"/>
            <a:ext cx="7613730" cy="42059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D0C6C3A-73B1-4E33-AD0D-8BCD35B71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6F3F68E-FC31-111B-C381-4625884A179D}"/>
              </a:ext>
            </a:extLst>
          </p:cNvPr>
          <p:cNvPicPr>
            <a:picLocks noChangeAspect="1"/>
          </p:cNvPicPr>
          <p:nvPr/>
        </p:nvPicPr>
        <p:blipFill rotWithShape="1">
          <a:blip r:embed="rId4"/>
          <a:srcRect t="2949" r="-3" b="11351"/>
          <a:stretch/>
        </p:blipFill>
        <p:spPr>
          <a:xfrm>
            <a:off x="4621957" y="1"/>
            <a:ext cx="7570043" cy="2560620"/>
          </a:xfrm>
          <a:prstGeom prst="rect">
            <a:avLst/>
          </a:prstGeom>
        </p:spPr>
      </p:pic>
      <p:sp>
        <p:nvSpPr>
          <p:cNvPr id="17" name="Rectangle 16">
            <a:extLst>
              <a:ext uri="{FF2B5EF4-FFF2-40B4-BE49-F238E27FC236}">
                <a16:creationId xmlns:a16="http://schemas.microsoft.com/office/drawing/2014/main" id="{303022F3-BFF5-4104-AE9A-399949DAF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560620"/>
            <a:ext cx="12188952"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81000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endParaRPr lang="en-US" sz="2400" dirty="0"/>
          </a:p>
        </p:txBody>
      </p:sp>
      <p:sp>
        <p:nvSpPr>
          <p:cNvPr id="3" name="Content Placeholder 2"/>
          <p:cNvSpPr>
            <a:spLocks noGrp="1"/>
          </p:cNvSpPr>
          <p:nvPr>
            <p:ph idx="1"/>
          </p:nvPr>
        </p:nvSpPr>
        <p:spPr/>
        <p:txBody>
          <a:bodyPr>
            <a:noAutofit/>
          </a:bodyPr>
          <a:lstStyle/>
          <a:p>
            <a:pPr>
              <a:spcBef>
                <a:spcPts val="1200"/>
              </a:spcBef>
            </a:pPr>
            <a:r>
              <a:rPr lang="en-US" b="1" dirty="0"/>
              <a:t>Respect “Privacy”: </a:t>
            </a:r>
            <a:r>
              <a:rPr lang="en-US" dirty="0"/>
              <a:t>dearly-held principle. Excessively hard to maintain in the age of constant trawling of the Internet for personal data. </a:t>
            </a:r>
          </a:p>
          <a:p>
            <a:pPr>
              <a:spcBef>
                <a:spcPts val="1200"/>
              </a:spcBef>
            </a:pPr>
            <a:r>
              <a:rPr lang="en-US" b="1" dirty="0"/>
              <a:t>Keep Data Public: </a:t>
            </a:r>
            <a:r>
              <a:rPr lang="en-US" dirty="0"/>
              <a:t>another aspect of data privacy </a:t>
            </a:r>
            <a:r>
              <a:rPr lang="en-US" dirty="0">
                <a:cs typeface="Arial" panose="020B0604020202020204" pitchFamily="34" charset="0"/>
              </a:rPr>
              <a:t>– </a:t>
            </a:r>
            <a:r>
              <a:rPr lang="en-US" dirty="0"/>
              <a:t>some (all? most? any?) data should be kept </a:t>
            </a:r>
            <a:r>
              <a:rPr lang="en-US" b="1" dirty="0"/>
              <a:t>public</a:t>
            </a:r>
            <a:r>
              <a:rPr lang="en-US" dirty="0"/>
              <a:t>.</a:t>
            </a:r>
          </a:p>
          <a:p>
            <a:pPr>
              <a:spcBef>
                <a:spcPts val="1200"/>
              </a:spcBef>
            </a:pPr>
            <a:r>
              <a:rPr lang="en-US" b="1" dirty="0"/>
              <a:t>Opt-In/Opt-Out:</a:t>
            </a:r>
            <a:r>
              <a:rPr lang="en-US" dirty="0"/>
              <a:t> informed consent requires the ability to </a:t>
            </a:r>
            <a:r>
              <a:rPr lang="en-US" b="1" dirty="0"/>
              <a:t>not consent </a:t>
            </a:r>
            <a:r>
              <a:rPr lang="en-US" dirty="0"/>
              <a:t>(to opt out). </a:t>
            </a:r>
          </a:p>
          <a:p>
            <a:pPr lvl="1">
              <a:spcBef>
                <a:spcPts val="1200"/>
              </a:spcBef>
            </a:pPr>
            <a:r>
              <a:rPr lang="en-US" sz="2000" dirty="0"/>
              <a:t>tacit vs. stated consent </a:t>
            </a:r>
          </a:p>
        </p:txBody>
      </p:sp>
    </p:spTree>
    <p:extLst>
      <p:ext uri="{BB962C8B-B14F-4D97-AF65-F5344CB8AC3E}">
        <p14:creationId xmlns:p14="http://schemas.microsoft.com/office/powerpoint/2010/main" val="99304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endParaRPr lang="en-US" sz="2400" dirty="0"/>
          </a:p>
        </p:txBody>
      </p:sp>
      <p:sp>
        <p:nvSpPr>
          <p:cNvPr id="3" name="Content Placeholder 2"/>
          <p:cNvSpPr>
            <a:spLocks noGrp="1"/>
          </p:cNvSpPr>
          <p:nvPr>
            <p:ph idx="1"/>
          </p:nvPr>
        </p:nvSpPr>
        <p:spPr/>
        <p:txBody>
          <a:bodyPr>
            <a:noAutofit/>
          </a:bodyPr>
          <a:lstStyle/>
          <a:p>
            <a:pPr>
              <a:spcBef>
                <a:spcPts val="1200"/>
              </a:spcBef>
            </a:pPr>
            <a:r>
              <a:rPr lang="en-US" b="1" dirty="0"/>
              <a:t>Anonymize Data:</a:t>
            </a:r>
            <a:r>
              <a:rPr lang="en-US" dirty="0"/>
              <a:t> removal of identifying fields from the dataset prior to analysis.</a:t>
            </a:r>
          </a:p>
          <a:p>
            <a:pPr>
              <a:spcBef>
                <a:spcPts val="1200"/>
              </a:spcBef>
            </a:pPr>
            <a:r>
              <a:rPr lang="en-US" b="1" dirty="0"/>
              <a:t>“Let the Data Speak”:</a:t>
            </a:r>
            <a:r>
              <a:rPr lang="en-US" dirty="0"/>
              <a:t> </a:t>
            </a:r>
          </a:p>
          <a:p>
            <a:pPr lvl="1">
              <a:spcBef>
                <a:spcPts val="600"/>
              </a:spcBef>
            </a:pPr>
            <a:r>
              <a:rPr lang="en-US" sz="2000" dirty="0"/>
              <a:t>no cherry picking</a:t>
            </a:r>
          </a:p>
          <a:p>
            <a:pPr lvl="1">
              <a:spcBef>
                <a:spcPts val="600"/>
              </a:spcBef>
            </a:pPr>
            <a:r>
              <a:rPr lang="en-US" sz="2000" dirty="0"/>
              <a:t>importance of validation</a:t>
            </a:r>
          </a:p>
          <a:p>
            <a:pPr lvl="1">
              <a:spcBef>
                <a:spcPts val="600"/>
              </a:spcBef>
            </a:pPr>
            <a:r>
              <a:rPr lang="en-US" sz="2000" dirty="0"/>
              <a:t>correlation and causation</a:t>
            </a:r>
          </a:p>
          <a:p>
            <a:pPr lvl="1">
              <a:spcBef>
                <a:spcPts val="600"/>
              </a:spcBef>
            </a:pPr>
            <a:r>
              <a:rPr lang="en-US" sz="2000" dirty="0"/>
              <a:t>repeatability</a:t>
            </a:r>
          </a:p>
        </p:txBody>
      </p:sp>
    </p:spTree>
    <p:extLst>
      <p:ext uri="{BB962C8B-B14F-4D97-AF65-F5344CB8AC3E}">
        <p14:creationId xmlns:p14="http://schemas.microsoft.com/office/powerpoint/2010/main" val="18086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81025" y="1358900"/>
            <a:ext cx="11029950" cy="4140200"/>
          </a:xfrm>
        </p:spPr>
        <p:txBody>
          <a:bodyPr>
            <a:normAutofit/>
          </a:bodyPr>
          <a:lstStyle/>
          <a:p>
            <a:pPr algn="ctr"/>
            <a:r>
              <a:rPr lang="en-US" sz="2000" dirty="0">
                <a:ea typeface="Helvetica Light" charset="0"/>
                <a:cs typeface="Helvetica Light" charset="0"/>
              </a:rPr>
              <a:t>“And</a:t>
            </a:r>
            <a:r>
              <a:rPr lang="en-US" sz="2000" dirty="0"/>
              <a:t> yes, </a:t>
            </a:r>
            <a:r>
              <a:rPr lang="en-US" sz="2000" b="1" dirty="0"/>
              <a:t>transparency is also the trick to protecting privacy</a:t>
            </a:r>
            <a:r>
              <a:rPr lang="en-US" sz="2000" dirty="0"/>
              <a:t>, if we empower citizens to notice when neighbors infringe upon it. Isn’t that how you enforce your own privacy in restaurants, where people leave each other alone, because those who stare or listen risk getting caught?</a:t>
            </a:r>
            <a:r>
              <a:rPr lang="en-US" sz="2000" dirty="0">
                <a:ea typeface="Helvetica Light" charset="0"/>
                <a:cs typeface="Helvetica Light" charset="0"/>
              </a:rPr>
              <a:t>”</a:t>
            </a:r>
          </a:p>
          <a:p>
            <a:pPr marL="0" indent="0" algn="r">
              <a:buNone/>
            </a:pPr>
            <a:r>
              <a:rPr lang="en-US" sz="2000" dirty="0">
                <a:ea typeface="Helvetica Light" charset="0"/>
                <a:cs typeface="Helvetica Light" charset="0"/>
              </a:rPr>
              <a:t>David Brin, </a:t>
            </a:r>
            <a:r>
              <a:rPr lang="en-US" sz="2000" i="1" dirty="0">
                <a:ea typeface="Helvetica Light" charset="0"/>
                <a:cs typeface="Helvetica Light" charset="0"/>
              </a:rPr>
              <a:t>The Transparent Society</a:t>
            </a:r>
            <a:endParaRPr lang="en-US" sz="2000" dirty="0">
              <a:ea typeface="Helvetica Light" charset="0"/>
              <a:cs typeface="Helvetica Light" charset="0"/>
            </a:endParaRPr>
          </a:p>
        </p:txBody>
      </p:sp>
    </p:spTree>
    <p:extLst>
      <p:ext uri="{BB962C8B-B14F-4D97-AF65-F5344CB8AC3E}">
        <p14:creationId xmlns:p14="http://schemas.microsoft.com/office/powerpoint/2010/main" val="100486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23F4-E952-074A-A1AA-39D7425540FC}"/>
              </a:ext>
            </a:extLst>
          </p:cNvPr>
          <p:cNvSpPr>
            <a:spLocks noGrp="1"/>
          </p:cNvSpPr>
          <p:nvPr>
            <p:ph type="title"/>
          </p:nvPr>
        </p:nvSpPr>
        <p:spPr/>
        <p:txBody>
          <a:bodyPr/>
          <a:lstStyle/>
          <a:p>
            <a:r>
              <a:rPr lang="en-US" dirty="0"/>
              <a:t>Bias </a:t>
            </a:r>
            <a:endParaRPr lang="en-CA" dirty="0"/>
          </a:p>
        </p:txBody>
      </p:sp>
      <p:sp>
        <p:nvSpPr>
          <p:cNvPr id="3" name="Content Placeholder 2">
            <a:extLst>
              <a:ext uri="{FF2B5EF4-FFF2-40B4-BE49-F238E27FC236}">
                <a16:creationId xmlns:a16="http://schemas.microsoft.com/office/drawing/2014/main" id="{AF3BD704-AEAA-E392-37FA-C32FF8B67EB7}"/>
              </a:ext>
            </a:extLst>
          </p:cNvPr>
          <p:cNvSpPr>
            <a:spLocks noGrp="1"/>
          </p:cNvSpPr>
          <p:nvPr>
            <p:ph idx="1"/>
          </p:nvPr>
        </p:nvSpPr>
        <p:spPr/>
        <p:txBody>
          <a:bodyPr/>
          <a:lstStyle/>
          <a:p>
            <a:pPr>
              <a:spcBef>
                <a:spcPts val="1200"/>
              </a:spcBef>
            </a:pPr>
            <a:r>
              <a:rPr lang="en-US" dirty="0"/>
              <a:t>A </a:t>
            </a:r>
            <a:r>
              <a:rPr lang="en-US" b="1" dirty="0"/>
              <a:t>cognitive bias </a:t>
            </a:r>
            <a:r>
              <a:rPr lang="en-US" dirty="0"/>
              <a:t>is a systematic error in thinking that occurs when people get information in the world around them, and their processing and interpreting of this information affects the decisions and judgments that they make.</a:t>
            </a:r>
          </a:p>
          <a:p>
            <a:pPr>
              <a:spcBef>
                <a:spcPts val="1200"/>
              </a:spcBef>
            </a:pPr>
            <a:r>
              <a:rPr lang="en-US" dirty="0"/>
              <a:t>The </a:t>
            </a:r>
            <a:r>
              <a:rPr lang="en-US"/>
              <a:t>human brain </a:t>
            </a:r>
            <a:r>
              <a:rPr lang="en-US" dirty="0"/>
              <a:t>is powerful but subject to imperfections. Cognitive biases are often a result of </a:t>
            </a:r>
            <a:r>
              <a:rPr lang="en-US"/>
              <a:t>the brain's </a:t>
            </a:r>
            <a:r>
              <a:rPr lang="en-US" dirty="0"/>
              <a:t>attempt to </a:t>
            </a:r>
            <a:r>
              <a:rPr lang="en-US" b="1" dirty="0"/>
              <a:t>simplify information processing</a:t>
            </a:r>
            <a:r>
              <a:rPr lang="en-US" dirty="0"/>
              <a:t>. They often work as rules of thumb that help us make sense of the world and reach decisions with relative speed.</a:t>
            </a:r>
            <a:endParaRPr lang="en-CA" dirty="0"/>
          </a:p>
        </p:txBody>
      </p:sp>
    </p:spTree>
    <p:extLst>
      <p:ext uri="{BB962C8B-B14F-4D97-AF65-F5344CB8AC3E}">
        <p14:creationId xmlns:p14="http://schemas.microsoft.com/office/powerpoint/2010/main" val="387443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FDB8CF-0434-BF4D-B41E-4A546978F25F}"/>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DD0A1164-99BF-F548-89F7-0C16278E764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746D588-B01D-4037-9A23-0D07847F5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7327"/>
          <a:stretch/>
        </p:blipFill>
        <p:spPr>
          <a:xfrm>
            <a:off x="0" y="9159"/>
            <a:ext cx="12192000" cy="6848841"/>
          </a:xfrm>
          <a:prstGeom prst="rect">
            <a:avLst/>
          </a:prstGeom>
        </p:spPr>
      </p:pic>
      <p:sp>
        <p:nvSpPr>
          <p:cNvPr id="6" name="Content Placeholder 2">
            <a:extLst>
              <a:ext uri="{FF2B5EF4-FFF2-40B4-BE49-F238E27FC236}">
                <a16:creationId xmlns:a16="http://schemas.microsoft.com/office/drawing/2014/main" id="{005DC2B5-7EE8-4849-964A-23853009098A}"/>
              </a:ext>
            </a:extLst>
          </p:cNvPr>
          <p:cNvSpPr txBox="1">
            <a:spLocks/>
          </p:cNvSpPr>
          <p:nvPr/>
        </p:nvSpPr>
        <p:spPr>
          <a:xfrm>
            <a:off x="0" y="4633589"/>
            <a:ext cx="12192000" cy="2227174"/>
          </a:xfrm>
          <a:prstGeom prst="rect">
            <a:avLst/>
          </a:prstGeom>
          <a:solidFill>
            <a:srgbClr val="000000">
              <a:alpha val="50196"/>
            </a:srgbClr>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4D4D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D4D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10000"/>
              </a:lnSpc>
              <a:spcBef>
                <a:spcPts val="1200"/>
              </a:spcBef>
              <a:spcAft>
                <a:spcPts val="600"/>
              </a:spcAft>
              <a:buFont typeface="Arial" panose="020B0604020202020204" pitchFamily="34" charset="0"/>
              <a:buNone/>
            </a:pPr>
            <a:r>
              <a:rPr lang="en-US" dirty="0">
                <a:solidFill>
                  <a:schemeClr val="bg1"/>
                </a:solidFill>
                <a:latin typeface="Dagny OT" panose="020B0504020201020104" pitchFamily="34" charset="77"/>
              </a:rPr>
              <a:t>Data included: the </a:t>
            </a:r>
            <a:r>
              <a:rPr lang="en-US" b="1" dirty="0">
                <a:solidFill>
                  <a:schemeClr val="bg1"/>
                </a:solidFill>
                <a:latin typeface="Dagny OT" panose="020B0504020201020104" pitchFamily="34" charset="77"/>
              </a:rPr>
              <a:t>number</a:t>
            </a:r>
            <a:r>
              <a:rPr lang="en-US" dirty="0">
                <a:solidFill>
                  <a:schemeClr val="bg1"/>
                </a:solidFill>
                <a:latin typeface="Dagny OT" panose="020B0504020201020104" pitchFamily="34" charset="77"/>
              </a:rPr>
              <a:t> and </a:t>
            </a:r>
            <a:r>
              <a:rPr lang="en-US" b="1" dirty="0">
                <a:solidFill>
                  <a:schemeClr val="bg1"/>
                </a:solidFill>
                <a:latin typeface="Dagny OT" panose="020B0504020201020104" pitchFamily="34" charset="77"/>
              </a:rPr>
              <a:t>location</a:t>
            </a:r>
            <a:r>
              <a:rPr lang="en-US" dirty="0">
                <a:solidFill>
                  <a:schemeClr val="bg1"/>
                </a:solidFill>
                <a:latin typeface="Dagny OT" panose="020B0504020201020104" pitchFamily="34" charset="77"/>
              </a:rPr>
              <a:t> of </a:t>
            </a:r>
            <a:r>
              <a:rPr lang="en-US" b="1" dirty="0">
                <a:solidFill>
                  <a:schemeClr val="bg1"/>
                </a:solidFill>
                <a:latin typeface="Dagny OT" panose="020B0504020201020104" pitchFamily="34" charset="77"/>
              </a:rPr>
              <a:t>bullet holes </a:t>
            </a:r>
            <a:r>
              <a:rPr lang="en-US" dirty="0">
                <a:solidFill>
                  <a:schemeClr val="bg1"/>
                </a:solidFill>
                <a:latin typeface="Dagny OT" panose="020B0504020201020104" pitchFamily="34" charset="77"/>
              </a:rPr>
              <a:t>on </a:t>
            </a:r>
            <a:r>
              <a:rPr lang="en-US">
                <a:solidFill>
                  <a:schemeClr val="bg1"/>
                </a:solidFill>
                <a:latin typeface="Dagny OT" panose="020B0504020201020104" pitchFamily="34" charset="77"/>
              </a:rPr>
              <a:t>returning aircraft</a:t>
            </a:r>
            <a:r>
              <a:rPr lang="en-US" dirty="0">
                <a:solidFill>
                  <a:schemeClr val="bg1"/>
                </a:solidFill>
                <a:latin typeface="Dagny OT" panose="020B0504020201020104" pitchFamily="34" charset="77"/>
              </a:rPr>
              <a:t>, and the goal was to use this information to determine where to add armor to best protect the plane’s structure.</a:t>
            </a:r>
            <a:endParaRPr lang="en-US" sz="500" dirty="0">
              <a:solidFill>
                <a:schemeClr val="bg1"/>
              </a:solidFill>
              <a:latin typeface="Dagny OT" panose="020B0504020201020104" pitchFamily="34" charset="77"/>
            </a:endParaRPr>
          </a:p>
          <a:p>
            <a:pPr marL="0" indent="0" algn="just" fontAlgn="base">
              <a:lnSpc>
                <a:spcPct val="110000"/>
              </a:lnSpc>
              <a:spcBef>
                <a:spcPts val="1200"/>
              </a:spcBef>
              <a:spcAft>
                <a:spcPts val="600"/>
              </a:spcAft>
              <a:buFont typeface="Arial" panose="020B0604020202020204" pitchFamily="34" charset="0"/>
              <a:buNone/>
            </a:pPr>
            <a:r>
              <a:rPr lang="en-US" dirty="0">
                <a:solidFill>
                  <a:schemeClr val="bg1"/>
                </a:solidFill>
                <a:latin typeface="Dagny OT" panose="020B0504020201020104" pitchFamily="34" charset="77"/>
              </a:rPr>
              <a:t>A chart was created to show where the maximum number of bullet holes were located on </a:t>
            </a:r>
            <a:r>
              <a:rPr lang="en-US" b="1">
                <a:solidFill>
                  <a:schemeClr val="bg1"/>
                </a:solidFill>
                <a:latin typeface="Dagny OT" panose="020B0504020201020104" pitchFamily="34" charset="77"/>
              </a:rPr>
              <a:t>returning aircraft</a:t>
            </a:r>
            <a:r>
              <a:rPr lang="en-US" dirty="0">
                <a:solidFill>
                  <a:schemeClr val="bg1"/>
                </a:solidFill>
                <a:latin typeface="Dagny OT" panose="020B0504020201020104" pitchFamily="34" charset="77"/>
              </a:rPr>
              <a:t>. This chart showed greatest damage on </a:t>
            </a:r>
            <a:r>
              <a:rPr lang="en-US">
                <a:solidFill>
                  <a:schemeClr val="bg1"/>
                </a:solidFill>
                <a:latin typeface="Dagny OT" panose="020B0504020201020104" pitchFamily="34" charset="77"/>
              </a:rPr>
              <a:t>the </a:t>
            </a:r>
            <a:r>
              <a:rPr lang="en-US" b="1">
                <a:solidFill>
                  <a:schemeClr val="bg1"/>
                </a:solidFill>
                <a:latin typeface="Dagny OT" panose="020B0504020201020104" pitchFamily="34" charset="77"/>
              </a:rPr>
              <a:t>aircraft </a:t>
            </a:r>
            <a:r>
              <a:rPr lang="en-US" b="1" dirty="0">
                <a:solidFill>
                  <a:schemeClr val="bg1"/>
                </a:solidFill>
                <a:latin typeface="Dagny OT" panose="020B0504020201020104" pitchFamily="34" charset="77"/>
              </a:rPr>
              <a:t>extremities</a:t>
            </a:r>
            <a:r>
              <a:rPr lang="en-US" dirty="0">
                <a:solidFill>
                  <a:schemeClr val="bg1"/>
                </a:solidFill>
                <a:latin typeface="Dagny OT" panose="020B0504020201020104" pitchFamily="34" charset="77"/>
              </a:rPr>
              <a:t>, not on </a:t>
            </a:r>
            <a:r>
              <a:rPr lang="en-US">
                <a:solidFill>
                  <a:schemeClr val="bg1"/>
                </a:solidFill>
                <a:latin typeface="Dagny OT" panose="020B0504020201020104" pitchFamily="34" charset="77"/>
              </a:rPr>
              <a:t>the main </a:t>
            </a:r>
            <a:r>
              <a:rPr lang="en-US" dirty="0">
                <a:solidFill>
                  <a:schemeClr val="bg1"/>
                </a:solidFill>
                <a:latin typeface="Dagny OT" panose="020B0504020201020104" pitchFamily="34" charset="77"/>
              </a:rPr>
              <a:t>wing </a:t>
            </a:r>
            <a:r>
              <a:rPr lang="en-US">
                <a:solidFill>
                  <a:schemeClr val="bg1"/>
                </a:solidFill>
                <a:latin typeface="Dagny OT" panose="020B0504020201020104" pitchFamily="34" charset="77"/>
              </a:rPr>
              <a:t>and tail </a:t>
            </a:r>
            <a:r>
              <a:rPr lang="en-US" dirty="0">
                <a:solidFill>
                  <a:schemeClr val="bg1"/>
                </a:solidFill>
                <a:latin typeface="Dagny OT" panose="020B0504020201020104" pitchFamily="34" charset="77"/>
              </a:rPr>
              <a:t>spars, engines, and core fuselage areas.</a:t>
            </a:r>
          </a:p>
        </p:txBody>
      </p:sp>
      <p:sp>
        <p:nvSpPr>
          <p:cNvPr id="7" name="Content Placeholder 2">
            <a:extLst>
              <a:ext uri="{FF2B5EF4-FFF2-40B4-BE49-F238E27FC236}">
                <a16:creationId xmlns:a16="http://schemas.microsoft.com/office/drawing/2014/main" id="{E7A5185C-0389-4B9B-AB62-AB10A01F5244}"/>
              </a:ext>
            </a:extLst>
          </p:cNvPr>
          <p:cNvSpPr txBox="1">
            <a:spLocks/>
          </p:cNvSpPr>
          <p:nvPr/>
        </p:nvSpPr>
        <p:spPr>
          <a:xfrm>
            <a:off x="0" y="9159"/>
            <a:ext cx="5390193" cy="173393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4D4D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D4D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600"/>
              </a:spcBef>
              <a:spcAft>
                <a:spcPts val="600"/>
              </a:spcAft>
              <a:buFont typeface="Arial" panose="020B0604020202020204" pitchFamily="34" charset="0"/>
              <a:buNone/>
            </a:pPr>
            <a:r>
              <a:rPr lang="en-US" dirty="0">
                <a:solidFill>
                  <a:schemeClr val="tx1">
                    <a:lumMod val="85000"/>
                    <a:lumOff val="15000"/>
                  </a:schemeClr>
                </a:solidFill>
                <a:latin typeface="Dagny OT" panose="020B0504020201020104" pitchFamily="34" charset="77"/>
              </a:rPr>
              <a:t>During WWII, mathematician </a:t>
            </a:r>
            <a:r>
              <a:rPr lang="en-US" b="1" dirty="0">
                <a:solidFill>
                  <a:schemeClr val="tx1">
                    <a:lumMod val="85000"/>
                    <a:lumOff val="15000"/>
                  </a:schemeClr>
                </a:solidFill>
                <a:latin typeface="Dagny OT" panose="020B0504020201020104" pitchFamily="34" charset="77"/>
              </a:rPr>
              <a:t>A. Wald </a:t>
            </a:r>
            <a:br>
              <a:rPr lang="en-US" dirty="0">
                <a:solidFill>
                  <a:schemeClr val="tx1">
                    <a:lumMod val="85000"/>
                    <a:lumOff val="15000"/>
                  </a:schemeClr>
                </a:solidFill>
                <a:latin typeface="Dagny OT" panose="020B0504020201020104" pitchFamily="34" charset="77"/>
              </a:rPr>
            </a:br>
            <a:r>
              <a:rPr lang="en-US" dirty="0">
                <a:solidFill>
                  <a:schemeClr val="tx1">
                    <a:lumMod val="85000"/>
                    <a:lumOff val="15000"/>
                  </a:schemeClr>
                </a:solidFill>
                <a:latin typeface="Dagny OT" panose="020B0504020201020104" pitchFamily="34" charset="77"/>
              </a:rPr>
              <a:t>undertook a study to help protect Allied bombers flying over enemy territory. </a:t>
            </a:r>
          </a:p>
        </p:txBody>
      </p:sp>
      <p:pic>
        <p:nvPicPr>
          <p:cNvPr id="2" name="Picture 1">
            <a:extLst>
              <a:ext uri="{FF2B5EF4-FFF2-40B4-BE49-F238E27FC236}">
                <a16:creationId xmlns:a16="http://schemas.microsoft.com/office/drawing/2014/main" id="{FB92BF6B-A6AF-CEA5-C617-11B955EF212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3" name="TextBox 2">
            <a:extLst>
              <a:ext uri="{FF2B5EF4-FFF2-40B4-BE49-F238E27FC236}">
                <a16:creationId xmlns:a16="http://schemas.microsoft.com/office/drawing/2014/main" id="{B1634700-B0D7-E8B9-1D0D-E4EBB6494759}"/>
              </a:ext>
            </a:extLst>
          </p:cNvPr>
          <p:cNvSpPr txBox="1"/>
          <p:nvPr/>
        </p:nvSpPr>
        <p:spPr>
          <a:xfrm>
            <a:off x="9037320" y="6407719"/>
            <a:ext cx="2377440" cy="369330"/>
          </a:xfrm>
          <a:prstGeom prst="rect">
            <a:avLst/>
          </a:prstGeom>
          <a:noFill/>
        </p:spPr>
        <p:txBody>
          <a:bodyPr wrap="square" lIns="91436" tIns="45719" rIns="91436" bIns="45719" rtlCol="0">
            <a:spAutoFit/>
          </a:bodyPr>
          <a:lstStyle/>
          <a:p>
            <a:pPr algn="r"/>
            <a:r>
              <a:rPr lang="en-US" b="0" i="0" dirty="0">
                <a:solidFill>
                  <a:schemeClr val="accent2"/>
                </a:solidFill>
                <a:latin typeface="Dagny OT" panose="020B0504020201020104" pitchFamily="34" charset="77"/>
              </a:rPr>
              <a:t>data-action-</a:t>
            </a:r>
            <a:r>
              <a:rPr lang="en-US" b="0" i="0" dirty="0" err="1">
                <a:solidFill>
                  <a:schemeClr val="accent2"/>
                </a:solidFill>
                <a:latin typeface="Dagny OT" panose="020B0504020201020104" pitchFamily="34" charset="77"/>
              </a:rPr>
              <a:t>lab.com</a:t>
            </a:r>
            <a:endParaRPr lang="en-US" b="0" i="0" dirty="0">
              <a:solidFill>
                <a:schemeClr val="accent2"/>
              </a:solidFill>
              <a:latin typeface="Dagny OT" panose="020B0504020201020104" pitchFamily="34" charset="77"/>
            </a:endParaRPr>
          </a:p>
        </p:txBody>
      </p:sp>
    </p:spTree>
    <p:extLst>
      <p:ext uri="{BB962C8B-B14F-4D97-AF65-F5344CB8AC3E}">
        <p14:creationId xmlns:p14="http://schemas.microsoft.com/office/powerpoint/2010/main" val="263423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8600EC-CFC0-5828-BAB3-90C4F026D831}"/>
              </a:ext>
            </a:extLst>
          </p:cNvPr>
          <p:cNvSpPr>
            <a:spLocks noGrp="1"/>
          </p:cNvSpPr>
          <p:nvPr>
            <p:ph type="title"/>
          </p:nvPr>
        </p:nvSpPr>
        <p:spPr>
          <a:xfrm>
            <a:off x="581192" y="702156"/>
            <a:ext cx="11029616" cy="1013800"/>
          </a:xfrm>
        </p:spPr>
        <p:txBody>
          <a:bodyPr>
            <a:normAutofit/>
          </a:bodyPr>
          <a:lstStyle/>
          <a:p>
            <a:r>
              <a:rPr lang="en-US" b="1" dirty="0">
                <a:latin typeface="Dagny OT" panose="020B0504020201020104" pitchFamily="34" charset="0"/>
              </a:rPr>
              <a:t>Bias</a:t>
            </a:r>
            <a:endParaRPr lang="en-US" b="1">
              <a:latin typeface="Dagny OT" panose="020B0504020201020104" pitchFamily="34" charset="0"/>
            </a:endParaRPr>
          </a:p>
        </p:txBody>
      </p:sp>
      <p:sp>
        <p:nvSpPr>
          <p:cNvPr id="11" name="Rectangle 10">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DE8364A-8F86-D8A3-E6A1-0FA9A3F748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224" t="2634" r="3252" b="1805"/>
          <a:stretch/>
        </p:blipFill>
        <p:spPr>
          <a:xfrm>
            <a:off x="657225" y="2920622"/>
            <a:ext cx="3305175" cy="2530086"/>
          </a:xfrm>
          <a:prstGeom prst="rect">
            <a:avLst/>
          </a:prstGeom>
        </p:spPr>
      </p:pic>
      <p:sp>
        <p:nvSpPr>
          <p:cNvPr id="5" name="Content Placeholder 4">
            <a:extLst>
              <a:ext uri="{FF2B5EF4-FFF2-40B4-BE49-F238E27FC236}">
                <a16:creationId xmlns:a16="http://schemas.microsoft.com/office/drawing/2014/main" id="{29B5701C-EE93-8D62-0BC5-A7ABDD2527A4}"/>
              </a:ext>
            </a:extLst>
          </p:cNvPr>
          <p:cNvSpPr>
            <a:spLocks noGrp="1"/>
          </p:cNvSpPr>
          <p:nvPr>
            <p:ph idx="1"/>
          </p:nvPr>
        </p:nvSpPr>
        <p:spPr>
          <a:xfrm>
            <a:off x="4505325" y="2180496"/>
            <a:ext cx="7105481" cy="4045683"/>
          </a:xfrm>
        </p:spPr>
        <p:txBody>
          <a:bodyPr>
            <a:normAutofit/>
          </a:bodyPr>
          <a:lstStyle/>
          <a:p>
            <a:pPr marL="0" indent="0" fontAlgn="base">
              <a:spcBef>
                <a:spcPts val="1200"/>
              </a:spcBef>
              <a:buNone/>
            </a:pPr>
            <a:r>
              <a:rPr lang="en-US" dirty="0"/>
              <a:t>As such, </a:t>
            </a:r>
            <a:r>
              <a:rPr lang="en-US"/>
              <a:t>the Air </a:t>
            </a:r>
            <a:r>
              <a:rPr lang="en-US" dirty="0"/>
              <a:t>Ministry wanted to add armor to the </a:t>
            </a:r>
            <a:r>
              <a:rPr lang="en-US" b="1" dirty="0"/>
              <a:t>extremities</a:t>
            </a:r>
            <a:r>
              <a:rPr lang="en-US" dirty="0"/>
              <a:t>. Wald suggested they were </a:t>
            </a:r>
            <a:r>
              <a:rPr lang="en-US" b="1" dirty="0"/>
              <a:t>dead wrong</a:t>
            </a:r>
            <a:r>
              <a:rPr lang="en-US" dirty="0"/>
              <a:t>.</a:t>
            </a:r>
          </a:p>
          <a:p>
            <a:pPr marL="0" indent="0" fontAlgn="base">
              <a:spcBef>
                <a:spcPts val="1200"/>
              </a:spcBef>
              <a:buNone/>
            </a:pPr>
            <a:r>
              <a:rPr lang="en-US" dirty="0"/>
              <a:t>To avoid </a:t>
            </a:r>
            <a:r>
              <a:rPr lang="en-US" b="1" dirty="0"/>
              <a:t>“survivorship bias”, </a:t>
            </a:r>
            <a:r>
              <a:rPr lang="en-US" dirty="0"/>
              <a:t>armor should be added to the areas with the </a:t>
            </a:r>
            <a:r>
              <a:rPr lang="en-US" b="1" dirty="0"/>
              <a:t>fewest holes</a:t>
            </a:r>
            <a:r>
              <a:rPr lang="en-US" dirty="0"/>
              <a:t>: if no returning planes had holes in their wing spars and engines, then even a few holes in those locations were </a:t>
            </a:r>
            <a:r>
              <a:rPr lang="en-US" b="1" dirty="0"/>
              <a:t>deadly</a:t>
            </a:r>
            <a:r>
              <a:rPr lang="en-US" dirty="0"/>
              <a:t>. </a:t>
            </a:r>
          </a:p>
          <a:p>
            <a:pPr marL="0" indent="0" fontAlgn="base">
              <a:spcBef>
                <a:spcPts val="1200"/>
              </a:spcBef>
              <a:buNone/>
            </a:pPr>
            <a:r>
              <a:rPr lang="en-US" b="1" dirty="0"/>
              <a:t>Take-Away:</a:t>
            </a:r>
            <a:r>
              <a:rPr lang="en-US" dirty="0"/>
              <a:t> the data that is missing may be as important to story than the data that is there. Storytelling is not always  an obvious </a:t>
            </a:r>
            <a:r>
              <a:rPr lang="en-US" dirty="0" err="1"/>
              <a:t>endeavour</a:t>
            </a:r>
            <a:r>
              <a:rPr lang="en-US" dirty="0"/>
              <a:t>.</a:t>
            </a:r>
          </a:p>
        </p:txBody>
      </p:sp>
      <p:sp>
        <p:nvSpPr>
          <p:cNvPr id="2" name="Date Placeholder 3">
            <a:extLst>
              <a:ext uri="{FF2B5EF4-FFF2-40B4-BE49-F238E27FC236}">
                <a16:creationId xmlns:a16="http://schemas.microsoft.com/office/drawing/2014/main" id="{0E2C8805-E063-B46B-08DA-615866B76312}"/>
              </a:ext>
            </a:extLst>
          </p:cNvPr>
          <p:cNvSpPr>
            <a:spLocks noGrp="1"/>
          </p:cNvSpPr>
          <p:nvPr>
            <p:ph type="dt" sz="half" idx="4294967295"/>
          </p:nvPr>
        </p:nvSpPr>
        <p:spPr>
          <a:xfrm>
            <a:off x="7605951" y="6400800"/>
            <a:ext cx="2844799" cy="365125"/>
          </a:xfrm>
          <a:prstGeom prst="rect">
            <a:avLst/>
          </a:prstGeom>
        </p:spPr>
        <p:txBody>
          <a:bodyPr vert="horz" lIns="91440" tIns="45720" rIns="91440" bIns="45720" rtlCol="0">
            <a:normAutofit fontScale="92500"/>
          </a:bodyPr>
          <a:lstStyle>
            <a:defPPr>
              <a:defRPr lang="en-US"/>
            </a:defPPr>
            <a:lvl1pPr marL="0" algn="l"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200"/>
              <a:t>DATA VISUALIZATION AND DASHBOARDS</a:t>
            </a:r>
            <a:endParaRPr lang="en-CA" sz="1200"/>
          </a:p>
        </p:txBody>
      </p:sp>
      <p:sp>
        <p:nvSpPr>
          <p:cNvPr id="3" name="Slide Number Placeholder 4">
            <a:extLst>
              <a:ext uri="{FF2B5EF4-FFF2-40B4-BE49-F238E27FC236}">
                <a16:creationId xmlns:a16="http://schemas.microsoft.com/office/drawing/2014/main" id="{66AEEC59-DDE4-0C80-9BF4-F4DB67169C8E}"/>
              </a:ext>
            </a:extLst>
          </p:cNvPr>
          <p:cNvSpPr>
            <a:spLocks noGrp="1"/>
          </p:cNvSpPr>
          <p:nvPr>
            <p:ph type="sldNum" sz="quarter" idx="4294967295"/>
          </p:nvPr>
        </p:nvSpPr>
        <p:spPr>
          <a:xfrm>
            <a:off x="10558300" y="6400800"/>
            <a:ext cx="1052508" cy="365125"/>
          </a:xfrm>
          <a:prstGeom prst="rect">
            <a:avLst/>
          </a:prstGeom>
        </p:spPr>
        <p:txBody>
          <a:bodyPr vert="horz" lIns="91440" tIns="45720" rIns="91440" bIns="45720" rtlCol="0">
            <a:normAutofit/>
          </a:bodyPr>
          <a:lstStyle>
            <a:defPPr>
              <a:defRPr lang="en-US"/>
            </a:defPPr>
            <a:lvl1pPr marL="0" algn="r"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D63F5A6-AD82-4E1E-87F7-CE90DE510401}" type="slidenum">
              <a:rPr lang="en-CA" smtClean="0"/>
              <a:pPr>
                <a:spcAft>
                  <a:spcPts val="600"/>
                </a:spcAft>
              </a:pPr>
              <a:t>45</a:t>
            </a:fld>
            <a:endParaRPr lang="en-CA"/>
          </a:p>
        </p:txBody>
      </p:sp>
    </p:spTree>
    <p:extLst>
      <p:ext uri="{BB962C8B-B14F-4D97-AF65-F5344CB8AC3E}">
        <p14:creationId xmlns:p14="http://schemas.microsoft.com/office/powerpoint/2010/main" val="167795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2390B9-108C-0F96-CE9D-E8CCFC85E639}"/>
              </a:ext>
            </a:extLst>
          </p:cNvPr>
          <p:cNvSpPr/>
          <p:nvPr/>
        </p:nvSpPr>
        <p:spPr>
          <a:xfrm>
            <a:off x="7620000" y="5927558"/>
            <a:ext cx="4572000" cy="9304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4829073" y="-1182317"/>
            <a:ext cx="10515600" cy="1325563"/>
          </a:xfrm>
        </p:spPr>
        <p:txBody>
          <a:bodyPr>
            <a:normAutofit/>
          </a:bodyPr>
          <a:lstStyle/>
          <a:p>
            <a:r>
              <a:rPr lang="en-US" dirty="0"/>
              <a:t>Cognitive Biases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04" y="396658"/>
            <a:ext cx="11990836" cy="6118442"/>
          </a:xfrm>
          <a:prstGeom prst="rect">
            <a:avLst/>
          </a:prstGeom>
        </p:spPr>
      </p:pic>
      <p:sp>
        <p:nvSpPr>
          <p:cNvPr id="7" name="Rectangle 6"/>
          <p:cNvSpPr/>
          <p:nvPr/>
        </p:nvSpPr>
        <p:spPr>
          <a:xfrm>
            <a:off x="5340444" y="0"/>
            <a:ext cx="6851556" cy="369332"/>
          </a:xfrm>
          <a:prstGeom prst="rect">
            <a:avLst/>
          </a:prstGeom>
          <a:solidFill>
            <a:srgbClr val="FFFFFF">
              <a:alpha val="73725"/>
            </a:srgbClr>
          </a:solidFill>
          <a:ln>
            <a:solidFill>
              <a:schemeClr val="bg1"/>
            </a:solidFill>
          </a:ln>
        </p:spPr>
        <p:txBody>
          <a:bodyPr wrap="none">
            <a:spAutoFit/>
          </a:bodyPr>
          <a:lstStyle/>
          <a:p>
            <a:pPr algn="r"/>
            <a:r>
              <a:rPr lang="en-US" dirty="0">
                <a:solidFill>
                  <a:schemeClr val="tx2"/>
                </a:solidFill>
                <a:latin typeface="Dagny OT" panose="020B0504020201020104" pitchFamily="34" charset="77"/>
                <a:ea typeface="Helvetica Light" charset="0"/>
                <a:cs typeface="Helvetica Light" charset="0"/>
              </a:rPr>
              <a:t>[20 Cognitive Biases That Screw Up Your Decisions, </a:t>
            </a:r>
            <a:r>
              <a:rPr lang="en-US" i="1" dirty="0">
                <a:solidFill>
                  <a:schemeClr val="tx2"/>
                </a:solidFill>
                <a:latin typeface="Dagny OT" panose="020B0504020201020104" pitchFamily="34" charset="77"/>
                <a:ea typeface="Helvetica Light" charset="0"/>
                <a:cs typeface="Helvetica Light" charset="0"/>
              </a:rPr>
              <a:t>Business Insider</a:t>
            </a:r>
            <a:r>
              <a:rPr lang="en-US" dirty="0">
                <a:solidFill>
                  <a:schemeClr val="tx2"/>
                </a:solidFill>
                <a:latin typeface="Dagny OT" panose="020B0504020201020104" pitchFamily="34" charset="77"/>
                <a:ea typeface="Helvetica Light" charset="0"/>
                <a:cs typeface="Helvetica Light" charset="0"/>
              </a:rPr>
              <a:t>]</a:t>
            </a:r>
          </a:p>
        </p:txBody>
      </p:sp>
    </p:spTree>
    <p:extLst>
      <p:ext uri="{BB962C8B-B14F-4D97-AF65-F5344CB8AC3E}">
        <p14:creationId xmlns:p14="http://schemas.microsoft.com/office/powerpoint/2010/main" val="352313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FD77D-C843-8B53-37B9-2454E9C8D02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AF884E5-D738-00FF-C8B3-B7B489FDAED3}"/>
              </a:ext>
            </a:extLst>
          </p:cNvPr>
          <p:cNvSpPr/>
          <p:nvPr/>
        </p:nvSpPr>
        <p:spPr>
          <a:xfrm>
            <a:off x="7620000" y="5927558"/>
            <a:ext cx="4572000" cy="9304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2704F-2EF9-8C46-23A6-82863A3488F6}"/>
              </a:ext>
            </a:extLst>
          </p:cNvPr>
          <p:cNvSpPr>
            <a:spLocks noGrp="1"/>
          </p:cNvSpPr>
          <p:nvPr>
            <p:ph type="title"/>
          </p:nvPr>
        </p:nvSpPr>
        <p:spPr>
          <a:xfrm rot="16200000">
            <a:off x="-4829073" y="-1182317"/>
            <a:ext cx="10515600" cy="1325563"/>
          </a:xfrm>
        </p:spPr>
        <p:txBody>
          <a:bodyPr>
            <a:normAutofit/>
          </a:bodyPr>
          <a:lstStyle/>
          <a:p>
            <a:r>
              <a:rPr lang="en-US" dirty="0"/>
              <a:t>Cognitive Biases</a:t>
            </a:r>
          </a:p>
        </p:txBody>
      </p:sp>
      <p:sp>
        <p:nvSpPr>
          <p:cNvPr id="7" name="Rectangle 6">
            <a:extLst>
              <a:ext uri="{FF2B5EF4-FFF2-40B4-BE49-F238E27FC236}">
                <a16:creationId xmlns:a16="http://schemas.microsoft.com/office/drawing/2014/main" id="{0C83F0ED-2B1A-F0DB-750F-4EAF0779D0A5}"/>
              </a:ext>
            </a:extLst>
          </p:cNvPr>
          <p:cNvSpPr/>
          <p:nvPr/>
        </p:nvSpPr>
        <p:spPr>
          <a:xfrm>
            <a:off x="5340444" y="0"/>
            <a:ext cx="6851556" cy="369332"/>
          </a:xfrm>
          <a:prstGeom prst="rect">
            <a:avLst/>
          </a:prstGeom>
          <a:solidFill>
            <a:srgbClr val="FFFFFF">
              <a:alpha val="73725"/>
            </a:srgbClr>
          </a:solidFill>
          <a:ln>
            <a:solidFill>
              <a:schemeClr val="bg1"/>
            </a:solidFill>
          </a:ln>
        </p:spPr>
        <p:txBody>
          <a:bodyPr wrap="none">
            <a:spAutoFit/>
          </a:bodyPr>
          <a:lstStyle/>
          <a:p>
            <a:pPr algn="r"/>
            <a:r>
              <a:rPr lang="en-US" dirty="0">
                <a:solidFill>
                  <a:schemeClr val="tx2"/>
                </a:solidFill>
                <a:latin typeface="Dagny OT" panose="020B0504020201020104" pitchFamily="34" charset="77"/>
                <a:ea typeface="Helvetica Light" charset="0"/>
                <a:cs typeface="Helvetica Light" charset="0"/>
              </a:rPr>
              <a:t>[20 Cognitive Biases That Screw Up Your Decisions, </a:t>
            </a:r>
            <a:r>
              <a:rPr lang="en-US" i="1" dirty="0">
                <a:solidFill>
                  <a:schemeClr val="tx2"/>
                </a:solidFill>
                <a:latin typeface="Dagny OT" panose="020B0504020201020104" pitchFamily="34" charset="77"/>
                <a:ea typeface="Helvetica Light" charset="0"/>
                <a:cs typeface="Helvetica Light" charset="0"/>
              </a:rPr>
              <a:t>Business Insider</a:t>
            </a:r>
            <a:r>
              <a:rPr lang="en-US" dirty="0">
                <a:solidFill>
                  <a:schemeClr val="tx2"/>
                </a:solidFill>
                <a:latin typeface="Dagny OT" panose="020B0504020201020104" pitchFamily="34" charset="77"/>
                <a:ea typeface="Helvetica Light" charset="0"/>
                <a:cs typeface="Helvetica Light" charset="0"/>
              </a:rPr>
              <a:t>]</a:t>
            </a:r>
          </a:p>
        </p:txBody>
      </p:sp>
      <p:pic>
        <p:nvPicPr>
          <p:cNvPr id="4" name="Picture 3">
            <a:extLst>
              <a:ext uri="{FF2B5EF4-FFF2-40B4-BE49-F238E27FC236}">
                <a16:creationId xmlns:a16="http://schemas.microsoft.com/office/drawing/2014/main" id="{E0FAFC2E-5989-9106-6EA0-00EA26B05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5" y="417459"/>
            <a:ext cx="12053075" cy="6092672"/>
          </a:xfrm>
          <a:prstGeom prst="rect">
            <a:avLst/>
          </a:prstGeom>
        </p:spPr>
      </p:pic>
    </p:spTree>
    <p:extLst>
      <p:ext uri="{BB962C8B-B14F-4D97-AF65-F5344CB8AC3E}">
        <p14:creationId xmlns:p14="http://schemas.microsoft.com/office/powerpoint/2010/main" val="268944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ute yellow robot">
            <a:extLst>
              <a:ext uri="{FF2B5EF4-FFF2-40B4-BE49-F238E27FC236}">
                <a16:creationId xmlns:a16="http://schemas.microsoft.com/office/drawing/2014/main" id="{C6348AB7-A0ED-84CA-DD9E-9EED9DED90C7}"/>
              </a:ext>
            </a:extLst>
          </p:cNvPr>
          <p:cNvPicPr>
            <a:picLocks noChangeAspect="1"/>
          </p:cNvPicPr>
          <p:nvPr/>
        </p:nvPicPr>
        <p:blipFill rotWithShape="1">
          <a:blip r:embed="rId2"/>
          <a:srcRect t="20405" r="9091" b="2986"/>
          <a:stretch/>
        </p:blipFill>
        <p:spPr>
          <a:xfrm>
            <a:off x="20" y="10"/>
            <a:ext cx="12191980" cy="6857990"/>
          </a:xfrm>
          <a:prstGeom prst="rect">
            <a:avLst/>
          </a:prstGeom>
        </p:spPr>
      </p:pic>
      <p:grpSp>
        <p:nvGrpSpPr>
          <p:cNvPr id="21" name="Group 20">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22" name="Rectangle 21">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DF54B086-316B-74CC-2D52-1F0EA679EDCA}"/>
              </a:ext>
            </a:extLst>
          </p:cNvPr>
          <p:cNvSpPr>
            <a:spLocks noGrp="1"/>
          </p:cNvSpPr>
          <p:nvPr>
            <p:ph type="title"/>
          </p:nvPr>
        </p:nvSpPr>
        <p:spPr>
          <a:xfrm>
            <a:off x="584200" y="1006956"/>
            <a:ext cx="7213600" cy="1372177"/>
          </a:xfrm>
        </p:spPr>
        <p:txBody>
          <a:bodyPr anchor="ctr">
            <a:normAutofit/>
          </a:bodyPr>
          <a:lstStyle/>
          <a:p>
            <a:r>
              <a:rPr lang="en-US" dirty="0"/>
              <a:t>Ethics in A.I.</a:t>
            </a:r>
            <a:endParaRPr lang="en-CA" dirty="0"/>
          </a:p>
        </p:txBody>
      </p:sp>
      <p:sp>
        <p:nvSpPr>
          <p:cNvPr id="3" name="Content Placeholder 2">
            <a:extLst>
              <a:ext uri="{FF2B5EF4-FFF2-40B4-BE49-F238E27FC236}">
                <a16:creationId xmlns:a16="http://schemas.microsoft.com/office/drawing/2014/main" id="{5AE79E58-01E1-16EA-1978-2DEBEBD6DB4E}"/>
              </a:ext>
            </a:extLst>
          </p:cNvPr>
          <p:cNvSpPr>
            <a:spLocks noGrp="1"/>
          </p:cNvSpPr>
          <p:nvPr>
            <p:ph idx="1"/>
          </p:nvPr>
        </p:nvSpPr>
        <p:spPr>
          <a:xfrm>
            <a:off x="581192" y="2438399"/>
            <a:ext cx="7216607" cy="3564467"/>
          </a:xfrm>
        </p:spPr>
        <p:txBody>
          <a:bodyPr>
            <a:normAutofit/>
          </a:bodyPr>
          <a:lstStyle/>
          <a:p>
            <a:r>
              <a:rPr lang="en-US" dirty="0">
                <a:solidFill>
                  <a:schemeClr val="bg1"/>
                </a:solidFill>
              </a:rPr>
              <a:t>The explosion in the use of “</a:t>
            </a:r>
            <a:r>
              <a:rPr lang="en-US" b="1" dirty="0">
                <a:solidFill>
                  <a:schemeClr val="bg1"/>
                </a:solidFill>
              </a:rPr>
              <a:t>Artificial Intelligence</a:t>
            </a:r>
            <a:r>
              <a:rPr lang="en-US" dirty="0">
                <a:solidFill>
                  <a:schemeClr val="bg1"/>
                </a:solidFill>
              </a:rPr>
              <a:t>” has required the creation of </a:t>
            </a:r>
            <a:r>
              <a:rPr lang="en-US" dirty="0" err="1">
                <a:solidFill>
                  <a:schemeClr val="bg1"/>
                </a:solidFill>
              </a:rPr>
              <a:t>GoC</a:t>
            </a:r>
            <a:r>
              <a:rPr lang="en-US" dirty="0">
                <a:solidFill>
                  <a:schemeClr val="bg1"/>
                </a:solidFill>
              </a:rPr>
              <a:t> guidance on the responsible use of A.I.</a:t>
            </a:r>
          </a:p>
          <a:p>
            <a:r>
              <a:rPr lang="en-US" dirty="0">
                <a:solidFill>
                  <a:schemeClr val="bg1"/>
                </a:solidFill>
              </a:rPr>
              <a:t>The </a:t>
            </a:r>
            <a:r>
              <a:rPr lang="en-US" dirty="0" err="1">
                <a:solidFill>
                  <a:schemeClr val="bg1"/>
                </a:solidFill>
              </a:rPr>
              <a:t>GoC</a:t>
            </a:r>
            <a:r>
              <a:rPr lang="en-US" dirty="0">
                <a:solidFill>
                  <a:schemeClr val="bg1"/>
                </a:solidFill>
              </a:rPr>
              <a:t> policy also includes the </a:t>
            </a:r>
            <a:r>
              <a:rPr lang="en-US" i="1" dirty="0">
                <a:solidFill>
                  <a:schemeClr val="bg1"/>
                </a:solidFill>
              </a:rPr>
              <a:t>Directive of Automated Decision-Making</a:t>
            </a:r>
            <a:r>
              <a:rPr lang="en-US" dirty="0">
                <a:solidFill>
                  <a:schemeClr val="bg1"/>
                </a:solidFill>
              </a:rPr>
              <a:t> and the </a:t>
            </a:r>
            <a:r>
              <a:rPr lang="en-US" i="1" dirty="0">
                <a:solidFill>
                  <a:schemeClr val="bg1"/>
                </a:solidFill>
              </a:rPr>
              <a:t>Guide on the use of generative A.I.</a:t>
            </a:r>
            <a:endParaRPr lang="en-US" dirty="0">
              <a:solidFill>
                <a:schemeClr val="bg1"/>
              </a:solidFill>
            </a:endParaRPr>
          </a:p>
        </p:txBody>
      </p:sp>
    </p:spTree>
    <p:extLst>
      <p:ext uri="{BB962C8B-B14F-4D97-AF65-F5344CB8AC3E}">
        <p14:creationId xmlns:p14="http://schemas.microsoft.com/office/powerpoint/2010/main" val="38497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6F42-5060-9E0A-F22A-D1D6AA23B170}"/>
              </a:ext>
            </a:extLst>
          </p:cNvPr>
          <p:cNvSpPr>
            <a:spLocks noGrp="1"/>
          </p:cNvSpPr>
          <p:nvPr>
            <p:ph type="title"/>
          </p:nvPr>
        </p:nvSpPr>
        <p:spPr/>
        <p:txBody>
          <a:bodyPr/>
          <a:lstStyle/>
          <a:p>
            <a:r>
              <a:rPr lang="en-US" dirty="0"/>
              <a:t>Case Study: Hiring</a:t>
            </a:r>
            <a:endParaRPr lang="en-CA" dirty="0"/>
          </a:p>
        </p:txBody>
      </p:sp>
      <p:sp>
        <p:nvSpPr>
          <p:cNvPr id="3" name="Content Placeholder 2">
            <a:extLst>
              <a:ext uri="{FF2B5EF4-FFF2-40B4-BE49-F238E27FC236}">
                <a16:creationId xmlns:a16="http://schemas.microsoft.com/office/drawing/2014/main" id="{A8C28DE1-7BD9-8F57-5187-9D220F619B53}"/>
              </a:ext>
            </a:extLst>
          </p:cNvPr>
          <p:cNvSpPr>
            <a:spLocks noGrp="1"/>
          </p:cNvSpPr>
          <p:nvPr>
            <p:ph idx="1"/>
          </p:nvPr>
        </p:nvSpPr>
        <p:spPr/>
        <p:txBody>
          <a:bodyPr>
            <a:normAutofit/>
          </a:bodyPr>
          <a:lstStyle/>
          <a:p>
            <a:pPr>
              <a:spcBef>
                <a:spcPts val="1200"/>
              </a:spcBef>
            </a:pPr>
            <a:r>
              <a:rPr lang="en-US" dirty="0"/>
              <a:t>Your company is always looking for the most talented people, especially for technical positions.</a:t>
            </a:r>
          </a:p>
          <a:p>
            <a:pPr>
              <a:spcBef>
                <a:spcPts val="1200"/>
              </a:spcBef>
            </a:pPr>
            <a:r>
              <a:rPr lang="en-US" dirty="0"/>
              <a:t>Corporate policy </a:t>
            </a:r>
            <a:r>
              <a:rPr lang="en-US" b="1" dirty="0"/>
              <a:t>supports</a:t>
            </a:r>
            <a:r>
              <a:rPr lang="en-US" dirty="0"/>
              <a:t> diversity and inclusion.</a:t>
            </a:r>
          </a:p>
          <a:p>
            <a:pPr>
              <a:spcBef>
                <a:spcPts val="1200"/>
              </a:spcBef>
            </a:pPr>
            <a:r>
              <a:rPr lang="en-US" dirty="0"/>
              <a:t>The hiring process is time-consuming, and you are concerned about </a:t>
            </a:r>
            <a:r>
              <a:rPr lang="en-US" b="1" dirty="0"/>
              <a:t>personal biases </a:t>
            </a:r>
            <a:r>
              <a:rPr lang="en-US" dirty="0"/>
              <a:t>of panel members influencing the decisions.</a:t>
            </a:r>
          </a:p>
          <a:p>
            <a:pPr>
              <a:spcBef>
                <a:spcPts val="1200"/>
              </a:spcBef>
            </a:pPr>
            <a:r>
              <a:rPr lang="en-US" dirty="0"/>
              <a:t>With the help of an outstanding A.I. team, you </a:t>
            </a:r>
            <a:r>
              <a:rPr lang="en-US" b="1" dirty="0"/>
              <a:t>automate</a:t>
            </a:r>
            <a:r>
              <a:rPr lang="en-US" dirty="0"/>
              <a:t> this process. </a:t>
            </a:r>
          </a:p>
          <a:p>
            <a:pPr>
              <a:spcBef>
                <a:spcPts val="1200"/>
              </a:spcBef>
            </a:pPr>
            <a:r>
              <a:rPr lang="en-US" dirty="0"/>
              <a:t>The A.I.-assisted processes finds talented people, who fit into the organizational culture, and who like their jobs (low turnover).</a:t>
            </a:r>
          </a:p>
        </p:txBody>
      </p:sp>
    </p:spTree>
    <p:extLst>
      <p:ext uri="{BB962C8B-B14F-4D97-AF65-F5344CB8AC3E}">
        <p14:creationId xmlns:p14="http://schemas.microsoft.com/office/powerpoint/2010/main" val="205814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FE4B7-CA58-44EC-3F9F-30C664D79212}"/>
              </a:ext>
            </a:extLst>
          </p:cNvPr>
          <p:cNvSpPr>
            <a:spLocks noGrp="1"/>
          </p:cNvSpPr>
          <p:nvPr>
            <p:ph type="title"/>
          </p:nvPr>
        </p:nvSpPr>
        <p:spPr/>
        <p:txBody>
          <a:bodyPr/>
          <a:lstStyle/>
          <a:p>
            <a:r>
              <a:rPr lang="en-US"/>
              <a:t>Data is a foundation</a:t>
            </a:r>
          </a:p>
        </p:txBody>
      </p:sp>
      <p:graphicFrame>
        <p:nvGraphicFramePr>
          <p:cNvPr id="7" name="Content Placeholder 6">
            <a:extLst>
              <a:ext uri="{FF2B5EF4-FFF2-40B4-BE49-F238E27FC236}">
                <a16:creationId xmlns:a16="http://schemas.microsoft.com/office/drawing/2014/main" id="{AEA0FDA6-BCE1-D993-4EF9-FE3F57BC1C9F}"/>
              </a:ext>
            </a:extLst>
          </p:cNvPr>
          <p:cNvGraphicFramePr>
            <a:graphicFrameLocks noGrp="1"/>
          </p:cNvGraphicFramePr>
          <p:nvPr>
            <p:ph idx="1"/>
            <p:extLst>
              <p:ext uri="{D42A27DB-BD31-4B8C-83A1-F6EECF244321}">
                <p14:modId xmlns:p14="http://schemas.microsoft.com/office/powerpoint/2010/main" val="3126854805"/>
              </p:ext>
            </p:extLst>
          </p:nvPr>
        </p:nvGraphicFramePr>
        <p:xfrm>
          <a:off x="167953" y="2131359"/>
          <a:ext cx="5707223" cy="3813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ntent Placeholder 2">
            <a:extLst>
              <a:ext uri="{FF2B5EF4-FFF2-40B4-BE49-F238E27FC236}">
                <a16:creationId xmlns:a16="http://schemas.microsoft.com/office/drawing/2014/main" id="{5BC04FA7-52CF-EA1E-75CF-1191633AEF86}"/>
              </a:ext>
            </a:extLst>
          </p:cNvPr>
          <p:cNvSpPr txBox="1">
            <a:spLocks/>
          </p:cNvSpPr>
          <p:nvPr/>
        </p:nvSpPr>
        <p:spPr bwMode="auto">
          <a:xfrm>
            <a:off x="5875176" y="2131359"/>
            <a:ext cx="5707223" cy="399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064163"/>
              </a:buClr>
              <a:buFont typeface="Arial"/>
              <a:buChar char="•"/>
              <a:defRPr lang="en-CA" sz="2000" b="0" i="0" kern="1200">
                <a:solidFill>
                  <a:srgbClr val="595959"/>
                </a:solidFill>
                <a:latin typeface="Century Gothic" pitchFamily="34" charset="0"/>
                <a:ea typeface="ヒラギノ角ゴ Pro W3" pitchFamily="126" charset="-128"/>
                <a:cs typeface="Century Gothic" pitchFamily="34" charset="0"/>
              </a:defRPr>
            </a:lvl1pPr>
            <a:lvl2pPr marL="742950" indent="-285750" algn="l" defTabSz="457200" rtl="0" eaLnBrk="0" fontAlgn="base" hangingPunct="0">
              <a:spcBef>
                <a:spcPct val="20000"/>
              </a:spcBef>
              <a:spcAft>
                <a:spcPct val="0"/>
              </a:spcAft>
              <a:buClr>
                <a:srgbClr val="064163"/>
              </a:buClr>
              <a:buFont typeface="Arial"/>
              <a:buChar char="•"/>
              <a:defRPr lang="en-CA" sz="1800" b="0" i="0" kern="1200">
                <a:solidFill>
                  <a:srgbClr val="595959"/>
                </a:solidFill>
                <a:latin typeface="Century Gothic" pitchFamily="34" charset="0"/>
                <a:ea typeface="ヒラギノ角ゴ Pro W3" pitchFamily="126" charset="-128"/>
                <a:cs typeface="Century Gothic" pitchFamily="34" charset="0"/>
              </a:defRPr>
            </a:lvl2pPr>
            <a:lvl3pPr marL="1143000" indent="-228600" algn="l" defTabSz="457200" rtl="0" eaLnBrk="0" fontAlgn="base" hangingPunct="0">
              <a:spcBef>
                <a:spcPct val="20000"/>
              </a:spcBef>
              <a:spcAft>
                <a:spcPct val="0"/>
              </a:spcAft>
              <a:buClr>
                <a:srgbClr val="064163"/>
              </a:buClr>
              <a:buFont typeface="Arial"/>
              <a:buChar char="•"/>
              <a:defRPr lang="en-CA" sz="1800" b="0" i="0" kern="1200">
                <a:solidFill>
                  <a:srgbClr val="595959"/>
                </a:solidFill>
                <a:latin typeface="Century Gothic" pitchFamily="34" charset="0"/>
                <a:ea typeface="ヒラギノ角ゴ Pro W3" pitchFamily="126" charset="-128"/>
                <a:cs typeface="Century Gothic" pitchFamily="34" charset="0"/>
              </a:defRPr>
            </a:lvl3pPr>
            <a:lvl4pPr marL="1600200" indent="-228600" algn="l" defTabSz="457200" rtl="0" eaLnBrk="0" fontAlgn="base" hangingPunct="0">
              <a:spcBef>
                <a:spcPct val="20000"/>
              </a:spcBef>
              <a:spcAft>
                <a:spcPct val="0"/>
              </a:spcAft>
              <a:buClr>
                <a:srgbClr val="064163"/>
              </a:buClr>
              <a:buFont typeface="Arial"/>
              <a:buChar char="•"/>
              <a:defRPr lang="en-CA" sz="1600" b="0" i="0" kern="1200">
                <a:solidFill>
                  <a:srgbClr val="595959"/>
                </a:solidFill>
                <a:latin typeface="Century Gothic" pitchFamily="34" charset="0"/>
                <a:ea typeface="ヒラギノ角ゴ Pro W3" pitchFamily="126" charset="-128"/>
                <a:cs typeface="Century Gothic" pitchFamily="34" charset="0"/>
              </a:defRPr>
            </a:lvl4pPr>
            <a:lvl5pPr marL="2057400" indent="-228600" algn="l" defTabSz="457200" rtl="0" eaLnBrk="0" fontAlgn="base" hangingPunct="0">
              <a:spcBef>
                <a:spcPct val="20000"/>
              </a:spcBef>
              <a:spcAft>
                <a:spcPct val="0"/>
              </a:spcAft>
              <a:buClr>
                <a:srgbClr val="064163"/>
              </a:buClr>
              <a:buFont typeface="Arial"/>
              <a:buChar char="•"/>
              <a:defRPr lang="en-US" sz="1400" b="0" i="0" kern="1200">
                <a:solidFill>
                  <a:srgbClr val="595959"/>
                </a:solidFill>
                <a:latin typeface="Century Gothic" pitchFamily="34" charset="0"/>
                <a:ea typeface="ヒラギノ角ゴ Pro W3" pitchFamily="126" charset="-128"/>
                <a:cs typeface="Century Gothic"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solidFill>
                  <a:schemeClr val="tx2"/>
                </a:solidFill>
                <a:latin typeface="Dagny OT" panose="020B0504020201020104" pitchFamily="34" charset="77"/>
              </a:rPr>
              <a:t>DIKW Pyramid</a:t>
            </a:r>
          </a:p>
          <a:p>
            <a:pPr>
              <a:buClr>
                <a:schemeClr val="accent2"/>
              </a:buClr>
              <a:buFont typeface="Wingdings" pitchFamily="2" charset="2"/>
              <a:buChar char="§"/>
            </a:pPr>
            <a:r>
              <a:rPr lang="en-US">
                <a:solidFill>
                  <a:schemeClr val="tx2"/>
                </a:solidFill>
                <a:latin typeface="Dagny OT" panose="020B0504020201020104" pitchFamily="34" charset="77"/>
              </a:rPr>
              <a:t>represents </a:t>
            </a:r>
            <a:r>
              <a:rPr lang="en-US" b="1">
                <a:solidFill>
                  <a:schemeClr val="tx2"/>
                </a:solidFill>
                <a:latin typeface="Dagny OT" panose="020B0504020201020104" pitchFamily="34" charset="77"/>
              </a:rPr>
              <a:t>structure</a:t>
            </a:r>
            <a:r>
              <a:rPr lang="en-US">
                <a:solidFill>
                  <a:schemeClr val="tx2"/>
                </a:solidFill>
                <a:latin typeface="Dagny OT" panose="020B0504020201020104" pitchFamily="34" charset="77"/>
              </a:rPr>
              <a:t> or functional </a:t>
            </a:r>
            <a:r>
              <a:rPr lang="en-US" b="1">
                <a:solidFill>
                  <a:schemeClr val="tx2"/>
                </a:solidFill>
                <a:latin typeface="Dagny OT" panose="020B0504020201020104" pitchFamily="34" charset="77"/>
              </a:rPr>
              <a:t>relationship</a:t>
            </a:r>
            <a:r>
              <a:rPr lang="en-US">
                <a:solidFill>
                  <a:schemeClr val="tx2"/>
                </a:solidFill>
                <a:latin typeface="Dagny OT" panose="020B0504020201020104" pitchFamily="34" charset="77"/>
              </a:rPr>
              <a:t> between elements</a:t>
            </a:r>
          </a:p>
          <a:p>
            <a:pPr>
              <a:buClr>
                <a:schemeClr val="accent2"/>
              </a:buClr>
              <a:buFont typeface="Wingdings" pitchFamily="2" charset="2"/>
              <a:buChar char="§"/>
            </a:pPr>
            <a:r>
              <a:rPr lang="en-US">
                <a:solidFill>
                  <a:schemeClr val="tx2"/>
                </a:solidFill>
                <a:latin typeface="Dagny OT" panose="020B0504020201020104" pitchFamily="34" charset="77"/>
              </a:rPr>
              <a:t>we </a:t>
            </a:r>
            <a:r>
              <a:rPr lang="en-US" b="1">
                <a:solidFill>
                  <a:schemeClr val="tx2"/>
                </a:solidFill>
                <a:latin typeface="Dagny OT" panose="020B0504020201020104" pitchFamily="34" charset="77"/>
              </a:rPr>
              <a:t>acquire</a:t>
            </a:r>
            <a:r>
              <a:rPr lang="en-US">
                <a:solidFill>
                  <a:schemeClr val="tx2"/>
                </a:solidFill>
                <a:latin typeface="Dagny OT" panose="020B0504020201020104" pitchFamily="34" charset="77"/>
              </a:rPr>
              <a:t> data</a:t>
            </a:r>
          </a:p>
          <a:p>
            <a:pPr>
              <a:buClr>
                <a:schemeClr val="accent2"/>
              </a:buClr>
              <a:buFont typeface="Wingdings" pitchFamily="2" charset="2"/>
              <a:buChar char="§"/>
            </a:pPr>
            <a:r>
              <a:rPr lang="en-US" b="1">
                <a:solidFill>
                  <a:schemeClr val="tx2"/>
                </a:solidFill>
                <a:latin typeface="Dagny OT" panose="020B0504020201020104" pitchFamily="34" charset="77"/>
              </a:rPr>
              <a:t>organizing</a:t>
            </a:r>
            <a:r>
              <a:rPr lang="en-US">
                <a:solidFill>
                  <a:schemeClr val="tx2"/>
                </a:solidFill>
                <a:latin typeface="Dagny OT" panose="020B0504020201020104" pitchFamily="34" charset="77"/>
              </a:rPr>
              <a:t> data gives us information</a:t>
            </a:r>
          </a:p>
          <a:p>
            <a:pPr>
              <a:buClr>
                <a:schemeClr val="accent2"/>
              </a:buClr>
              <a:buFont typeface="Wingdings" pitchFamily="2" charset="2"/>
              <a:buChar char="§"/>
            </a:pPr>
            <a:r>
              <a:rPr lang="en-US">
                <a:solidFill>
                  <a:schemeClr val="tx2"/>
                </a:solidFill>
                <a:latin typeface="Dagny OT" panose="020B0504020201020104" pitchFamily="34" charset="77"/>
              </a:rPr>
              <a:t>using information in </a:t>
            </a:r>
            <a:r>
              <a:rPr lang="en-US" b="1">
                <a:solidFill>
                  <a:schemeClr val="tx2"/>
                </a:solidFill>
                <a:latin typeface="Dagny OT" panose="020B0504020201020104" pitchFamily="34" charset="77"/>
              </a:rPr>
              <a:t>context</a:t>
            </a:r>
            <a:r>
              <a:rPr lang="en-US">
                <a:solidFill>
                  <a:schemeClr val="tx2"/>
                </a:solidFill>
                <a:latin typeface="Dagny OT" panose="020B0504020201020104" pitchFamily="34" charset="77"/>
              </a:rPr>
              <a:t> yields knowledge</a:t>
            </a:r>
          </a:p>
          <a:p>
            <a:pPr>
              <a:buClr>
                <a:schemeClr val="accent2"/>
              </a:buClr>
              <a:buFont typeface="Wingdings" pitchFamily="2" charset="2"/>
              <a:buChar char="§"/>
            </a:pPr>
            <a:r>
              <a:rPr lang="en-US">
                <a:solidFill>
                  <a:schemeClr val="tx2"/>
                </a:solidFill>
                <a:latin typeface="Dagny OT" panose="020B0504020201020104" pitchFamily="34" charset="77"/>
              </a:rPr>
              <a:t>the correct (and/or incorrect) </a:t>
            </a:r>
            <a:r>
              <a:rPr lang="en-US" b="1">
                <a:solidFill>
                  <a:schemeClr val="tx2"/>
                </a:solidFill>
                <a:latin typeface="Dagny OT" panose="020B0504020201020104" pitchFamily="34" charset="77"/>
              </a:rPr>
              <a:t>application</a:t>
            </a:r>
            <a:r>
              <a:rPr lang="en-US">
                <a:solidFill>
                  <a:schemeClr val="tx2"/>
                </a:solidFill>
                <a:latin typeface="Dagny OT" panose="020B0504020201020104" pitchFamily="34" charset="77"/>
              </a:rPr>
              <a:t> of information over time makes us wise!</a:t>
            </a:r>
          </a:p>
        </p:txBody>
      </p:sp>
    </p:spTree>
    <p:extLst>
      <p:ext uri="{BB962C8B-B14F-4D97-AF65-F5344CB8AC3E}">
        <p14:creationId xmlns:p14="http://schemas.microsoft.com/office/powerpoint/2010/main" val="333022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CCFE94-6B17-C945-5966-DF3ED424D7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34" t="39225" r="2740" b="6543"/>
          <a:stretch/>
        </p:blipFill>
        <p:spPr>
          <a:xfrm>
            <a:off x="0" y="1"/>
            <a:ext cx="12122878" cy="685800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AD9D6084-0562-2EC7-E403-76B2DAFDDE77}"/>
              </a:ext>
            </a:extLst>
          </p:cNvPr>
          <p:cNvSpPr>
            <a:spLocks noGrp="1"/>
          </p:cNvSpPr>
          <p:nvPr>
            <p:ph type="title"/>
          </p:nvPr>
        </p:nvSpPr>
        <p:spPr>
          <a:xfrm>
            <a:off x="584200" y="1006956"/>
            <a:ext cx="3412067" cy="1372177"/>
          </a:xfrm>
        </p:spPr>
        <p:txBody>
          <a:bodyPr anchor="ctr">
            <a:normAutofit/>
          </a:bodyPr>
          <a:lstStyle/>
          <a:p>
            <a:r>
              <a:rPr lang="en-US" dirty="0"/>
              <a:t>Case Study: Amazon Hiring A.I.</a:t>
            </a:r>
            <a:endParaRPr lang="en-CA" dirty="0"/>
          </a:p>
        </p:txBody>
      </p:sp>
      <p:sp>
        <p:nvSpPr>
          <p:cNvPr id="3" name="Content Placeholder 2">
            <a:extLst>
              <a:ext uri="{FF2B5EF4-FFF2-40B4-BE49-F238E27FC236}">
                <a16:creationId xmlns:a16="http://schemas.microsoft.com/office/drawing/2014/main" id="{099E89D0-9C36-5918-F642-15294FF50E61}"/>
              </a:ext>
            </a:extLst>
          </p:cNvPr>
          <p:cNvSpPr>
            <a:spLocks noGrp="1"/>
          </p:cNvSpPr>
          <p:nvPr>
            <p:ph idx="1"/>
          </p:nvPr>
        </p:nvSpPr>
        <p:spPr>
          <a:xfrm>
            <a:off x="581193" y="2438399"/>
            <a:ext cx="3415074" cy="3564467"/>
          </a:xfrm>
        </p:spPr>
        <p:txBody>
          <a:bodyPr>
            <a:normAutofit/>
          </a:bodyPr>
          <a:lstStyle/>
          <a:p>
            <a:pPr>
              <a:lnSpc>
                <a:spcPct val="90000"/>
              </a:lnSpc>
              <a:spcBef>
                <a:spcPts val="1200"/>
              </a:spcBef>
            </a:pPr>
            <a:r>
              <a:rPr lang="en-US" sz="1900">
                <a:solidFill>
                  <a:schemeClr val="bg1"/>
                </a:solidFill>
              </a:rPr>
              <a:t>But… more likely to get hired if your name was </a:t>
            </a:r>
            <a:r>
              <a:rPr lang="en-US" sz="1900" b="1">
                <a:solidFill>
                  <a:schemeClr val="bg1"/>
                </a:solidFill>
              </a:rPr>
              <a:t>Jared</a:t>
            </a:r>
            <a:r>
              <a:rPr lang="en-US" sz="1900">
                <a:solidFill>
                  <a:schemeClr val="bg1"/>
                </a:solidFill>
              </a:rPr>
              <a:t> and you played </a:t>
            </a:r>
            <a:r>
              <a:rPr lang="en-US" sz="1900" b="1">
                <a:solidFill>
                  <a:schemeClr val="bg1"/>
                </a:solidFill>
              </a:rPr>
              <a:t>lacrosse</a:t>
            </a:r>
            <a:r>
              <a:rPr lang="en-US" sz="1900">
                <a:solidFill>
                  <a:schemeClr val="bg1"/>
                </a:solidFill>
              </a:rPr>
              <a:t>.</a:t>
            </a:r>
          </a:p>
          <a:p>
            <a:pPr>
              <a:lnSpc>
                <a:spcPct val="90000"/>
              </a:lnSpc>
              <a:spcBef>
                <a:spcPts val="1200"/>
              </a:spcBef>
            </a:pPr>
            <a:r>
              <a:rPr lang="en-US" sz="1900">
                <a:solidFill>
                  <a:schemeClr val="bg1"/>
                </a:solidFill>
              </a:rPr>
              <a:t>A.I. was behaving in a </a:t>
            </a:r>
            <a:r>
              <a:rPr lang="en-US" sz="1900" b="1">
                <a:solidFill>
                  <a:schemeClr val="bg1"/>
                </a:solidFill>
              </a:rPr>
              <a:t>biased manner</a:t>
            </a:r>
            <a:r>
              <a:rPr lang="en-US" sz="1900">
                <a:solidFill>
                  <a:schemeClr val="bg1"/>
                </a:solidFill>
              </a:rPr>
              <a:t>, not recommending women be hired.</a:t>
            </a:r>
          </a:p>
          <a:p>
            <a:pPr>
              <a:lnSpc>
                <a:spcPct val="90000"/>
              </a:lnSpc>
              <a:spcBef>
                <a:spcPts val="1200"/>
              </a:spcBef>
            </a:pPr>
            <a:r>
              <a:rPr lang="en-US" sz="1900">
                <a:solidFill>
                  <a:schemeClr val="bg1"/>
                </a:solidFill>
              </a:rPr>
              <a:t>Amazon was not confident they could </a:t>
            </a:r>
            <a:r>
              <a:rPr lang="en-US" sz="1900" b="1">
                <a:solidFill>
                  <a:schemeClr val="bg1"/>
                </a:solidFill>
              </a:rPr>
              <a:t>remove the bias </a:t>
            </a:r>
            <a:r>
              <a:rPr lang="en-US" sz="1900">
                <a:solidFill>
                  <a:schemeClr val="bg1"/>
                </a:solidFill>
              </a:rPr>
              <a:t>or identify biased behaviours in the future, so they project was </a:t>
            </a:r>
            <a:r>
              <a:rPr lang="en-US" sz="1900" b="1">
                <a:solidFill>
                  <a:schemeClr val="bg1"/>
                </a:solidFill>
              </a:rPr>
              <a:t>scrapped</a:t>
            </a:r>
            <a:r>
              <a:rPr lang="en-US" sz="1900">
                <a:solidFill>
                  <a:schemeClr val="bg1"/>
                </a:solidFill>
              </a:rPr>
              <a:t>.</a:t>
            </a:r>
          </a:p>
        </p:txBody>
      </p:sp>
    </p:spTree>
    <p:extLst>
      <p:ext uri="{BB962C8B-B14F-4D97-AF65-F5344CB8AC3E}">
        <p14:creationId xmlns:p14="http://schemas.microsoft.com/office/powerpoint/2010/main" val="166298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EAE0-5E29-DBC1-95C9-AC8AFAF83E35}"/>
              </a:ext>
            </a:extLst>
          </p:cNvPr>
          <p:cNvSpPr>
            <a:spLocks noGrp="1"/>
          </p:cNvSpPr>
          <p:nvPr>
            <p:ph type="title"/>
          </p:nvPr>
        </p:nvSpPr>
        <p:spPr/>
        <p:txBody>
          <a:bodyPr/>
          <a:lstStyle/>
          <a:p>
            <a:r>
              <a:rPr lang="en-US" dirty="0"/>
              <a:t>The Threat</a:t>
            </a:r>
            <a:endParaRPr lang="en-CA" dirty="0"/>
          </a:p>
        </p:txBody>
      </p:sp>
      <p:sp>
        <p:nvSpPr>
          <p:cNvPr id="3" name="Content Placeholder 2">
            <a:extLst>
              <a:ext uri="{FF2B5EF4-FFF2-40B4-BE49-F238E27FC236}">
                <a16:creationId xmlns:a16="http://schemas.microsoft.com/office/drawing/2014/main" id="{6452360D-16D8-3B0E-5BD2-23B366C8A7D5}"/>
              </a:ext>
            </a:extLst>
          </p:cNvPr>
          <p:cNvSpPr>
            <a:spLocks noGrp="1"/>
          </p:cNvSpPr>
          <p:nvPr>
            <p:ph idx="1"/>
          </p:nvPr>
        </p:nvSpPr>
        <p:spPr>
          <a:xfrm>
            <a:off x="581195" y="2180498"/>
            <a:ext cx="7635705" cy="4140767"/>
          </a:xfrm>
        </p:spPr>
        <p:txBody>
          <a:bodyPr>
            <a:normAutofit fontScale="92500" lnSpcReduction="10000"/>
          </a:bodyPr>
          <a:lstStyle/>
          <a:p>
            <a:pPr>
              <a:lnSpc>
                <a:spcPct val="110000"/>
              </a:lnSpc>
              <a:spcBef>
                <a:spcPts val="1200"/>
              </a:spcBef>
            </a:pPr>
            <a:r>
              <a:rPr lang="en-US" dirty="0"/>
              <a:t>In her book about data power, Dr. Cathy O’Neil presents several cautionary examples and tales.</a:t>
            </a:r>
          </a:p>
          <a:p>
            <a:pPr>
              <a:lnSpc>
                <a:spcPct val="110000"/>
              </a:lnSpc>
              <a:spcBef>
                <a:spcPts val="1200"/>
              </a:spcBef>
              <a:tabLst>
                <a:tab pos="7086600" algn="l"/>
              </a:tabLst>
            </a:pPr>
            <a:r>
              <a:rPr lang="en-US" sz="2100" dirty="0"/>
              <a:t>“A computer program could speed through thousands of résumés […] and sort them into neat lists […]. This not only saved time but also was marketed </a:t>
            </a:r>
            <a:r>
              <a:rPr lang="en-US" sz="2100"/>
              <a:t>as fair </a:t>
            </a:r>
            <a:r>
              <a:rPr lang="en-US" sz="2100" dirty="0"/>
              <a:t>and objective. After all, it didn’t involve prejudiced humans digging through reams of paper, just machines processing cold numbers. […]</a:t>
            </a:r>
          </a:p>
          <a:p>
            <a:pPr>
              <a:lnSpc>
                <a:spcPct val="110000"/>
              </a:lnSpc>
              <a:spcBef>
                <a:spcPts val="1200"/>
              </a:spcBef>
              <a:tabLst>
                <a:tab pos="7086600" algn="l"/>
              </a:tabLst>
            </a:pPr>
            <a:r>
              <a:rPr lang="en-US" sz="2100" dirty="0"/>
              <a:t>The math-powered applications driving the data economy were based on choices made by fallible human beings. Some of these choices were no doubt made with the best intentions. Nevertheless, many of these models and algorithms encoded human prejudice, misunderstanding and bias into the software systems that increasingly managed our lives.”</a:t>
            </a:r>
          </a:p>
        </p:txBody>
      </p:sp>
      <p:pic>
        <p:nvPicPr>
          <p:cNvPr id="4" name="Picture 3">
            <a:extLst>
              <a:ext uri="{FF2B5EF4-FFF2-40B4-BE49-F238E27FC236}">
                <a16:creationId xmlns:a16="http://schemas.microsoft.com/office/drawing/2014/main" id="{F3A285D1-B446-9F49-9C48-AC2B92596B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78498" y="2044700"/>
            <a:ext cx="2744242" cy="4222750"/>
          </a:xfrm>
          <a:prstGeom prst="rect">
            <a:avLst/>
          </a:prstGeom>
        </p:spPr>
      </p:pic>
    </p:spTree>
    <p:extLst>
      <p:ext uri="{BB962C8B-B14F-4D97-AF65-F5344CB8AC3E}">
        <p14:creationId xmlns:p14="http://schemas.microsoft.com/office/powerpoint/2010/main" val="15252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toy person in front of two lines of white figures">
            <a:extLst>
              <a:ext uri="{FF2B5EF4-FFF2-40B4-BE49-F238E27FC236}">
                <a16:creationId xmlns:a16="http://schemas.microsoft.com/office/drawing/2014/main" id="{0E6DE31B-35C3-DDFB-41C0-AA43751C3DCE}"/>
              </a:ext>
            </a:extLst>
          </p:cNvPr>
          <p:cNvPicPr>
            <a:picLocks noChangeAspect="1"/>
          </p:cNvPicPr>
          <p:nvPr/>
        </p:nvPicPr>
        <p:blipFill rotWithShape="1">
          <a:blip r:embed="rId2"/>
          <a:srcRect t="14449"/>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2C4401E-458D-F133-254D-0A4D109C0021}"/>
              </a:ext>
            </a:extLst>
          </p:cNvPr>
          <p:cNvSpPr>
            <a:spLocks noGrp="1"/>
          </p:cNvSpPr>
          <p:nvPr>
            <p:ph type="title"/>
          </p:nvPr>
        </p:nvSpPr>
        <p:spPr>
          <a:xfrm>
            <a:off x="584200" y="1006956"/>
            <a:ext cx="3412067" cy="1372177"/>
          </a:xfrm>
        </p:spPr>
        <p:txBody>
          <a:bodyPr anchor="ctr">
            <a:normAutofit/>
          </a:bodyPr>
          <a:lstStyle/>
          <a:p>
            <a:r>
              <a:rPr lang="en-US" dirty="0"/>
              <a:t>A.I. Ethics Guiding Principles</a:t>
            </a:r>
            <a:endParaRPr lang="en-CA" dirty="0"/>
          </a:p>
        </p:txBody>
      </p:sp>
      <p:sp>
        <p:nvSpPr>
          <p:cNvPr id="3" name="Content Placeholder 2">
            <a:extLst>
              <a:ext uri="{FF2B5EF4-FFF2-40B4-BE49-F238E27FC236}">
                <a16:creationId xmlns:a16="http://schemas.microsoft.com/office/drawing/2014/main" id="{0549074E-95E0-31A7-ADAB-8D1522D8800A}"/>
              </a:ext>
            </a:extLst>
          </p:cNvPr>
          <p:cNvSpPr>
            <a:spLocks noGrp="1"/>
          </p:cNvSpPr>
          <p:nvPr>
            <p:ph idx="1"/>
          </p:nvPr>
        </p:nvSpPr>
        <p:spPr>
          <a:xfrm>
            <a:off x="581193" y="2438399"/>
            <a:ext cx="3415074" cy="3564467"/>
          </a:xfrm>
        </p:spPr>
        <p:txBody>
          <a:bodyPr>
            <a:noAutofit/>
          </a:bodyPr>
          <a:lstStyle/>
          <a:p>
            <a:pPr algn="l">
              <a:lnSpc>
                <a:spcPct val="90000"/>
              </a:lnSpc>
              <a:spcBef>
                <a:spcPts val="600"/>
              </a:spcBef>
            </a:pPr>
            <a:r>
              <a:rPr lang="en-US" sz="1800" b="1" dirty="0">
                <a:solidFill>
                  <a:schemeClr val="bg1"/>
                </a:solidFill>
              </a:rPr>
              <a:t>Uses:</a:t>
            </a:r>
          </a:p>
          <a:p>
            <a:pPr lvl="1" algn="l">
              <a:lnSpc>
                <a:spcPct val="90000"/>
              </a:lnSpc>
              <a:spcBef>
                <a:spcPts val="600"/>
              </a:spcBef>
            </a:pPr>
            <a:r>
              <a:rPr lang="en-US" sz="1800" dirty="0">
                <a:solidFill>
                  <a:schemeClr val="bg1"/>
                </a:solidFill>
              </a:rPr>
              <a:t>privacy and security</a:t>
            </a:r>
          </a:p>
          <a:p>
            <a:pPr lvl="1" algn="l">
              <a:lnSpc>
                <a:spcPct val="90000"/>
              </a:lnSpc>
              <a:spcBef>
                <a:spcPts val="600"/>
              </a:spcBef>
            </a:pPr>
            <a:r>
              <a:rPr lang="en-US" sz="1800" dirty="0">
                <a:solidFill>
                  <a:schemeClr val="bg1"/>
                </a:solidFill>
              </a:rPr>
              <a:t>transparency</a:t>
            </a:r>
          </a:p>
          <a:p>
            <a:pPr lvl="1" algn="l">
              <a:lnSpc>
                <a:spcPct val="90000"/>
              </a:lnSpc>
              <a:spcBef>
                <a:spcPts val="600"/>
              </a:spcBef>
            </a:pPr>
            <a:r>
              <a:rPr lang="en-US" sz="1800" dirty="0">
                <a:solidFill>
                  <a:schemeClr val="bg1"/>
                </a:solidFill>
              </a:rPr>
              <a:t>accountability</a:t>
            </a:r>
          </a:p>
          <a:p>
            <a:pPr lvl="1" algn="l">
              <a:lnSpc>
                <a:spcPct val="90000"/>
              </a:lnSpc>
              <a:spcBef>
                <a:spcPts val="600"/>
              </a:spcBef>
            </a:pPr>
            <a:r>
              <a:rPr lang="en-US" sz="1800" dirty="0">
                <a:solidFill>
                  <a:schemeClr val="bg1"/>
                </a:solidFill>
              </a:rPr>
              <a:t>methodology and data quality</a:t>
            </a:r>
          </a:p>
          <a:p>
            <a:pPr lvl="1" algn="l">
              <a:lnSpc>
                <a:spcPct val="90000"/>
              </a:lnSpc>
              <a:spcBef>
                <a:spcPts val="600"/>
              </a:spcBef>
            </a:pPr>
            <a:r>
              <a:rPr lang="en-US" sz="1800" dirty="0">
                <a:solidFill>
                  <a:schemeClr val="bg1"/>
                </a:solidFill>
              </a:rPr>
              <a:t>model fairness</a:t>
            </a:r>
          </a:p>
          <a:p>
            <a:pPr lvl="1" algn="l">
              <a:lnSpc>
                <a:spcPct val="90000"/>
              </a:lnSpc>
              <a:spcBef>
                <a:spcPts val="600"/>
              </a:spcBef>
            </a:pPr>
            <a:r>
              <a:rPr lang="en-US" sz="1800" dirty="0">
                <a:solidFill>
                  <a:schemeClr val="bg1"/>
                </a:solidFill>
              </a:rPr>
              <a:t>model </a:t>
            </a:r>
            <a:r>
              <a:rPr lang="en-US" sz="1800" dirty="0" err="1">
                <a:solidFill>
                  <a:schemeClr val="bg1"/>
                </a:solidFill>
              </a:rPr>
              <a:t>explainability</a:t>
            </a:r>
            <a:endParaRPr lang="en-US" sz="1800" dirty="0">
              <a:solidFill>
                <a:schemeClr val="bg1"/>
              </a:solidFill>
            </a:endParaRPr>
          </a:p>
          <a:p>
            <a:pPr lvl="1" algn="l">
              <a:lnSpc>
                <a:spcPct val="90000"/>
              </a:lnSpc>
              <a:spcBef>
                <a:spcPts val="600"/>
              </a:spcBef>
            </a:pPr>
            <a:r>
              <a:rPr lang="en-US" sz="1800" dirty="0">
                <a:solidFill>
                  <a:schemeClr val="bg1"/>
                </a:solidFill>
              </a:rPr>
              <a:t>indigenous data sovereignty</a:t>
            </a:r>
          </a:p>
        </p:txBody>
      </p:sp>
    </p:spTree>
    <p:extLst>
      <p:ext uri="{BB962C8B-B14F-4D97-AF65-F5344CB8AC3E}">
        <p14:creationId xmlns:p14="http://schemas.microsoft.com/office/powerpoint/2010/main" val="255281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BEF1F-23E9-5F7E-75B1-8DD72366F47E}"/>
              </a:ext>
            </a:extLst>
          </p:cNvPr>
          <p:cNvSpPr>
            <a:spLocks noGrp="1"/>
          </p:cNvSpPr>
          <p:nvPr>
            <p:ph type="title"/>
          </p:nvPr>
        </p:nvSpPr>
        <p:spPr/>
        <p:txBody>
          <a:bodyPr/>
          <a:lstStyle/>
          <a:p>
            <a:r>
              <a:rPr lang="en-US" dirty="0"/>
              <a:t>Data Ethics</a:t>
            </a:r>
            <a:endParaRPr lang="en-CA" dirty="0"/>
          </a:p>
        </p:txBody>
      </p:sp>
      <p:sp>
        <p:nvSpPr>
          <p:cNvPr id="3" name="Content Placeholder 2">
            <a:extLst>
              <a:ext uri="{FF2B5EF4-FFF2-40B4-BE49-F238E27FC236}">
                <a16:creationId xmlns:a16="http://schemas.microsoft.com/office/drawing/2014/main" id="{BBE7C172-77A6-1973-69D2-8DEEB49EC407}"/>
              </a:ext>
            </a:extLst>
          </p:cNvPr>
          <p:cNvSpPr>
            <a:spLocks noGrp="1"/>
          </p:cNvSpPr>
          <p:nvPr>
            <p:ph idx="1"/>
          </p:nvPr>
        </p:nvSpPr>
        <p:spPr>
          <a:xfrm>
            <a:off x="581195" y="2180498"/>
            <a:ext cx="7089605" cy="4140767"/>
          </a:xfrm>
        </p:spPr>
        <p:txBody>
          <a:bodyPr>
            <a:normAutofit fontScale="77500" lnSpcReduction="20000"/>
          </a:bodyPr>
          <a:lstStyle/>
          <a:p>
            <a:pPr>
              <a:lnSpc>
                <a:spcPct val="120000"/>
              </a:lnSpc>
              <a:spcBef>
                <a:spcPts val="600"/>
              </a:spcBef>
            </a:pPr>
            <a:r>
              <a:rPr lang="en-US" sz="3100" b="1"/>
              <a:t>Data ethics questions:</a:t>
            </a:r>
          </a:p>
          <a:p>
            <a:pPr lvl="1">
              <a:lnSpc>
                <a:spcPct val="120000"/>
              </a:lnSpc>
              <a:spcBef>
                <a:spcPts val="600"/>
              </a:spcBef>
            </a:pPr>
            <a:r>
              <a:rPr lang="en-US" sz="2600"/>
              <a:t>Who, if anyone, owns data?</a:t>
            </a:r>
          </a:p>
          <a:p>
            <a:pPr lvl="1">
              <a:lnSpc>
                <a:spcPct val="120000"/>
              </a:lnSpc>
              <a:spcBef>
                <a:spcPts val="600"/>
              </a:spcBef>
            </a:pPr>
            <a:r>
              <a:rPr lang="en-US" sz="2600"/>
              <a:t>Are there limits to how data can be used?</a:t>
            </a:r>
          </a:p>
          <a:p>
            <a:pPr lvl="1">
              <a:lnSpc>
                <a:spcPct val="120000"/>
              </a:lnSpc>
              <a:spcBef>
                <a:spcPts val="600"/>
              </a:spcBef>
            </a:pPr>
            <a:r>
              <a:rPr lang="en-US" sz="2600"/>
              <a:t>Are there value-biases built into certain analytics?</a:t>
            </a:r>
          </a:p>
          <a:p>
            <a:pPr lvl="1">
              <a:lnSpc>
                <a:spcPct val="120000"/>
              </a:lnSpc>
              <a:spcBef>
                <a:spcPts val="600"/>
              </a:spcBef>
            </a:pPr>
            <a:r>
              <a:rPr lang="en-US" sz="2600"/>
              <a:t>Are there categories that should not be used in analyzing personal data?</a:t>
            </a:r>
          </a:p>
          <a:p>
            <a:pPr lvl="1">
              <a:lnSpc>
                <a:spcPct val="120000"/>
              </a:lnSpc>
              <a:spcBef>
                <a:spcPts val="600"/>
              </a:spcBef>
            </a:pPr>
            <a:r>
              <a:rPr lang="en-US" sz="2600"/>
              <a:t>Should some data be publicly available to all researchers?</a:t>
            </a:r>
          </a:p>
          <a:p>
            <a:pPr>
              <a:lnSpc>
                <a:spcPct val="120000"/>
              </a:lnSpc>
              <a:spcBef>
                <a:spcPts val="600"/>
              </a:spcBef>
            </a:pPr>
            <a:r>
              <a:rPr lang="en-US" sz="2600"/>
              <a:t>Are there  lessons to be learned from the First Nations Principles of OCAP®? (</a:t>
            </a:r>
            <a:r>
              <a:rPr lang="en-US" sz="2600" b="1"/>
              <a:t>ownership, control, access, possession</a:t>
            </a:r>
            <a:r>
              <a:rPr lang="en-US" sz="2600"/>
              <a:t>)</a:t>
            </a:r>
            <a:endParaRPr lang="en-US" sz="2600" dirty="0"/>
          </a:p>
        </p:txBody>
      </p:sp>
      <p:pic>
        <p:nvPicPr>
          <p:cNvPr id="4" name="Picture 3" descr="A picture containing graphical user interface&#10;&#10;Description automatically generated">
            <a:extLst>
              <a:ext uri="{FF2B5EF4-FFF2-40B4-BE49-F238E27FC236}">
                <a16:creationId xmlns:a16="http://schemas.microsoft.com/office/drawing/2014/main" id="{0B9A13AF-7745-87E8-0015-31C9C668D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4086" y="3123401"/>
            <a:ext cx="4025900" cy="2254959"/>
          </a:xfrm>
          <a:prstGeom prst="rect">
            <a:avLst/>
          </a:prstGeom>
        </p:spPr>
      </p:pic>
    </p:spTree>
    <p:extLst>
      <p:ext uri="{BB962C8B-B14F-4D97-AF65-F5344CB8AC3E}">
        <p14:creationId xmlns:p14="http://schemas.microsoft.com/office/powerpoint/2010/main" val="268445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Nations Data</a:t>
            </a:r>
            <a:endParaRPr lang="en-US" sz="2400" dirty="0"/>
          </a:p>
        </p:txBody>
      </p:sp>
      <p:sp>
        <p:nvSpPr>
          <p:cNvPr id="3" name="Content Placeholder 2"/>
          <p:cNvSpPr>
            <a:spLocks noGrp="1"/>
          </p:cNvSpPr>
          <p:nvPr>
            <p:ph idx="1"/>
          </p:nvPr>
        </p:nvSpPr>
        <p:spPr/>
        <p:txBody>
          <a:bodyPr>
            <a:noAutofit/>
          </a:bodyPr>
          <a:lstStyle/>
          <a:p>
            <a:pPr algn="l">
              <a:spcBef>
                <a:spcPts val="600"/>
              </a:spcBef>
            </a:pPr>
            <a:r>
              <a:rPr lang="en-US" dirty="0"/>
              <a:t>First Nations Principles of </a:t>
            </a:r>
            <a:r>
              <a:rPr lang="en-US" b="1" dirty="0"/>
              <a:t>OCAP</a:t>
            </a:r>
            <a:r>
              <a:rPr lang="en-US" dirty="0"/>
              <a:t>®:</a:t>
            </a:r>
          </a:p>
          <a:p>
            <a:pPr lvl="1" algn="l">
              <a:spcBef>
                <a:spcPts val="600"/>
              </a:spcBef>
            </a:pPr>
            <a:r>
              <a:rPr lang="en-US" sz="2000" b="1" dirty="0"/>
              <a:t>Ownership: </a:t>
            </a:r>
            <a:r>
              <a:rPr lang="en-US" sz="2000" dirty="0"/>
              <a:t>cultural knowledge, data, and information is owned by First Nations communities</a:t>
            </a:r>
          </a:p>
          <a:p>
            <a:pPr lvl="1" algn="l">
              <a:spcBef>
                <a:spcPts val="600"/>
              </a:spcBef>
            </a:pPr>
            <a:r>
              <a:rPr lang="en-US" sz="2000" b="1" dirty="0"/>
              <a:t>Control: </a:t>
            </a:r>
            <a:r>
              <a:rPr lang="en-US" sz="2000" dirty="0"/>
              <a:t>First Nations communities have the right to control all aspects of research and information management that impact them</a:t>
            </a:r>
            <a:endParaRPr lang="en-US" sz="2000" b="1" dirty="0"/>
          </a:p>
          <a:p>
            <a:pPr lvl="1" algn="l">
              <a:spcBef>
                <a:spcPts val="600"/>
              </a:spcBef>
            </a:pPr>
            <a:r>
              <a:rPr lang="en-US" sz="2000" b="1" dirty="0"/>
              <a:t>Access: </a:t>
            </a:r>
            <a:r>
              <a:rPr lang="en-US" sz="2000" dirty="0"/>
              <a:t>First Nations communities must have access to information and data about themselves no matter where it is held</a:t>
            </a:r>
          </a:p>
          <a:p>
            <a:pPr lvl="1" algn="l">
              <a:spcBef>
                <a:spcPts val="600"/>
              </a:spcBef>
            </a:pPr>
            <a:r>
              <a:rPr lang="en-US" sz="2000" b="1" dirty="0"/>
              <a:t>Possession: </a:t>
            </a:r>
            <a:r>
              <a:rPr lang="en-US" sz="2000" dirty="0"/>
              <a:t>First Nations communities must have physical control of relevant data </a:t>
            </a:r>
            <a:endParaRPr lang="en-US" sz="2000" b="1" dirty="0"/>
          </a:p>
        </p:txBody>
      </p:sp>
      <p:sp>
        <p:nvSpPr>
          <p:cNvPr id="4" name="Rectangle 3"/>
          <p:cNvSpPr/>
          <p:nvPr/>
        </p:nvSpPr>
        <p:spPr>
          <a:xfrm>
            <a:off x="1" y="6488668"/>
            <a:ext cx="12192000" cy="246221"/>
          </a:xfrm>
          <a:prstGeom prst="rect">
            <a:avLst/>
          </a:prstGeom>
        </p:spPr>
        <p:txBody>
          <a:bodyPr wrap="square">
            <a:spAutoFit/>
          </a:bodyPr>
          <a:lstStyle/>
          <a:p>
            <a:pPr algn="ctr"/>
            <a:r>
              <a:rPr lang="en-US" sz="1000" dirty="0">
                <a:solidFill>
                  <a:srgbClr val="232323"/>
                </a:solidFill>
                <a:latin typeface="Helvetica Light" charset="0"/>
                <a:ea typeface="Helvetica Light" charset="0"/>
                <a:cs typeface="Helvetica Light" charset="0"/>
              </a:rPr>
              <a:t>[OCAP® is a registered trademark of the </a:t>
            </a:r>
            <a:r>
              <a:rPr lang="en-US" sz="1000" i="1" dirty="0">
                <a:solidFill>
                  <a:srgbClr val="232323"/>
                </a:solidFill>
                <a:latin typeface="Helvetica Light Oblique" pitchFamily="2" charset="0"/>
                <a:ea typeface="Helvetica Light" charset="0"/>
                <a:cs typeface="Helvetica Light" charset="0"/>
              </a:rPr>
              <a:t>First Nations Information Governance Centre </a:t>
            </a:r>
            <a:r>
              <a:rPr lang="en-US" sz="1000" dirty="0">
                <a:solidFill>
                  <a:srgbClr val="232323"/>
                </a:solidFill>
                <a:latin typeface="Helvetica Light" charset="0"/>
                <a:ea typeface="Helvetica Light" charset="0"/>
                <a:cs typeface="Helvetica Light" charset="0"/>
              </a:rPr>
              <a:t>(FNIGC), </a:t>
            </a:r>
            <a:r>
              <a:rPr lang="en-US" sz="1000" dirty="0">
                <a:solidFill>
                  <a:srgbClr val="232323"/>
                </a:solidFill>
                <a:latin typeface="Helvetica Light" charset="0"/>
                <a:ea typeface="Helvetica Light" charset="0"/>
                <a:cs typeface="Helvetica Light" charset="0"/>
                <a:hlinkClick r:id="rId3"/>
              </a:rPr>
              <a:t>fnigc.ca/OCAP</a:t>
            </a:r>
            <a:r>
              <a:rPr lang="en-US" sz="1000" dirty="0">
                <a:solidFill>
                  <a:srgbClr val="232323"/>
                </a:solidFill>
                <a:latin typeface="Helvetica Light" charset="0"/>
                <a:ea typeface="Helvetica Light" charset="0"/>
                <a:cs typeface="Helvetica Light" charset="0"/>
              </a:rPr>
              <a:t>]</a:t>
            </a:r>
            <a:endParaRPr lang="en-US" sz="1000" dirty="0">
              <a:latin typeface="Helvetica Light" charset="0"/>
              <a:ea typeface="Helvetica Light" charset="0"/>
              <a:cs typeface="Helvetica Light" charset="0"/>
            </a:endParaRPr>
          </a:p>
        </p:txBody>
      </p:sp>
      <p:sp>
        <p:nvSpPr>
          <p:cNvPr id="5" name="TextBox 4">
            <a:extLst>
              <a:ext uri="{FF2B5EF4-FFF2-40B4-BE49-F238E27FC236}">
                <a16:creationId xmlns:a16="http://schemas.microsoft.com/office/drawing/2014/main" id="{EF668F6B-7D38-6345-A2C3-5731AAE388C9}"/>
              </a:ext>
            </a:extLst>
          </p:cNvPr>
          <p:cNvSpPr txBox="1"/>
          <p:nvPr/>
        </p:nvSpPr>
        <p:spPr>
          <a:xfrm>
            <a:off x="6093280" y="0"/>
            <a:ext cx="6098720" cy="369332"/>
          </a:xfrm>
          <a:prstGeom prst="rect">
            <a:avLst/>
          </a:prstGeom>
          <a:noFill/>
        </p:spPr>
        <p:txBody>
          <a:bodyPr wrap="square">
            <a:spAutoFit/>
          </a:bodyPr>
          <a:lstStyle/>
          <a:p>
            <a:pPr algn="r"/>
            <a:r>
              <a:rPr lang="en-US" dirty="0">
                <a:latin typeface="Dagny OT" panose="020B0504020201020104" pitchFamily="34" charset="77"/>
              </a:rPr>
              <a:t>[</a:t>
            </a:r>
            <a:r>
              <a:rPr lang="en-US" dirty="0">
                <a:latin typeface="Dagny OT" panose="020B0504020201020104" pitchFamily="34" charset="77"/>
                <a:hlinkClick r:id="rId4"/>
              </a:rPr>
              <a:t>https://fnigc.ca/ocap-training</a:t>
            </a:r>
            <a:r>
              <a:rPr lang="en-US" dirty="0">
                <a:latin typeface="Dagny OT" panose="020B0504020201020104" pitchFamily="34" charset="77"/>
              </a:rPr>
              <a:t>]</a:t>
            </a:r>
          </a:p>
        </p:txBody>
      </p:sp>
    </p:spTree>
    <p:extLst>
      <p:ext uri="{BB962C8B-B14F-4D97-AF65-F5344CB8AC3E}">
        <p14:creationId xmlns:p14="http://schemas.microsoft.com/office/powerpoint/2010/main" val="38363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Ethics</a:t>
            </a:r>
            <a:endParaRPr lang="en-US" sz="2400" dirty="0"/>
          </a:p>
        </p:txBody>
      </p:sp>
      <p:sp>
        <p:nvSpPr>
          <p:cNvPr id="3" name="Content Placeholder 2"/>
          <p:cNvSpPr>
            <a:spLocks noGrp="1"/>
          </p:cNvSpPr>
          <p:nvPr>
            <p:ph idx="1"/>
          </p:nvPr>
        </p:nvSpPr>
        <p:spPr/>
        <p:txBody>
          <a:bodyPr>
            <a:noAutofit/>
          </a:bodyPr>
          <a:lstStyle/>
          <a:p>
            <a:pPr algn="just">
              <a:spcBef>
                <a:spcPts val="1200"/>
              </a:spcBef>
            </a:pPr>
            <a:r>
              <a:rPr lang="en-US" dirty="0"/>
              <a:t>Some examples of data science ethics questions (University of Virginia's </a:t>
            </a:r>
            <a:r>
              <a:rPr lang="en-US" i="1" dirty="0"/>
              <a:t>Centre Data Ethics and Justice</a:t>
            </a:r>
            <a:r>
              <a:rPr lang="en-US" dirty="0"/>
              <a:t>):</a:t>
            </a:r>
          </a:p>
          <a:p>
            <a:pPr lvl="1">
              <a:spcBef>
                <a:spcPts val="600"/>
              </a:spcBef>
            </a:pPr>
            <a:r>
              <a:rPr lang="en-US" sz="2000" b="1" dirty="0"/>
              <a:t>who</a:t>
            </a:r>
            <a:r>
              <a:rPr lang="en-US" sz="2000" dirty="0"/>
              <a:t>, if anyone, owns data?</a:t>
            </a:r>
          </a:p>
          <a:p>
            <a:pPr lvl="1">
              <a:spcBef>
                <a:spcPts val="600"/>
              </a:spcBef>
            </a:pPr>
            <a:r>
              <a:rPr lang="en-US" sz="2000" dirty="0"/>
              <a:t>are there </a:t>
            </a:r>
            <a:r>
              <a:rPr lang="en-US" sz="2000" b="1" dirty="0"/>
              <a:t>limits</a:t>
            </a:r>
            <a:r>
              <a:rPr lang="en-US" sz="2000" dirty="0"/>
              <a:t> to how data can be used?</a:t>
            </a:r>
          </a:p>
          <a:p>
            <a:pPr lvl="1">
              <a:spcBef>
                <a:spcPts val="600"/>
              </a:spcBef>
            </a:pPr>
            <a:r>
              <a:rPr lang="en-US" sz="2000" dirty="0"/>
              <a:t>are there </a:t>
            </a:r>
            <a:r>
              <a:rPr lang="en-US" sz="2000" b="1" dirty="0"/>
              <a:t>value-biases</a:t>
            </a:r>
            <a:r>
              <a:rPr lang="en-US" sz="2000" dirty="0"/>
              <a:t> built into certain analytics?</a:t>
            </a:r>
          </a:p>
          <a:p>
            <a:pPr lvl="1">
              <a:spcBef>
                <a:spcPts val="600"/>
              </a:spcBef>
            </a:pPr>
            <a:r>
              <a:rPr lang="en-US" sz="2000" dirty="0"/>
              <a:t>are there categories that should </a:t>
            </a:r>
            <a:r>
              <a:rPr lang="en-US" sz="2000" b="1" dirty="0"/>
              <a:t>never</a:t>
            </a:r>
            <a:r>
              <a:rPr lang="en-US" sz="2000" dirty="0"/>
              <a:t> be used in analyzing personal data?</a:t>
            </a:r>
          </a:p>
          <a:p>
            <a:pPr lvl="1">
              <a:spcBef>
                <a:spcPts val="600"/>
              </a:spcBef>
            </a:pPr>
            <a:r>
              <a:rPr lang="en-US" sz="2000" dirty="0"/>
              <a:t>should some data be </a:t>
            </a:r>
            <a:r>
              <a:rPr lang="en-US" sz="2000" b="1" dirty="0"/>
              <a:t>publicly available </a:t>
            </a:r>
            <a:r>
              <a:rPr lang="en-US" sz="2000" dirty="0"/>
              <a:t>to </a:t>
            </a:r>
            <a:r>
              <a:rPr lang="en-US" sz="2000" b="1" dirty="0"/>
              <a:t>all</a:t>
            </a:r>
            <a:r>
              <a:rPr lang="en-US" sz="2000" dirty="0"/>
              <a:t> researchers?</a:t>
            </a:r>
          </a:p>
        </p:txBody>
      </p:sp>
      <p:sp>
        <p:nvSpPr>
          <p:cNvPr id="4" name="TextBox 3">
            <a:extLst>
              <a:ext uri="{FF2B5EF4-FFF2-40B4-BE49-F238E27FC236}">
                <a16:creationId xmlns:a16="http://schemas.microsoft.com/office/drawing/2014/main" id="{262A87B4-332F-0FE1-FEEE-A106F9DDD959}"/>
              </a:ext>
            </a:extLst>
          </p:cNvPr>
          <p:cNvSpPr txBox="1"/>
          <p:nvPr/>
        </p:nvSpPr>
        <p:spPr>
          <a:xfrm>
            <a:off x="5339443" y="0"/>
            <a:ext cx="6852557" cy="369332"/>
          </a:xfrm>
          <a:prstGeom prst="rect">
            <a:avLst/>
          </a:prstGeom>
          <a:noFill/>
        </p:spPr>
        <p:txBody>
          <a:bodyPr wrap="square">
            <a:spAutoFit/>
          </a:bodyPr>
          <a:lstStyle/>
          <a:p>
            <a:pPr algn="r"/>
            <a:r>
              <a:rPr lang="en-US" dirty="0">
                <a:latin typeface="Dagny OT" panose="020B0504020201020104" pitchFamily="34" charset="77"/>
              </a:rPr>
              <a:t>[</a:t>
            </a:r>
            <a:r>
              <a:rPr lang="en-US" dirty="0">
                <a:latin typeface="Dagny OT" panose="020B0504020201020104" pitchFamily="34" charset="77"/>
                <a:hlinkClick r:id="rId3"/>
              </a:rPr>
              <a:t>https://datascience.virginia.edu/center-data-ethics-and-justice</a:t>
            </a:r>
            <a:r>
              <a:rPr lang="en-US" dirty="0">
                <a:latin typeface="Dagny OT" panose="020B0504020201020104" pitchFamily="34" charset="77"/>
              </a:rPr>
              <a:t>]</a:t>
            </a:r>
          </a:p>
        </p:txBody>
      </p:sp>
    </p:spTree>
    <p:extLst>
      <p:ext uri="{BB962C8B-B14F-4D97-AF65-F5344CB8AC3E}">
        <p14:creationId xmlns:p14="http://schemas.microsoft.com/office/powerpoint/2010/main" val="397501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D017-DCAF-8948-9D7A-74CF034A003A}"/>
              </a:ext>
            </a:extLst>
          </p:cNvPr>
          <p:cNvSpPr>
            <a:spLocks noGrp="1"/>
          </p:cNvSpPr>
          <p:nvPr>
            <p:ph type="title"/>
          </p:nvPr>
        </p:nvSpPr>
        <p:spPr/>
        <p:txBody>
          <a:bodyPr/>
          <a:lstStyle/>
          <a:p>
            <a:r>
              <a:rPr lang="en-US" dirty="0"/>
              <a:t>Legal Considerations Using Data</a:t>
            </a:r>
            <a:endParaRPr lang="en-CA" dirty="0"/>
          </a:p>
        </p:txBody>
      </p:sp>
      <p:sp>
        <p:nvSpPr>
          <p:cNvPr id="3" name="Content Placeholder 2">
            <a:extLst>
              <a:ext uri="{FF2B5EF4-FFF2-40B4-BE49-F238E27FC236}">
                <a16:creationId xmlns:a16="http://schemas.microsoft.com/office/drawing/2014/main" id="{99DA2A7C-082D-DAFB-A11E-A9FF63BFD03A}"/>
              </a:ext>
            </a:extLst>
          </p:cNvPr>
          <p:cNvSpPr>
            <a:spLocks noGrp="1"/>
          </p:cNvSpPr>
          <p:nvPr>
            <p:ph idx="1"/>
          </p:nvPr>
        </p:nvSpPr>
        <p:spPr/>
        <p:txBody>
          <a:bodyPr>
            <a:normAutofit/>
          </a:bodyPr>
          <a:lstStyle/>
          <a:p>
            <a:pPr>
              <a:spcBef>
                <a:spcPts val="1200"/>
              </a:spcBef>
            </a:pPr>
            <a:r>
              <a:rPr lang="en-US" b="1" dirty="0"/>
              <a:t>Profiling: </a:t>
            </a:r>
          </a:p>
          <a:p>
            <a:pPr lvl="1">
              <a:spcBef>
                <a:spcPts val="1200"/>
              </a:spcBef>
            </a:pPr>
            <a:r>
              <a:rPr lang="en-US" sz="2000" dirty="0"/>
              <a:t>are you using personal data to draw inferences that are unfair, unethical or discriminatory?</a:t>
            </a:r>
          </a:p>
          <a:p>
            <a:pPr>
              <a:spcBef>
                <a:spcPts val="1200"/>
              </a:spcBef>
            </a:pPr>
            <a:r>
              <a:rPr lang="en-US" b="1" dirty="0"/>
              <a:t>Surveillance:  </a:t>
            </a:r>
          </a:p>
          <a:p>
            <a:pPr lvl="1">
              <a:spcBef>
                <a:spcPts val="1200"/>
              </a:spcBef>
            </a:pPr>
            <a:r>
              <a:rPr lang="en-US" sz="2000" dirty="0"/>
              <a:t>are people being placed in a perpetual line-up?</a:t>
            </a:r>
          </a:p>
          <a:p>
            <a:pPr>
              <a:spcBef>
                <a:spcPts val="1200"/>
              </a:spcBef>
            </a:pPr>
            <a:r>
              <a:rPr lang="en-US" b="1" dirty="0"/>
              <a:t>Liability: </a:t>
            </a:r>
          </a:p>
          <a:p>
            <a:pPr lvl="1">
              <a:spcBef>
                <a:spcPts val="1200"/>
              </a:spcBef>
            </a:pPr>
            <a:r>
              <a:rPr lang="en-US" sz="2000" dirty="0"/>
              <a:t>are you liable for what an A.I. does? </a:t>
            </a:r>
          </a:p>
        </p:txBody>
      </p:sp>
    </p:spTree>
    <p:extLst>
      <p:ext uri="{BB962C8B-B14F-4D97-AF65-F5344CB8AC3E}">
        <p14:creationId xmlns:p14="http://schemas.microsoft.com/office/powerpoint/2010/main" val="377801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5ADD-50D3-E09C-2E65-D66A4DC13959}"/>
              </a:ext>
            </a:extLst>
          </p:cNvPr>
          <p:cNvSpPr>
            <a:spLocks noGrp="1"/>
          </p:cNvSpPr>
          <p:nvPr>
            <p:ph type="title"/>
          </p:nvPr>
        </p:nvSpPr>
        <p:spPr/>
        <p:txBody>
          <a:bodyPr/>
          <a:lstStyle/>
          <a:p>
            <a:r>
              <a:rPr lang="en-US" dirty="0"/>
              <a:t>Emerging Legal Trends</a:t>
            </a:r>
            <a:endParaRPr lang="en-CA" dirty="0"/>
          </a:p>
        </p:txBody>
      </p:sp>
      <p:sp>
        <p:nvSpPr>
          <p:cNvPr id="3" name="Content Placeholder 2">
            <a:extLst>
              <a:ext uri="{FF2B5EF4-FFF2-40B4-BE49-F238E27FC236}">
                <a16:creationId xmlns:a16="http://schemas.microsoft.com/office/drawing/2014/main" id="{77B7BA46-5A4A-5E61-1861-80DDA6B2906A}"/>
              </a:ext>
            </a:extLst>
          </p:cNvPr>
          <p:cNvSpPr>
            <a:spLocks noGrp="1"/>
          </p:cNvSpPr>
          <p:nvPr>
            <p:ph idx="1"/>
          </p:nvPr>
        </p:nvSpPr>
        <p:spPr/>
        <p:txBody>
          <a:bodyPr>
            <a:noAutofit/>
          </a:bodyPr>
          <a:lstStyle/>
          <a:p>
            <a:pPr algn="l">
              <a:spcBef>
                <a:spcPts val="600"/>
              </a:spcBef>
            </a:pPr>
            <a:r>
              <a:rPr lang="en-US" b="1" dirty="0"/>
              <a:t>Canada </a:t>
            </a:r>
          </a:p>
          <a:p>
            <a:pPr algn="l">
              <a:spcBef>
                <a:spcPts val="600"/>
              </a:spcBef>
            </a:pPr>
            <a:r>
              <a:rPr lang="en-US" sz="2000" dirty="0"/>
              <a:t>GoC: Algorithmic Impact Assessment prior to the production of any Automated Decision System  </a:t>
            </a:r>
          </a:p>
          <a:p>
            <a:pPr algn="l">
              <a:spcBef>
                <a:spcPts val="600"/>
              </a:spcBef>
            </a:pPr>
            <a:r>
              <a:rPr lang="en-US" sz="2000" dirty="0"/>
              <a:t>Privacy Commissioner (Personal Information Protection and Electronic Documents Act):   </a:t>
            </a:r>
          </a:p>
          <a:p>
            <a:pPr lvl="1" algn="l">
              <a:spcBef>
                <a:spcPts val="600"/>
              </a:spcBef>
            </a:pPr>
            <a:r>
              <a:rPr lang="en-US" sz="1700" dirty="0"/>
              <a:t>Defines automated decision systems any tech that assists or replaces the judgment of humans.  </a:t>
            </a:r>
          </a:p>
          <a:p>
            <a:pPr lvl="1" algn="l">
              <a:spcBef>
                <a:spcPts val="600"/>
              </a:spcBef>
            </a:pPr>
            <a:r>
              <a:rPr lang="en-US" sz="1700" dirty="0"/>
              <a:t>Need to give people an explanation of the prediction/recommendation, and how their personal info was used.</a:t>
            </a:r>
          </a:p>
          <a:p>
            <a:pPr algn="l">
              <a:spcBef>
                <a:spcPts val="600"/>
              </a:spcBef>
            </a:pPr>
            <a:r>
              <a:rPr lang="en-US" b="1" dirty="0"/>
              <a:t>Europe</a:t>
            </a:r>
            <a:r>
              <a:rPr lang="en-US" sz="2000" b="1" dirty="0"/>
              <a:t> </a:t>
            </a:r>
          </a:p>
          <a:p>
            <a:pPr algn="l">
              <a:spcBef>
                <a:spcPts val="600"/>
              </a:spcBef>
            </a:pPr>
            <a:r>
              <a:rPr lang="en-US" sz="2000" dirty="0"/>
              <a:t>General Data Protection Regulation (GDPR)  </a:t>
            </a:r>
          </a:p>
          <a:p>
            <a:pPr algn="l">
              <a:spcBef>
                <a:spcPts val="600"/>
              </a:spcBef>
            </a:pPr>
            <a:r>
              <a:rPr lang="en-US" sz="2000" dirty="0"/>
              <a:t>Article 22:  not subject to a decision based solely on automated processing  (with exceptions)</a:t>
            </a:r>
          </a:p>
          <a:p>
            <a:pPr algn="l">
              <a:spcBef>
                <a:spcPts val="600"/>
              </a:spcBef>
            </a:pPr>
            <a:r>
              <a:rPr lang="en-US" sz="2000" dirty="0"/>
              <a:t>Article 15: if subject to such a decision, have right to meaningful information about the logic involved.</a:t>
            </a:r>
          </a:p>
        </p:txBody>
      </p:sp>
    </p:spTree>
    <p:extLst>
      <p:ext uri="{BB962C8B-B14F-4D97-AF65-F5344CB8AC3E}">
        <p14:creationId xmlns:p14="http://schemas.microsoft.com/office/powerpoint/2010/main" val="72807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4401E-458D-F133-254D-0A4D109C0021}"/>
              </a:ext>
            </a:extLst>
          </p:cNvPr>
          <p:cNvSpPr>
            <a:spLocks noGrp="1"/>
          </p:cNvSpPr>
          <p:nvPr>
            <p:ph type="title"/>
          </p:nvPr>
        </p:nvSpPr>
        <p:spPr/>
        <p:txBody>
          <a:bodyPr/>
          <a:lstStyle/>
          <a:p>
            <a:r>
              <a:rPr lang="en-US" dirty="0"/>
              <a:t>Data Ethics Guiding Principles</a:t>
            </a:r>
            <a:endParaRPr lang="en-CA" dirty="0"/>
          </a:p>
        </p:txBody>
      </p:sp>
      <p:sp>
        <p:nvSpPr>
          <p:cNvPr id="3" name="Content Placeholder 2">
            <a:extLst>
              <a:ext uri="{FF2B5EF4-FFF2-40B4-BE49-F238E27FC236}">
                <a16:creationId xmlns:a16="http://schemas.microsoft.com/office/drawing/2014/main" id="{0549074E-95E0-31A7-ADAB-8D1522D8800A}"/>
              </a:ext>
            </a:extLst>
          </p:cNvPr>
          <p:cNvSpPr>
            <a:spLocks noGrp="1"/>
          </p:cNvSpPr>
          <p:nvPr>
            <p:ph idx="1"/>
          </p:nvPr>
        </p:nvSpPr>
        <p:spPr/>
        <p:txBody>
          <a:bodyPr>
            <a:normAutofit/>
          </a:bodyPr>
          <a:lstStyle/>
          <a:p>
            <a:pPr marL="457200" indent="-457200">
              <a:spcBef>
                <a:spcPts val="600"/>
              </a:spcBef>
              <a:buFont typeface="+mj-lt"/>
              <a:buAutoNum type="arabicPeriod"/>
            </a:pPr>
            <a:r>
              <a:rPr lang="en-US" dirty="0"/>
              <a:t>Public Benefit</a:t>
            </a:r>
          </a:p>
          <a:p>
            <a:pPr marL="457200" indent="-457200">
              <a:spcBef>
                <a:spcPts val="600"/>
              </a:spcBef>
              <a:buFont typeface="+mj-lt"/>
              <a:buAutoNum type="arabicPeriod"/>
            </a:pPr>
            <a:r>
              <a:rPr lang="en-US" dirty="0"/>
              <a:t>Privacy and Security</a:t>
            </a:r>
          </a:p>
          <a:p>
            <a:pPr marL="457200" indent="-457200">
              <a:spcBef>
                <a:spcPts val="600"/>
              </a:spcBef>
              <a:buFont typeface="+mj-lt"/>
              <a:buAutoNum type="arabicPeriod"/>
            </a:pPr>
            <a:r>
              <a:rPr lang="en-US" dirty="0"/>
              <a:t>Transparency</a:t>
            </a:r>
          </a:p>
          <a:p>
            <a:pPr marL="457200" indent="-457200">
              <a:spcBef>
                <a:spcPts val="600"/>
              </a:spcBef>
              <a:buFont typeface="+mj-lt"/>
              <a:buAutoNum type="arabicPeriod"/>
            </a:pPr>
            <a:r>
              <a:rPr lang="en-US" dirty="0"/>
              <a:t>Accountability</a:t>
            </a:r>
          </a:p>
          <a:p>
            <a:pPr marL="457200" indent="-457200">
              <a:spcBef>
                <a:spcPts val="600"/>
              </a:spcBef>
              <a:buFont typeface="+mj-lt"/>
              <a:buAutoNum type="arabicPeriod"/>
            </a:pPr>
            <a:r>
              <a:rPr lang="en-US" dirty="0"/>
              <a:t>Methodology and Data Quality</a:t>
            </a:r>
          </a:p>
          <a:p>
            <a:pPr marL="457200" indent="-457200">
              <a:spcBef>
                <a:spcPts val="600"/>
              </a:spcBef>
              <a:buFont typeface="+mj-lt"/>
              <a:buAutoNum type="arabicPeriod"/>
            </a:pPr>
            <a:r>
              <a:rPr lang="en-US" dirty="0"/>
              <a:t>Indigenous Data Sovereignty</a:t>
            </a:r>
          </a:p>
        </p:txBody>
      </p:sp>
    </p:spTree>
    <p:extLst>
      <p:ext uri="{BB962C8B-B14F-4D97-AF65-F5344CB8AC3E}">
        <p14:creationId xmlns:p14="http://schemas.microsoft.com/office/powerpoint/2010/main" val="167160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8D64-6101-5B05-3473-4B270B0C37CE}"/>
              </a:ext>
            </a:extLst>
          </p:cNvPr>
          <p:cNvSpPr>
            <a:spLocks noGrp="1"/>
          </p:cNvSpPr>
          <p:nvPr>
            <p:ph type="title"/>
          </p:nvPr>
        </p:nvSpPr>
        <p:spPr/>
        <p:txBody>
          <a:bodyPr/>
          <a:lstStyle/>
          <a:p>
            <a:r>
              <a:rPr lang="en-US" dirty="0"/>
              <a:t>Codes of Conduct</a:t>
            </a:r>
            <a:endParaRPr lang="en-CA" dirty="0"/>
          </a:p>
        </p:txBody>
      </p:sp>
      <p:sp>
        <p:nvSpPr>
          <p:cNvPr id="3" name="Content Placeholder 2">
            <a:extLst>
              <a:ext uri="{FF2B5EF4-FFF2-40B4-BE49-F238E27FC236}">
                <a16:creationId xmlns:a16="http://schemas.microsoft.com/office/drawing/2014/main" id="{AD0614AD-0BC4-E1F0-91E3-1F7970C196A4}"/>
              </a:ext>
            </a:extLst>
          </p:cNvPr>
          <p:cNvSpPr>
            <a:spLocks noGrp="1"/>
          </p:cNvSpPr>
          <p:nvPr>
            <p:ph idx="1"/>
          </p:nvPr>
        </p:nvSpPr>
        <p:spPr/>
        <p:txBody>
          <a:bodyPr>
            <a:normAutofit/>
          </a:bodyPr>
          <a:lstStyle/>
          <a:p>
            <a:pPr>
              <a:lnSpc>
                <a:spcPct val="110000"/>
              </a:lnSpc>
              <a:spcBef>
                <a:spcPts val="1200"/>
              </a:spcBef>
            </a:pPr>
            <a:r>
              <a:rPr lang="en-US" sz="2000" dirty="0"/>
              <a:t>A </a:t>
            </a:r>
            <a:r>
              <a:rPr lang="en-US" sz="2000" b="1" dirty="0"/>
              <a:t>code of conduct </a:t>
            </a:r>
            <a:r>
              <a:rPr lang="en-US" sz="2000" dirty="0"/>
              <a:t>is a set of rules outlining the norms, rules, and responsibilities or proper practices of an individual party or an organization (in medicine, we have the </a:t>
            </a:r>
            <a:r>
              <a:rPr lang="en-US" sz="2000" i="1" dirty="0"/>
              <a:t>Hippocratic Oath</a:t>
            </a:r>
            <a:r>
              <a:rPr lang="en-US" sz="2000" dirty="0"/>
              <a:t>).</a:t>
            </a:r>
          </a:p>
          <a:p>
            <a:pPr>
              <a:lnSpc>
                <a:spcPct val="110000"/>
              </a:lnSpc>
              <a:spcBef>
                <a:spcPts val="1200"/>
              </a:spcBef>
            </a:pPr>
            <a:r>
              <a:rPr lang="en-US" sz="2000" dirty="0"/>
              <a:t>Many professional organizations are starting to integrate data ethics into their </a:t>
            </a:r>
            <a:r>
              <a:rPr lang="en-US" sz="2000" b="1" dirty="0"/>
              <a:t>professional</a:t>
            </a:r>
            <a:r>
              <a:rPr lang="en-US" sz="2000" dirty="0"/>
              <a:t> designation's codes of conduct.</a:t>
            </a:r>
            <a:endParaRPr lang="en-CA" sz="2000" dirty="0"/>
          </a:p>
          <a:p>
            <a:pPr>
              <a:lnSpc>
                <a:spcPct val="110000"/>
              </a:lnSpc>
              <a:spcBef>
                <a:spcPts val="1200"/>
              </a:spcBef>
            </a:pPr>
            <a:r>
              <a:rPr lang="en-US" sz="2000" dirty="0"/>
              <a:t>The Government of Canada has a general “</a:t>
            </a:r>
            <a:r>
              <a:rPr lang="en-US" sz="2000" dirty="0">
                <a:hlinkClick r:id="rId2"/>
              </a:rPr>
              <a:t>Values and Ethics Code for the Public Sector</a:t>
            </a:r>
            <a:r>
              <a:rPr lang="en-US" sz="2000" dirty="0"/>
              <a:t>” in which the use of data is </a:t>
            </a:r>
            <a:r>
              <a:rPr lang="en-US" sz="2000" b="1" dirty="0"/>
              <a:t>implied</a:t>
            </a:r>
            <a:r>
              <a:rPr lang="en-US" sz="2000" dirty="0"/>
              <a:t>.</a:t>
            </a:r>
          </a:p>
          <a:p>
            <a:pPr>
              <a:lnSpc>
                <a:spcPct val="110000"/>
              </a:lnSpc>
              <a:spcBef>
                <a:spcPts val="1200"/>
              </a:spcBef>
            </a:pPr>
            <a:r>
              <a:rPr lang="en-US" sz="2000" dirty="0"/>
              <a:t>The </a:t>
            </a:r>
            <a:r>
              <a:rPr lang="en-US" sz="2000" dirty="0">
                <a:hlinkClick r:id="rId3"/>
              </a:rPr>
              <a:t>2023-2026 Data Strategy </a:t>
            </a:r>
            <a:r>
              <a:rPr lang="en-US" sz="2000" dirty="0"/>
              <a:t>explicitly identifies ethical use of data as a guiding principle.</a:t>
            </a:r>
          </a:p>
          <a:p>
            <a:pPr>
              <a:lnSpc>
                <a:spcPct val="110000"/>
              </a:lnSpc>
              <a:spcBef>
                <a:spcPts val="1200"/>
              </a:spcBef>
            </a:pPr>
            <a:r>
              <a:rPr lang="en-US" sz="2000" dirty="0"/>
              <a:t>There are other subject-specific policies such as the </a:t>
            </a:r>
            <a:r>
              <a:rPr lang="en-US" sz="2000" dirty="0">
                <a:hlinkClick r:id="rId4"/>
              </a:rPr>
              <a:t>Tri-Council Policy on Ethical Conduct for Research Involving Humans</a:t>
            </a:r>
            <a:r>
              <a:rPr lang="en-US" sz="2000" dirty="0"/>
              <a:t>, depending on areas of expertise.</a:t>
            </a:r>
          </a:p>
        </p:txBody>
      </p:sp>
    </p:spTree>
    <p:extLst>
      <p:ext uri="{BB962C8B-B14F-4D97-AF65-F5344CB8AC3E}">
        <p14:creationId xmlns:p14="http://schemas.microsoft.com/office/powerpoint/2010/main" val="101701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C599E-9456-B435-0A2D-53D85A18F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267C3-AA0A-0B99-40D5-5F85C0F977F1}"/>
              </a:ext>
            </a:extLst>
          </p:cNvPr>
          <p:cNvSpPr>
            <a:spLocks noGrp="1"/>
          </p:cNvSpPr>
          <p:nvPr>
            <p:ph type="title"/>
          </p:nvPr>
        </p:nvSpPr>
        <p:spPr/>
        <p:txBody>
          <a:bodyPr/>
          <a:lstStyle/>
          <a:p>
            <a:r>
              <a:rPr lang="en-US"/>
              <a:t>Data is a foundation</a:t>
            </a:r>
          </a:p>
        </p:txBody>
      </p:sp>
      <p:graphicFrame>
        <p:nvGraphicFramePr>
          <p:cNvPr id="7" name="Content Placeholder 6">
            <a:extLst>
              <a:ext uri="{FF2B5EF4-FFF2-40B4-BE49-F238E27FC236}">
                <a16:creationId xmlns:a16="http://schemas.microsoft.com/office/drawing/2014/main" id="{87058EFB-AFF8-E882-B463-E2393BED580E}"/>
              </a:ext>
            </a:extLst>
          </p:cNvPr>
          <p:cNvGraphicFramePr>
            <a:graphicFrameLocks noGrp="1"/>
          </p:cNvGraphicFramePr>
          <p:nvPr>
            <p:ph idx="1"/>
          </p:nvPr>
        </p:nvGraphicFramePr>
        <p:xfrm>
          <a:off x="167953" y="2131359"/>
          <a:ext cx="5707223" cy="3813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ntent Placeholder 2">
            <a:extLst>
              <a:ext uri="{FF2B5EF4-FFF2-40B4-BE49-F238E27FC236}">
                <a16:creationId xmlns:a16="http://schemas.microsoft.com/office/drawing/2014/main" id="{28D28C61-8B0A-9F34-379D-9ACDEF45D61E}"/>
              </a:ext>
            </a:extLst>
          </p:cNvPr>
          <p:cNvSpPr txBox="1">
            <a:spLocks/>
          </p:cNvSpPr>
          <p:nvPr/>
        </p:nvSpPr>
        <p:spPr bwMode="auto">
          <a:xfrm>
            <a:off x="5715000" y="2131359"/>
            <a:ext cx="5895808" cy="399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064163"/>
              </a:buClr>
              <a:buFont typeface="Arial"/>
              <a:buChar char="•"/>
              <a:defRPr lang="en-CA" sz="2000" b="0" i="0" kern="1200">
                <a:solidFill>
                  <a:srgbClr val="595959"/>
                </a:solidFill>
                <a:latin typeface="Century Gothic" pitchFamily="34" charset="0"/>
                <a:ea typeface="ヒラギノ角ゴ Pro W3" pitchFamily="126" charset="-128"/>
                <a:cs typeface="Century Gothic" pitchFamily="34" charset="0"/>
              </a:defRPr>
            </a:lvl1pPr>
            <a:lvl2pPr marL="742950" indent="-285750" algn="l" defTabSz="457200" rtl="0" eaLnBrk="0" fontAlgn="base" hangingPunct="0">
              <a:spcBef>
                <a:spcPct val="20000"/>
              </a:spcBef>
              <a:spcAft>
                <a:spcPct val="0"/>
              </a:spcAft>
              <a:buClr>
                <a:srgbClr val="064163"/>
              </a:buClr>
              <a:buFont typeface="Arial"/>
              <a:buChar char="•"/>
              <a:defRPr lang="en-CA" sz="1800" b="0" i="0" kern="1200">
                <a:solidFill>
                  <a:srgbClr val="595959"/>
                </a:solidFill>
                <a:latin typeface="Century Gothic" pitchFamily="34" charset="0"/>
                <a:ea typeface="ヒラギノ角ゴ Pro W3" pitchFamily="126" charset="-128"/>
                <a:cs typeface="Century Gothic" pitchFamily="34" charset="0"/>
              </a:defRPr>
            </a:lvl2pPr>
            <a:lvl3pPr marL="1143000" indent="-228600" algn="l" defTabSz="457200" rtl="0" eaLnBrk="0" fontAlgn="base" hangingPunct="0">
              <a:spcBef>
                <a:spcPct val="20000"/>
              </a:spcBef>
              <a:spcAft>
                <a:spcPct val="0"/>
              </a:spcAft>
              <a:buClr>
                <a:srgbClr val="064163"/>
              </a:buClr>
              <a:buFont typeface="Arial"/>
              <a:buChar char="•"/>
              <a:defRPr lang="en-CA" sz="1800" b="0" i="0" kern="1200">
                <a:solidFill>
                  <a:srgbClr val="595959"/>
                </a:solidFill>
                <a:latin typeface="Century Gothic" pitchFamily="34" charset="0"/>
                <a:ea typeface="ヒラギノ角ゴ Pro W3" pitchFamily="126" charset="-128"/>
                <a:cs typeface="Century Gothic" pitchFamily="34" charset="0"/>
              </a:defRPr>
            </a:lvl3pPr>
            <a:lvl4pPr marL="1600200" indent="-228600" algn="l" defTabSz="457200" rtl="0" eaLnBrk="0" fontAlgn="base" hangingPunct="0">
              <a:spcBef>
                <a:spcPct val="20000"/>
              </a:spcBef>
              <a:spcAft>
                <a:spcPct val="0"/>
              </a:spcAft>
              <a:buClr>
                <a:srgbClr val="064163"/>
              </a:buClr>
              <a:buFont typeface="Arial"/>
              <a:buChar char="•"/>
              <a:defRPr lang="en-CA" sz="1600" b="0" i="0" kern="1200">
                <a:solidFill>
                  <a:srgbClr val="595959"/>
                </a:solidFill>
                <a:latin typeface="Century Gothic" pitchFamily="34" charset="0"/>
                <a:ea typeface="ヒラギノ角ゴ Pro W3" pitchFamily="126" charset="-128"/>
                <a:cs typeface="Century Gothic" pitchFamily="34" charset="0"/>
              </a:defRPr>
            </a:lvl4pPr>
            <a:lvl5pPr marL="2057400" indent="-228600" algn="l" defTabSz="457200" rtl="0" eaLnBrk="0" fontAlgn="base" hangingPunct="0">
              <a:spcBef>
                <a:spcPct val="20000"/>
              </a:spcBef>
              <a:spcAft>
                <a:spcPct val="0"/>
              </a:spcAft>
              <a:buClr>
                <a:srgbClr val="064163"/>
              </a:buClr>
              <a:buFont typeface="Arial"/>
              <a:buChar char="•"/>
              <a:defRPr lang="en-US" sz="1400" b="0" i="0" kern="1200">
                <a:solidFill>
                  <a:srgbClr val="595959"/>
                </a:solidFill>
                <a:latin typeface="Century Gothic" pitchFamily="34" charset="0"/>
                <a:ea typeface="ヒラギノ角ゴ Pro W3" pitchFamily="126" charset="-128"/>
                <a:cs typeface="Century Gothic"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b="1">
                <a:solidFill>
                  <a:schemeClr val="tx2"/>
                </a:solidFill>
                <a:latin typeface="Dagny OT" panose="020B0504020201020104" pitchFamily="34" charset="77"/>
              </a:rPr>
              <a:t>DIKW Pyramid Example</a:t>
            </a:r>
          </a:p>
          <a:p>
            <a:pPr algn="just">
              <a:buClr>
                <a:schemeClr val="accent2"/>
              </a:buClr>
              <a:buFont typeface="Wingdings" pitchFamily="2" charset="2"/>
              <a:buChar char="§"/>
            </a:pPr>
            <a:r>
              <a:rPr lang="en-US" b="1">
                <a:solidFill>
                  <a:schemeClr val="tx2"/>
                </a:solidFill>
                <a:latin typeface="Dagny OT" panose="020B0504020201020104" pitchFamily="34" charset="77"/>
              </a:rPr>
              <a:t>Data</a:t>
            </a:r>
            <a:r>
              <a:rPr lang="en-US">
                <a:solidFill>
                  <a:schemeClr val="tx2"/>
                </a:solidFill>
                <a:latin typeface="Dagny OT" panose="020B0504020201020104" pitchFamily="34" charset="77"/>
              </a:rPr>
              <a:t> – individual bank transactions</a:t>
            </a:r>
          </a:p>
          <a:p>
            <a:pPr algn="just">
              <a:buClr>
                <a:schemeClr val="accent2"/>
              </a:buClr>
              <a:buFont typeface="Wingdings" pitchFamily="2" charset="2"/>
              <a:buChar char="§"/>
            </a:pPr>
            <a:r>
              <a:rPr lang="en-US" b="1">
                <a:solidFill>
                  <a:schemeClr val="tx2"/>
                </a:solidFill>
                <a:latin typeface="Dagny OT" panose="020B0504020201020104" pitchFamily="34" charset="77"/>
              </a:rPr>
              <a:t>Information</a:t>
            </a:r>
            <a:r>
              <a:rPr lang="en-US">
                <a:solidFill>
                  <a:schemeClr val="tx2"/>
                </a:solidFill>
                <a:latin typeface="Dagny OT" panose="020B0504020201020104" pitchFamily="34" charset="77"/>
              </a:rPr>
              <a:t> – organizing the transactions into monthly groups (what are my monthly spendings?) </a:t>
            </a:r>
          </a:p>
          <a:p>
            <a:pPr algn="just">
              <a:buClr>
                <a:schemeClr val="accent2"/>
              </a:buClr>
              <a:buFont typeface="Wingdings" pitchFamily="2" charset="2"/>
              <a:buChar char="§"/>
            </a:pPr>
            <a:r>
              <a:rPr lang="en-US" b="1">
                <a:solidFill>
                  <a:schemeClr val="tx2"/>
                </a:solidFill>
                <a:latin typeface="Dagny OT" panose="020B0504020201020104" pitchFamily="34" charset="77"/>
              </a:rPr>
              <a:t>Knowledge</a:t>
            </a:r>
            <a:r>
              <a:rPr lang="en-US">
                <a:solidFill>
                  <a:schemeClr val="tx2"/>
                </a:solidFill>
                <a:latin typeface="Dagny OT" panose="020B0504020201020104" pitchFamily="34" charset="77"/>
              </a:rPr>
              <a:t> – comparing the “spend per month” to a budget</a:t>
            </a:r>
          </a:p>
          <a:p>
            <a:pPr algn="just">
              <a:buClr>
                <a:schemeClr val="accent2"/>
              </a:buClr>
              <a:buFont typeface="Wingdings" pitchFamily="2" charset="2"/>
              <a:buChar char="§"/>
            </a:pPr>
            <a:r>
              <a:rPr lang="en-US" b="1">
                <a:solidFill>
                  <a:schemeClr val="tx2"/>
                </a:solidFill>
                <a:latin typeface="Dagny OT" panose="020B0504020201020104" pitchFamily="34" charset="77"/>
              </a:rPr>
              <a:t>Wisdom</a:t>
            </a:r>
            <a:r>
              <a:rPr lang="en-US">
                <a:solidFill>
                  <a:schemeClr val="tx2"/>
                </a:solidFill>
                <a:latin typeface="Dagny OT" panose="020B0504020201020104" pitchFamily="34" charset="77"/>
              </a:rPr>
              <a:t> – understanding that if I am under budget (over time) I can save up for a vacation!</a:t>
            </a:r>
          </a:p>
        </p:txBody>
      </p:sp>
    </p:spTree>
    <p:extLst>
      <p:ext uri="{BB962C8B-B14F-4D97-AF65-F5344CB8AC3E}">
        <p14:creationId xmlns:p14="http://schemas.microsoft.com/office/powerpoint/2010/main" val="392818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A28F-22E7-47A0-FE8D-FEB0B1BD1740}"/>
              </a:ext>
            </a:extLst>
          </p:cNvPr>
          <p:cNvSpPr>
            <a:spLocks noGrp="1"/>
          </p:cNvSpPr>
          <p:nvPr>
            <p:ph type="title"/>
          </p:nvPr>
        </p:nvSpPr>
        <p:spPr/>
        <p:txBody>
          <a:bodyPr/>
          <a:lstStyle/>
          <a:p>
            <a:r>
              <a:rPr lang="en-US" dirty="0"/>
              <a:t>Protecting and Sharing Confidential Data</a:t>
            </a:r>
            <a:endParaRPr lang="en-CA" dirty="0"/>
          </a:p>
        </p:txBody>
      </p:sp>
      <p:sp>
        <p:nvSpPr>
          <p:cNvPr id="3" name="Content Placeholder 2">
            <a:extLst>
              <a:ext uri="{FF2B5EF4-FFF2-40B4-BE49-F238E27FC236}">
                <a16:creationId xmlns:a16="http://schemas.microsoft.com/office/drawing/2014/main" id="{38C586A7-2320-1421-1196-24488CA4018E}"/>
              </a:ext>
            </a:extLst>
          </p:cNvPr>
          <p:cNvSpPr>
            <a:spLocks noGrp="1"/>
          </p:cNvSpPr>
          <p:nvPr>
            <p:ph idx="1"/>
          </p:nvPr>
        </p:nvSpPr>
        <p:spPr>
          <a:xfrm>
            <a:off x="581194" y="1876568"/>
            <a:ext cx="11029615" cy="2125894"/>
          </a:xfrm>
        </p:spPr>
        <p:txBody>
          <a:bodyPr>
            <a:normAutofit/>
          </a:bodyPr>
          <a:lstStyle/>
          <a:p>
            <a:pPr>
              <a:spcBef>
                <a:spcPts val="1200"/>
              </a:spcBef>
            </a:pPr>
            <a:r>
              <a:rPr lang="en-US" sz="2000" b="1" dirty="0"/>
              <a:t>Privacy</a:t>
            </a:r>
            <a:r>
              <a:rPr lang="en-US" sz="2000" dirty="0"/>
              <a:t> is protected by laws and other measures including the </a:t>
            </a:r>
            <a:r>
              <a:rPr lang="en-US" sz="2000" dirty="0">
                <a:hlinkClick r:id="rId2"/>
              </a:rPr>
              <a:t>Statistics Act</a:t>
            </a:r>
            <a:r>
              <a:rPr lang="en-US" sz="2000" dirty="0"/>
              <a:t>, the </a:t>
            </a:r>
            <a:r>
              <a:rPr lang="en-US" sz="2000" dirty="0">
                <a:hlinkClick r:id="rId3"/>
              </a:rPr>
              <a:t>Privacy Act</a:t>
            </a:r>
            <a:r>
              <a:rPr lang="en-US" sz="2000" dirty="0"/>
              <a:t>, the </a:t>
            </a:r>
            <a:r>
              <a:rPr lang="en-US" sz="2000" dirty="0">
                <a:hlinkClick r:id="rId4"/>
              </a:rPr>
              <a:t>Directive on Security Management </a:t>
            </a:r>
            <a:r>
              <a:rPr lang="en-US" sz="2000" dirty="0"/>
              <a:t>and by </a:t>
            </a:r>
            <a:r>
              <a:rPr lang="en-US" sz="2000" dirty="0">
                <a:hlinkClick r:id="rId5"/>
              </a:rPr>
              <a:t>GoC Levels of Security</a:t>
            </a:r>
            <a:r>
              <a:rPr lang="en-US" sz="2000" dirty="0"/>
              <a:t>.</a:t>
            </a:r>
          </a:p>
          <a:p>
            <a:pPr>
              <a:spcBef>
                <a:spcPts val="1200"/>
              </a:spcBef>
            </a:pPr>
            <a:r>
              <a:rPr lang="en-US" sz="2000" dirty="0"/>
              <a:t>In short, the data in documents/information with a higher classification rating than “unclassified” can </a:t>
            </a:r>
            <a:r>
              <a:rPr lang="en-US" sz="2000" b="1" dirty="0"/>
              <a:t>only be shared with personnel with the relevant level of screening </a:t>
            </a:r>
            <a:r>
              <a:rPr lang="en-US" sz="2000" dirty="0"/>
              <a:t>and on a “</a:t>
            </a:r>
            <a:r>
              <a:rPr lang="en-US" sz="2000" b="1" dirty="0"/>
              <a:t>need to know</a:t>
            </a:r>
            <a:r>
              <a:rPr lang="en-US" sz="2000" dirty="0"/>
              <a:t>” basis, with documents being held at a site with the appropriate organization screening.</a:t>
            </a:r>
          </a:p>
        </p:txBody>
      </p:sp>
      <p:graphicFrame>
        <p:nvGraphicFramePr>
          <p:cNvPr id="4" name="Table 3">
            <a:extLst>
              <a:ext uri="{FF2B5EF4-FFF2-40B4-BE49-F238E27FC236}">
                <a16:creationId xmlns:a16="http://schemas.microsoft.com/office/drawing/2014/main" id="{772E0F8C-A079-9CF7-28E7-15868200D30F}"/>
              </a:ext>
            </a:extLst>
          </p:cNvPr>
          <p:cNvGraphicFramePr>
            <a:graphicFrameLocks noGrp="1"/>
          </p:cNvGraphicFramePr>
          <p:nvPr/>
        </p:nvGraphicFramePr>
        <p:xfrm>
          <a:off x="674045" y="4002462"/>
          <a:ext cx="11029616" cy="2314840"/>
        </p:xfrm>
        <a:graphic>
          <a:graphicData uri="http://schemas.openxmlformats.org/drawingml/2006/table">
            <a:tbl>
              <a:tblPr firstRow="1" bandRow="1">
                <a:tableStyleId>{5C22544A-7EE6-4342-B048-85BDC9FD1C3A}</a:tableStyleId>
              </a:tblPr>
              <a:tblGrid>
                <a:gridCol w="1687432">
                  <a:extLst>
                    <a:ext uri="{9D8B030D-6E8A-4147-A177-3AD203B41FA5}">
                      <a16:colId xmlns:a16="http://schemas.microsoft.com/office/drawing/2014/main" val="730266230"/>
                    </a:ext>
                  </a:extLst>
                </a:gridCol>
                <a:gridCol w="2476655">
                  <a:extLst>
                    <a:ext uri="{9D8B030D-6E8A-4147-A177-3AD203B41FA5}">
                      <a16:colId xmlns:a16="http://schemas.microsoft.com/office/drawing/2014/main" val="3122751140"/>
                    </a:ext>
                  </a:extLst>
                </a:gridCol>
                <a:gridCol w="3923731">
                  <a:extLst>
                    <a:ext uri="{9D8B030D-6E8A-4147-A177-3AD203B41FA5}">
                      <a16:colId xmlns:a16="http://schemas.microsoft.com/office/drawing/2014/main" val="2095423571"/>
                    </a:ext>
                  </a:extLst>
                </a:gridCol>
                <a:gridCol w="2941798">
                  <a:extLst>
                    <a:ext uri="{9D8B030D-6E8A-4147-A177-3AD203B41FA5}">
                      <a16:colId xmlns:a16="http://schemas.microsoft.com/office/drawing/2014/main" val="4058142768"/>
                    </a:ext>
                  </a:extLst>
                </a:gridCol>
              </a:tblGrid>
              <a:tr h="370840">
                <a:tc>
                  <a:txBody>
                    <a:bodyPr/>
                    <a:lstStyle/>
                    <a:p>
                      <a:r>
                        <a:rPr lang="en-US" sz="1600" dirty="0">
                          <a:latin typeface="Dagny OT" panose="020B0504020201020104" pitchFamily="34" charset="77"/>
                        </a:rPr>
                        <a:t>Type</a:t>
                      </a:r>
                      <a:endParaRPr lang="en-CA" sz="1600" dirty="0">
                        <a:latin typeface="Dagny OT" panose="020B0504020201020104" pitchFamily="34" charset="77"/>
                      </a:endParaRPr>
                    </a:p>
                  </a:txBody>
                  <a:tcPr/>
                </a:tc>
                <a:tc>
                  <a:txBody>
                    <a:bodyPr/>
                    <a:lstStyle/>
                    <a:p>
                      <a:r>
                        <a:rPr lang="en-US" sz="1600" dirty="0">
                          <a:latin typeface="Dagny OT" panose="020B0504020201020104" pitchFamily="34" charset="77"/>
                        </a:rPr>
                        <a:t>Information and assets</a:t>
                      </a:r>
                      <a:endParaRPr lang="en-CA" sz="1600" dirty="0">
                        <a:latin typeface="Dagny OT" panose="020B0504020201020104" pitchFamily="34" charset="77"/>
                      </a:endParaRPr>
                    </a:p>
                  </a:txBody>
                  <a:tcPr/>
                </a:tc>
                <a:tc>
                  <a:txBody>
                    <a:bodyPr/>
                    <a:lstStyle/>
                    <a:p>
                      <a:r>
                        <a:rPr lang="en-US" sz="1600" dirty="0">
                          <a:latin typeface="Dagny OT" panose="020B0504020201020104" pitchFamily="34" charset="77"/>
                        </a:rPr>
                        <a:t>Organization screening</a:t>
                      </a:r>
                      <a:endParaRPr lang="en-CA" sz="1600" dirty="0">
                        <a:latin typeface="Dagny OT" panose="020B0504020201020104" pitchFamily="34" charset="77"/>
                      </a:endParaRPr>
                    </a:p>
                  </a:txBody>
                  <a:tcPr/>
                </a:tc>
                <a:tc>
                  <a:txBody>
                    <a:bodyPr/>
                    <a:lstStyle/>
                    <a:p>
                      <a:r>
                        <a:rPr lang="en-US" sz="1600" dirty="0">
                          <a:latin typeface="Dagny OT" panose="020B0504020201020104" pitchFamily="34" charset="77"/>
                        </a:rPr>
                        <a:t>Personnel screening</a:t>
                      </a:r>
                      <a:endParaRPr lang="en-CA" sz="1600" dirty="0">
                        <a:latin typeface="Dagny OT" panose="020B0504020201020104" pitchFamily="34" charset="77"/>
                      </a:endParaRPr>
                    </a:p>
                  </a:txBody>
                  <a:tcPr/>
                </a:tc>
                <a:extLst>
                  <a:ext uri="{0D108BD9-81ED-4DB2-BD59-A6C34878D82A}">
                    <a16:rowId xmlns:a16="http://schemas.microsoft.com/office/drawing/2014/main" val="130680306"/>
                  </a:ext>
                </a:extLst>
              </a:tr>
              <a:tr h="324000">
                <a:tc>
                  <a:txBody>
                    <a:bodyPr/>
                    <a:lstStyle/>
                    <a:p>
                      <a:r>
                        <a:rPr lang="en-US" sz="1400" dirty="0">
                          <a:latin typeface="Dagny OT" panose="020B0504020201020104" pitchFamily="34" charset="77"/>
                        </a:rPr>
                        <a:t>Classified</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Top Secret</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Facility security clearance (Top Secret)</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Top Secret</a:t>
                      </a:r>
                      <a:endParaRPr lang="en-CA" sz="1400" dirty="0">
                        <a:latin typeface="Dagny OT" panose="020B0504020201020104" pitchFamily="34" charset="77"/>
                      </a:endParaRPr>
                    </a:p>
                  </a:txBody>
                  <a:tcPr/>
                </a:tc>
                <a:extLst>
                  <a:ext uri="{0D108BD9-81ED-4DB2-BD59-A6C34878D82A}">
                    <a16:rowId xmlns:a16="http://schemas.microsoft.com/office/drawing/2014/main" val="266603499"/>
                  </a:ext>
                </a:extLst>
              </a:tr>
              <a:tr h="32400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Classified</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Secret</a:t>
                      </a:r>
                      <a:endParaRPr lang="en-CA" sz="1400" dirty="0">
                        <a:latin typeface="Dagny OT" panose="020B0504020201020104" pitchFamily="34" charset="77"/>
                      </a:endParaRPr>
                    </a:p>
                  </a:txBody>
                  <a:tcPr/>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Facility security clearance (Secret)</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Secret</a:t>
                      </a:r>
                      <a:endParaRPr lang="en-CA" sz="1400" dirty="0">
                        <a:latin typeface="Dagny OT" panose="020B0504020201020104" pitchFamily="34" charset="77"/>
                      </a:endParaRPr>
                    </a:p>
                  </a:txBody>
                  <a:tcPr/>
                </a:tc>
                <a:extLst>
                  <a:ext uri="{0D108BD9-81ED-4DB2-BD59-A6C34878D82A}">
                    <a16:rowId xmlns:a16="http://schemas.microsoft.com/office/drawing/2014/main" val="338247433"/>
                  </a:ext>
                </a:extLst>
              </a:tr>
              <a:tr h="32400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Classified</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Confidential</a:t>
                      </a:r>
                      <a:endParaRPr lang="en-CA" sz="1400" dirty="0">
                        <a:latin typeface="Dagny OT" panose="020B0504020201020104" pitchFamily="34" charset="77"/>
                      </a:endParaRPr>
                    </a:p>
                  </a:txBody>
                  <a:tcPr/>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Facility security clearance (Confidential)</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Secret</a:t>
                      </a:r>
                      <a:endParaRPr lang="en-CA" sz="1400" dirty="0">
                        <a:latin typeface="Dagny OT" panose="020B0504020201020104" pitchFamily="34" charset="77"/>
                      </a:endParaRPr>
                    </a:p>
                  </a:txBody>
                  <a:tcPr/>
                </a:tc>
                <a:extLst>
                  <a:ext uri="{0D108BD9-81ED-4DB2-BD59-A6C34878D82A}">
                    <a16:rowId xmlns:a16="http://schemas.microsoft.com/office/drawing/2014/main" val="3153031170"/>
                  </a:ext>
                </a:extLst>
              </a:tr>
              <a:tr h="324000">
                <a:tc>
                  <a:txBody>
                    <a:bodyPr/>
                    <a:lstStyle/>
                    <a:p>
                      <a:r>
                        <a:rPr lang="en-US" sz="1400" dirty="0">
                          <a:latin typeface="Dagny OT" panose="020B0504020201020104" pitchFamily="34" charset="77"/>
                        </a:rPr>
                        <a:t>Protected</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Protected C</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Designated organization screening</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Enhanced reliability status</a:t>
                      </a:r>
                      <a:endParaRPr lang="en-CA" sz="1400" dirty="0">
                        <a:latin typeface="Dagny OT" panose="020B0504020201020104" pitchFamily="34" charset="77"/>
                      </a:endParaRPr>
                    </a:p>
                  </a:txBody>
                  <a:tcPr/>
                </a:tc>
                <a:extLst>
                  <a:ext uri="{0D108BD9-81ED-4DB2-BD59-A6C34878D82A}">
                    <a16:rowId xmlns:a16="http://schemas.microsoft.com/office/drawing/2014/main" val="2719300596"/>
                  </a:ext>
                </a:extLst>
              </a:tr>
              <a:tr h="32400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Protected</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Protected B</a:t>
                      </a:r>
                      <a:endParaRPr lang="en-CA" sz="1400" dirty="0">
                        <a:latin typeface="Dagny OT" panose="020B0504020201020104" pitchFamily="34" charset="77"/>
                      </a:endParaRPr>
                    </a:p>
                  </a:txBody>
                  <a:tcPr/>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Designated organization screening</a:t>
                      </a:r>
                      <a:endParaRPr lang="en-CA" sz="1400" dirty="0">
                        <a:latin typeface="Dagny OT" panose="020B0504020201020104" pitchFamily="34" charset="77"/>
                      </a:endParaRPr>
                    </a:p>
                  </a:txBody>
                  <a:tcPr/>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Enhanced reliability status</a:t>
                      </a:r>
                      <a:endParaRPr lang="en-CA" sz="1400" dirty="0">
                        <a:latin typeface="Dagny OT" panose="020B0504020201020104" pitchFamily="34" charset="77"/>
                      </a:endParaRPr>
                    </a:p>
                  </a:txBody>
                  <a:tcPr/>
                </a:tc>
                <a:extLst>
                  <a:ext uri="{0D108BD9-81ED-4DB2-BD59-A6C34878D82A}">
                    <a16:rowId xmlns:a16="http://schemas.microsoft.com/office/drawing/2014/main" val="4222672344"/>
                  </a:ext>
                </a:extLst>
              </a:tr>
              <a:tr h="32400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Protected</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Protected A</a:t>
                      </a:r>
                      <a:endParaRPr lang="en-CA" sz="1400" dirty="0">
                        <a:latin typeface="Dagny OT" panose="020B0504020201020104" pitchFamily="34" charset="77"/>
                      </a:endParaRPr>
                    </a:p>
                  </a:txBody>
                  <a:tcPr/>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Designated organization screening</a:t>
                      </a:r>
                      <a:endParaRPr lang="en-CA" sz="1400" dirty="0">
                        <a:latin typeface="Dagny OT" panose="020B0504020201020104" pitchFamily="34" charset="77"/>
                      </a:endParaRPr>
                    </a:p>
                  </a:txBody>
                  <a:tcPr/>
                </a:tc>
                <a:tc>
                  <a:txBody>
                    <a:bodyPr/>
                    <a:lstStyle/>
                    <a:p>
                      <a:r>
                        <a:rPr lang="en-US" sz="1400" dirty="0">
                          <a:latin typeface="Dagny OT" panose="020B0504020201020104" pitchFamily="34" charset="77"/>
                        </a:rPr>
                        <a:t>Reliability status</a:t>
                      </a:r>
                      <a:endParaRPr lang="en-CA" sz="1400" dirty="0">
                        <a:latin typeface="Dagny OT" panose="020B0504020201020104" pitchFamily="34" charset="77"/>
                      </a:endParaRPr>
                    </a:p>
                  </a:txBody>
                  <a:tcPr/>
                </a:tc>
                <a:extLst>
                  <a:ext uri="{0D108BD9-81ED-4DB2-BD59-A6C34878D82A}">
                    <a16:rowId xmlns:a16="http://schemas.microsoft.com/office/drawing/2014/main" val="126242660"/>
                  </a:ext>
                </a:extLst>
              </a:tr>
            </a:tbl>
          </a:graphicData>
        </a:graphic>
      </p:graphicFrame>
    </p:spTree>
    <p:extLst>
      <p:ext uri="{BB962C8B-B14F-4D97-AF65-F5344CB8AC3E}">
        <p14:creationId xmlns:p14="http://schemas.microsoft.com/office/powerpoint/2010/main" val="43904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0D89-59E7-798A-B121-84227831F2B1}"/>
              </a:ext>
            </a:extLst>
          </p:cNvPr>
          <p:cNvSpPr>
            <a:spLocks noGrp="1"/>
          </p:cNvSpPr>
          <p:nvPr>
            <p:ph type="title"/>
          </p:nvPr>
        </p:nvSpPr>
        <p:spPr/>
        <p:txBody>
          <a:bodyPr/>
          <a:lstStyle/>
          <a:p>
            <a:r>
              <a:rPr lang="en-US" dirty="0"/>
              <a:t>Decision-Making</a:t>
            </a:r>
            <a:endParaRPr lang="en-CA" dirty="0"/>
          </a:p>
        </p:txBody>
      </p:sp>
      <p:sp>
        <p:nvSpPr>
          <p:cNvPr id="3" name="Content Placeholder 2">
            <a:extLst>
              <a:ext uri="{FF2B5EF4-FFF2-40B4-BE49-F238E27FC236}">
                <a16:creationId xmlns:a16="http://schemas.microsoft.com/office/drawing/2014/main" id="{B842B6A1-4FF0-C0C4-B6C8-D6D52AE746E8}"/>
              </a:ext>
            </a:extLst>
          </p:cNvPr>
          <p:cNvSpPr>
            <a:spLocks noGrp="1"/>
          </p:cNvSpPr>
          <p:nvPr>
            <p:ph idx="1"/>
          </p:nvPr>
        </p:nvSpPr>
        <p:spPr/>
        <p:txBody>
          <a:bodyPr>
            <a:normAutofit fontScale="70000" lnSpcReduction="20000"/>
          </a:bodyPr>
          <a:lstStyle/>
          <a:p>
            <a:pPr>
              <a:lnSpc>
                <a:spcPct val="120000"/>
              </a:lnSpc>
              <a:spcBef>
                <a:spcPts val="1200"/>
              </a:spcBef>
            </a:pPr>
            <a:r>
              <a:rPr lang="en-US" sz="2900" dirty="0"/>
              <a:t>Ethical research groups have identified different approaches to ethical decision making. The simplest being the </a:t>
            </a:r>
            <a:r>
              <a:rPr lang="en-US" sz="2900" b="1" dirty="0"/>
              <a:t>Blanchard-Peale framework </a:t>
            </a:r>
            <a:r>
              <a:rPr lang="en-US" sz="2900" dirty="0"/>
              <a:t>which is summarized as:</a:t>
            </a:r>
          </a:p>
          <a:p>
            <a:pPr marL="457200" indent="-457200">
              <a:lnSpc>
                <a:spcPct val="120000"/>
              </a:lnSpc>
              <a:spcBef>
                <a:spcPts val="600"/>
              </a:spcBef>
              <a:buFont typeface="+mj-lt"/>
              <a:buAutoNum type="arabicPeriod"/>
            </a:pPr>
            <a:r>
              <a:rPr lang="en-US" sz="2600" dirty="0"/>
              <a:t>Is it legal?</a:t>
            </a:r>
          </a:p>
          <a:p>
            <a:pPr marL="457200" indent="-457200">
              <a:lnSpc>
                <a:spcPct val="120000"/>
              </a:lnSpc>
              <a:spcBef>
                <a:spcPts val="600"/>
              </a:spcBef>
              <a:buFont typeface="+mj-lt"/>
              <a:buAutoNum type="arabicPeriod"/>
            </a:pPr>
            <a:r>
              <a:rPr lang="en-US" sz="2600" dirty="0"/>
              <a:t>Is it fair?</a:t>
            </a:r>
          </a:p>
          <a:p>
            <a:pPr marL="457200" indent="-457200">
              <a:lnSpc>
                <a:spcPct val="120000"/>
              </a:lnSpc>
              <a:spcBef>
                <a:spcPts val="600"/>
              </a:spcBef>
              <a:buFont typeface="+mj-lt"/>
              <a:buAutoNum type="arabicPeriod"/>
            </a:pPr>
            <a:r>
              <a:rPr lang="en-US" sz="2600" dirty="0"/>
              <a:t>How does it make me feel?</a:t>
            </a:r>
          </a:p>
          <a:p>
            <a:pPr>
              <a:lnSpc>
                <a:spcPct val="120000"/>
              </a:lnSpc>
              <a:spcBef>
                <a:spcPts val="1200"/>
              </a:spcBef>
            </a:pPr>
            <a:r>
              <a:rPr lang="en-CA" sz="2900" dirty="0"/>
              <a:t>Other approaches: </a:t>
            </a:r>
            <a:r>
              <a:rPr lang="en-CA" sz="2900" b="1" dirty="0"/>
              <a:t>Markkula Centre framework </a:t>
            </a:r>
            <a:r>
              <a:rPr lang="en-CA" sz="2900" dirty="0"/>
              <a:t>(utilitarianism, rights approach, fairness, common good approach, virtue approach), </a:t>
            </a:r>
            <a:r>
              <a:rPr lang="en-CA" sz="2900" b="1" dirty="0"/>
              <a:t>issue-contingent model</a:t>
            </a:r>
            <a:r>
              <a:rPr lang="en-CA" sz="2900" dirty="0"/>
              <a:t> (recognize issue, make judgement, establish moral intent, engage in behaviour).</a:t>
            </a:r>
          </a:p>
          <a:p>
            <a:pPr>
              <a:lnSpc>
                <a:spcPct val="120000"/>
              </a:lnSpc>
              <a:spcBef>
                <a:spcPts val="1200"/>
              </a:spcBef>
            </a:pPr>
            <a:r>
              <a:rPr lang="en-CA" sz="2900" dirty="0"/>
              <a:t>The key concept is that decision-making for the organization must first be analyzed – however decisions are made, guidance is provided to help decision makers if issues must be addressed.</a:t>
            </a:r>
          </a:p>
        </p:txBody>
      </p:sp>
    </p:spTree>
    <p:extLst>
      <p:ext uri="{BB962C8B-B14F-4D97-AF65-F5344CB8AC3E}">
        <p14:creationId xmlns:p14="http://schemas.microsoft.com/office/powerpoint/2010/main" val="386507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A1DD-812C-56FC-D54C-3ABE3EB09317}"/>
              </a:ext>
            </a:extLst>
          </p:cNvPr>
          <p:cNvSpPr>
            <a:spLocks noGrp="1"/>
          </p:cNvSpPr>
          <p:nvPr>
            <p:ph type="title"/>
          </p:nvPr>
        </p:nvSpPr>
        <p:spPr/>
        <p:txBody>
          <a:bodyPr/>
          <a:lstStyle/>
          <a:p>
            <a:r>
              <a:rPr lang="en-US" dirty="0"/>
              <a:t>Ethics and the Data Lifecycle</a:t>
            </a:r>
            <a:endParaRPr lang="en-CA" dirty="0"/>
          </a:p>
        </p:txBody>
      </p:sp>
      <p:sp>
        <p:nvSpPr>
          <p:cNvPr id="3" name="Content Placeholder 2">
            <a:extLst>
              <a:ext uri="{FF2B5EF4-FFF2-40B4-BE49-F238E27FC236}">
                <a16:creationId xmlns:a16="http://schemas.microsoft.com/office/drawing/2014/main" id="{E246C69C-3BBA-F2EE-E27C-79930D5AF985}"/>
              </a:ext>
            </a:extLst>
          </p:cNvPr>
          <p:cNvSpPr>
            <a:spLocks noGrp="1"/>
          </p:cNvSpPr>
          <p:nvPr>
            <p:ph idx="1"/>
          </p:nvPr>
        </p:nvSpPr>
        <p:spPr>
          <a:xfrm>
            <a:off x="453223" y="2102716"/>
            <a:ext cx="11229491" cy="1013800"/>
          </a:xfrm>
        </p:spPr>
        <p:txBody>
          <a:bodyPr/>
          <a:lstStyle/>
          <a:p>
            <a:r>
              <a:rPr lang="en-US" dirty="0"/>
              <a:t>If we remember from the Data Awareness module that there are a number of steps in the data lifecycle. We need to consider ethics at each stage</a:t>
            </a:r>
            <a:endParaRPr lang="en-CA" dirty="0"/>
          </a:p>
        </p:txBody>
      </p:sp>
      <p:sp>
        <p:nvSpPr>
          <p:cNvPr id="4" name="Rectangle: Rounded Corners 3">
            <a:extLst>
              <a:ext uri="{FF2B5EF4-FFF2-40B4-BE49-F238E27FC236}">
                <a16:creationId xmlns:a16="http://schemas.microsoft.com/office/drawing/2014/main" id="{2E0E9368-19C2-22C6-5632-DD7CACE724E9}"/>
              </a:ext>
            </a:extLst>
          </p:cNvPr>
          <p:cNvSpPr/>
          <p:nvPr/>
        </p:nvSpPr>
        <p:spPr>
          <a:xfrm>
            <a:off x="1563048" y="3208283"/>
            <a:ext cx="9065904" cy="955930"/>
          </a:xfrm>
          <a:prstGeom prst="roundRect">
            <a:avLst/>
          </a:prstGeom>
          <a:noFill/>
          <a:ln w="38100">
            <a:solidFill>
              <a:schemeClr val="bg1">
                <a:lumMod val="9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latin typeface="Dagny OT" panose="020B0504020201020104" pitchFamily="34" charset="0"/>
            </a:endParaRPr>
          </a:p>
        </p:txBody>
      </p:sp>
      <p:sp>
        <p:nvSpPr>
          <p:cNvPr id="6" name="Rectangle: Rounded Corners 5">
            <a:extLst>
              <a:ext uri="{FF2B5EF4-FFF2-40B4-BE49-F238E27FC236}">
                <a16:creationId xmlns:a16="http://schemas.microsoft.com/office/drawing/2014/main" id="{1C7B77AC-3E1C-B0DD-6423-A5A2E238AE5B}"/>
              </a:ext>
            </a:extLst>
          </p:cNvPr>
          <p:cNvSpPr/>
          <p:nvPr/>
        </p:nvSpPr>
        <p:spPr>
          <a:xfrm>
            <a:off x="1758889" y="3284737"/>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Acquisition</a:t>
            </a:r>
          </a:p>
        </p:txBody>
      </p:sp>
      <p:sp>
        <p:nvSpPr>
          <p:cNvPr id="7" name="Rectangle: Rounded Corners 6">
            <a:extLst>
              <a:ext uri="{FF2B5EF4-FFF2-40B4-BE49-F238E27FC236}">
                <a16:creationId xmlns:a16="http://schemas.microsoft.com/office/drawing/2014/main" id="{3C0D8C7F-46F5-11AE-7475-3D81B109368B}"/>
              </a:ext>
            </a:extLst>
          </p:cNvPr>
          <p:cNvSpPr/>
          <p:nvPr/>
        </p:nvSpPr>
        <p:spPr>
          <a:xfrm>
            <a:off x="3598299" y="3284737"/>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Storage</a:t>
            </a:r>
          </a:p>
        </p:txBody>
      </p:sp>
      <p:sp>
        <p:nvSpPr>
          <p:cNvPr id="8" name="Rectangle: Rounded Corners 7">
            <a:extLst>
              <a:ext uri="{FF2B5EF4-FFF2-40B4-BE49-F238E27FC236}">
                <a16:creationId xmlns:a16="http://schemas.microsoft.com/office/drawing/2014/main" id="{36168C99-1CC5-697A-7AD2-D4B2598D4BCE}"/>
              </a:ext>
            </a:extLst>
          </p:cNvPr>
          <p:cNvSpPr/>
          <p:nvPr/>
        </p:nvSpPr>
        <p:spPr>
          <a:xfrm>
            <a:off x="5437709" y="3284737"/>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Preparation</a:t>
            </a:r>
          </a:p>
        </p:txBody>
      </p:sp>
      <p:sp>
        <p:nvSpPr>
          <p:cNvPr id="9" name="Rectangle: Rounded Corners 8">
            <a:extLst>
              <a:ext uri="{FF2B5EF4-FFF2-40B4-BE49-F238E27FC236}">
                <a16:creationId xmlns:a16="http://schemas.microsoft.com/office/drawing/2014/main" id="{1605C899-42E2-EB5F-20BC-570FE03FD8A9}"/>
              </a:ext>
            </a:extLst>
          </p:cNvPr>
          <p:cNvSpPr/>
          <p:nvPr/>
        </p:nvSpPr>
        <p:spPr>
          <a:xfrm>
            <a:off x="7277119" y="3284737"/>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Staging</a:t>
            </a:r>
          </a:p>
        </p:txBody>
      </p:sp>
      <p:sp>
        <p:nvSpPr>
          <p:cNvPr id="10" name="Rectangle: Rounded Corners 9">
            <a:extLst>
              <a:ext uri="{FF2B5EF4-FFF2-40B4-BE49-F238E27FC236}">
                <a16:creationId xmlns:a16="http://schemas.microsoft.com/office/drawing/2014/main" id="{244B5F26-F24A-3B62-632B-3B5BB7067A15}"/>
              </a:ext>
            </a:extLst>
          </p:cNvPr>
          <p:cNvSpPr/>
          <p:nvPr/>
        </p:nvSpPr>
        <p:spPr>
          <a:xfrm>
            <a:off x="9116529" y="3284737"/>
            <a:ext cx="1392820" cy="80302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Dagny OT" panose="020B0504020201020104" pitchFamily="34" charset="0"/>
              </a:rPr>
              <a:t>Presentation</a:t>
            </a:r>
          </a:p>
        </p:txBody>
      </p:sp>
      <p:cxnSp>
        <p:nvCxnSpPr>
          <p:cNvPr id="16" name="Straight Arrow Connector 15">
            <a:extLst>
              <a:ext uri="{FF2B5EF4-FFF2-40B4-BE49-F238E27FC236}">
                <a16:creationId xmlns:a16="http://schemas.microsoft.com/office/drawing/2014/main" id="{6184837F-5296-DBA3-8AEB-962809760E20}"/>
              </a:ext>
            </a:extLst>
          </p:cNvPr>
          <p:cNvCxnSpPr>
            <a:cxnSpLocks/>
          </p:cNvCxnSpPr>
          <p:nvPr/>
        </p:nvCxnSpPr>
        <p:spPr>
          <a:xfrm>
            <a:off x="3151709" y="3686248"/>
            <a:ext cx="446590" cy="0"/>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B78C57E-9DCA-1C14-2ABC-44FE7EF25448}"/>
              </a:ext>
            </a:extLst>
          </p:cNvPr>
          <p:cNvCxnSpPr>
            <a:cxnSpLocks/>
          </p:cNvCxnSpPr>
          <p:nvPr/>
        </p:nvCxnSpPr>
        <p:spPr>
          <a:xfrm>
            <a:off x="4991119" y="3686248"/>
            <a:ext cx="446590" cy="0"/>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90B03B8-E431-8C70-EDE0-C30203C4274C}"/>
              </a:ext>
            </a:extLst>
          </p:cNvPr>
          <p:cNvCxnSpPr>
            <a:cxnSpLocks/>
          </p:cNvCxnSpPr>
          <p:nvPr/>
        </p:nvCxnSpPr>
        <p:spPr>
          <a:xfrm>
            <a:off x="6830529" y="3686248"/>
            <a:ext cx="446590" cy="0"/>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9B5798B-CAA4-DDF8-DC7C-05E615D6E4B1}"/>
              </a:ext>
            </a:extLst>
          </p:cNvPr>
          <p:cNvCxnSpPr>
            <a:cxnSpLocks/>
          </p:cNvCxnSpPr>
          <p:nvPr/>
        </p:nvCxnSpPr>
        <p:spPr>
          <a:xfrm>
            <a:off x="8669939" y="3686248"/>
            <a:ext cx="446590" cy="0"/>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sp>
        <p:nvSpPr>
          <p:cNvPr id="28" name="Content Placeholder 2">
            <a:extLst>
              <a:ext uri="{FF2B5EF4-FFF2-40B4-BE49-F238E27FC236}">
                <a16:creationId xmlns:a16="http://schemas.microsoft.com/office/drawing/2014/main" id="{C7EC4097-6D75-526B-1D03-D947FD090B78}"/>
              </a:ext>
            </a:extLst>
          </p:cNvPr>
          <p:cNvSpPr txBox="1">
            <a:spLocks/>
          </p:cNvSpPr>
          <p:nvPr/>
        </p:nvSpPr>
        <p:spPr>
          <a:xfrm>
            <a:off x="581192" y="4411839"/>
            <a:ext cx="11229491" cy="1534914"/>
          </a:xfrm>
          <a:prstGeom prst="rect">
            <a:avLst/>
          </a:prstGeom>
        </p:spPr>
        <p:txBody>
          <a:bodyPr vert="horz" lIns="91436" tIns="45719" rIns="91436" bIns="45719" rtlCol="0" anchor="ctr">
            <a:normAutofit/>
          </a:bodyPr>
          <a:lstStyle>
            <a:lvl1pPr marL="0" indent="0" algn="just" defTabSz="457182" rtl="0" eaLnBrk="1" latinLnBrk="0" hangingPunct="1">
              <a:spcBef>
                <a:spcPts val="24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Do we </a:t>
            </a:r>
            <a:r>
              <a:rPr lang="en-US" b="1" dirty="0"/>
              <a:t>acquire</a:t>
            </a:r>
            <a:r>
              <a:rPr lang="en-US" dirty="0"/>
              <a:t> data in an ethical and unbiased manner? It is </a:t>
            </a:r>
            <a:r>
              <a:rPr lang="en-US" b="1" dirty="0"/>
              <a:t>stored</a:t>
            </a:r>
            <a:r>
              <a:rPr lang="en-US" dirty="0"/>
              <a:t> safely? When we prepare it do we introduce biases? Is it </a:t>
            </a:r>
            <a:r>
              <a:rPr lang="en-US" b="1" dirty="0"/>
              <a:t>staged</a:t>
            </a:r>
            <a:r>
              <a:rPr lang="en-US" dirty="0"/>
              <a:t> safely and when we </a:t>
            </a:r>
            <a:r>
              <a:rPr lang="en-US" b="1" dirty="0"/>
              <a:t>present,</a:t>
            </a:r>
            <a:r>
              <a:rPr lang="en-US" dirty="0"/>
              <a:t> are we representing all the actors in a fair and ethical manner?</a:t>
            </a:r>
            <a:endParaRPr lang="en-CA" dirty="0"/>
          </a:p>
        </p:txBody>
      </p:sp>
    </p:spTree>
    <p:extLst>
      <p:ext uri="{BB962C8B-B14F-4D97-AF65-F5344CB8AC3E}">
        <p14:creationId xmlns:p14="http://schemas.microsoft.com/office/powerpoint/2010/main" val="90195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05188" indent="-3405188"/>
            <a:r>
              <a:rPr lang="en-US" dirty="0"/>
              <a:t>3. Data Governance</a:t>
            </a:r>
          </a:p>
        </p:txBody>
      </p:sp>
      <p:sp>
        <p:nvSpPr>
          <p:cNvPr id="10" name="Subtitle 9">
            <a:extLst>
              <a:ext uri="{FF2B5EF4-FFF2-40B4-BE49-F238E27FC236}">
                <a16:creationId xmlns:a16="http://schemas.microsoft.com/office/drawing/2014/main" id="{4AD766D2-3812-D54B-A075-6E2D1A605524}"/>
              </a:ext>
            </a:extLst>
          </p:cNvPr>
          <p:cNvSpPr>
            <a:spLocks noGrp="1"/>
          </p:cNvSpPr>
          <p:nvPr>
            <p:ph type="body" idx="1"/>
          </p:nvPr>
        </p:nvSpPr>
        <p:spPr>
          <a:solidFill>
            <a:schemeClr val="bg1"/>
          </a:solidFill>
        </p:spPr>
        <p:txBody>
          <a:bodyPr/>
          <a:lstStyle/>
          <a:p>
            <a:r>
              <a:rPr lang="en-US" dirty="0"/>
              <a:t>Data Foundations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6758" y="6407720"/>
            <a:ext cx="2377440" cy="369330"/>
          </a:xfrm>
          <a:prstGeom prst="rect">
            <a:avLst/>
          </a:prstGeom>
          <a:noFill/>
        </p:spPr>
        <p:txBody>
          <a:bodyPr wrap="square" lIns="91436" tIns="45719" rIns="91436" bIns="45719" rtlCol="0">
            <a:spAutoFit/>
          </a:bodyPr>
          <a:lstStyle/>
          <a:p>
            <a:pPr algn="r"/>
            <a:r>
              <a:rPr lang="en-US">
                <a:solidFill>
                  <a:schemeClr val="accent2"/>
                </a:solidFill>
                <a:latin typeface="Dagny OT" panose="020B0504020201020104" pitchFamily="34" charset="77"/>
              </a:rPr>
              <a:t>data-action-</a:t>
            </a:r>
            <a:r>
              <a:rPr lang="en-US" err="1">
                <a:solidFill>
                  <a:schemeClr val="accent2"/>
                </a:solidFill>
                <a:latin typeface="Dagny OT" panose="020B0504020201020104" pitchFamily="34" charset="77"/>
              </a:rPr>
              <a:t>lab.com</a:t>
            </a:r>
            <a:endParaRPr lang="en-US">
              <a:solidFill>
                <a:schemeClr val="accent2"/>
              </a:solidFill>
              <a:latin typeface="Dagny OT" panose="020B0504020201020104" pitchFamily="34" charset="77"/>
            </a:endParaRPr>
          </a:p>
        </p:txBody>
      </p:sp>
    </p:spTree>
    <p:extLst>
      <p:ext uri="{BB962C8B-B14F-4D97-AF65-F5344CB8AC3E}">
        <p14:creationId xmlns:p14="http://schemas.microsoft.com/office/powerpoint/2010/main" val="322261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CDEE-4A47-4ECD-8ABD-7301C813B09D}"/>
              </a:ext>
            </a:extLst>
          </p:cNvPr>
          <p:cNvSpPr>
            <a:spLocks noGrp="1"/>
          </p:cNvSpPr>
          <p:nvPr>
            <p:ph type="title"/>
          </p:nvPr>
        </p:nvSpPr>
        <p:spPr/>
        <p:txBody>
          <a:bodyPr/>
          <a:lstStyle/>
          <a:p>
            <a:r>
              <a:rPr lang="en-CA" dirty="0"/>
              <a:t>What is Data Governance?</a:t>
            </a:r>
          </a:p>
        </p:txBody>
      </p:sp>
      <p:sp>
        <p:nvSpPr>
          <p:cNvPr id="3" name="Content Placeholder 2">
            <a:extLst>
              <a:ext uri="{FF2B5EF4-FFF2-40B4-BE49-F238E27FC236}">
                <a16:creationId xmlns:a16="http://schemas.microsoft.com/office/drawing/2014/main" id="{903AF5C3-4B9A-4122-9D78-D61E8BF8B351}"/>
              </a:ext>
            </a:extLst>
          </p:cNvPr>
          <p:cNvSpPr>
            <a:spLocks noGrp="1"/>
          </p:cNvSpPr>
          <p:nvPr>
            <p:ph idx="1"/>
          </p:nvPr>
        </p:nvSpPr>
        <p:spPr/>
        <p:txBody>
          <a:bodyPr>
            <a:normAutofit/>
          </a:bodyPr>
          <a:lstStyle/>
          <a:p>
            <a:pPr>
              <a:spcBef>
                <a:spcPts val="1200"/>
              </a:spcBef>
            </a:pPr>
            <a:r>
              <a:rPr lang="en-US" b="1" dirty="0"/>
              <a:t>Data governance</a:t>
            </a:r>
            <a:r>
              <a:rPr lang="en-US" dirty="0"/>
              <a:t> is a concept that enables an organization to ensure that </a:t>
            </a:r>
            <a:r>
              <a:rPr lang="en-US" b="1" dirty="0"/>
              <a:t>high data quality </a:t>
            </a:r>
            <a:r>
              <a:rPr lang="en-US" dirty="0"/>
              <a:t>exists throughout the </a:t>
            </a:r>
            <a:r>
              <a:rPr lang="en-US" b="1" dirty="0"/>
              <a:t>complete life cycle</a:t>
            </a:r>
            <a:r>
              <a:rPr lang="en-US" dirty="0"/>
              <a:t> of the data. </a:t>
            </a:r>
          </a:p>
          <a:p>
            <a:pPr>
              <a:spcBef>
                <a:spcPts val="1200"/>
              </a:spcBef>
            </a:pPr>
            <a:r>
              <a:rPr lang="en-US" dirty="0"/>
              <a:t>Focusing on data governance allows the organization to have data that:</a:t>
            </a:r>
          </a:p>
          <a:p>
            <a:pPr marL="342900" indent="-342900">
              <a:spcBef>
                <a:spcPts val="600"/>
              </a:spcBef>
              <a:buFont typeface="Wingdings" panose="05000000000000000000" pitchFamily="2" charset="2"/>
              <a:buChar char="§"/>
            </a:pPr>
            <a:r>
              <a:rPr lang="en-US" sz="2000" dirty="0"/>
              <a:t>is </a:t>
            </a:r>
            <a:r>
              <a:rPr lang="en-US" sz="2000" b="1" dirty="0"/>
              <a:t>available</a:t>
            </a:r>
            <a:r>
              <a:rPr lang="en-US" sz="2000" dirty="0"/>
              <a:t> when needed;</a:t>
            </a:r>
          </a:p>
          <a:p>
            <a:pPr marL="342900" indent="-342900">
              <a:spcBef>
                <a:spcPts val="600"/>
              </a:spcBef>
              <a:buFont typeface="Wingdings" panose="05000000000000000000" pitchFamily="2" charset="2"/>
              <a:buChar char="§"/>
            </a:pPr>
            <a:r>
              <a:rPr lang="en-US" sz="2000" dirty="0"/>
              <a:t>is </a:t>
            </a:r>
            <a:r>
              <a:rPr lang="en-US" sz="2000" b="1" dirty="0"/>
              <a:t>usable</a:t>
            </a:r>
            <a:r>
              <a:rPr lang="en-US" sz="2000" dirty="0"/>
              <a:t> when accessed;</a:t>
            </a:r>
          </a:p>
          <a:p>
            <a:pPr marL="342900" indent="-342900">
              <a:spcBef>
                <a:spcPts val="600"/>
              </a:spcBef>
              <a:buFont typeface="Wingdings" panose="05000000000000000000" pitchFamily="2" charset="2"/>
              <a:buChar char="§"/>
            </a:pPr>
            <a:r>
              <a:rPr lang="en-US" sz="2000" dirty="0"/>
              <a:t>is </a:t>
            </a:r>
            <a:r>
              <a:rPr lang="en-US" sz="2000" b="1" dirty="0"/>
              <a:t>consistent</a:t>
            </a:r>
            <a:r>
              <a:rPr lang="en-US" sz="2000" dirty="0"/>
              <a:t> when analyzed;</a:t>
            </a:r>
          </a:p>
          <a:p>
            <a:pPr marL="342900" indent="-342900">
              <a:spcBef>
                <a:spcPts val="600"/>
              </a:spcBef>
              <a:buFont typeface="Wingdings" panose="05000000000000000000" pitchFamily="2" charset="2"/>
              <a:buChar char="§"/>
            </a:pPr>
            <a:r>
              <a:rPr lang="en-US" sz="2000" dirty="0"/>
              <a:t>has </a:t>
            </a:r>
            <a:r>
              <a:rPr lang="en-US" sz="2000" b="1" dirty="0"/>
              <a:t>integrity</a:t>
            </a:r>
            <a:r>
              <a:rPr lang="en-US" sz="2000" dirty="0"/>
              <a:t> and is of </a:t>
            </a:r>
            <a:r>
              <a:rPr lang="en-US" sz="2000" b="1" dirty="0"/>
              <a:t>high quality</a:t>
            </a:r>
            <a:r>
              <a:rPr lang="en-US" sz="2000" dirty="0"/>
              <a:t>, and</a:t>
            </a:r>
          </a:p>
          <a:p>
            <a:pPr marL="342900" indent="-342900">
              <a:spcBef>
                <a:spcPts val="600"/>
              </a:spcBef>
              <a:buFont typeface="Wingdings" panose="05000000000000000000" pitchFamily="2" charset="2"/>
              <a:buChar char="§"/>
            </a:pPr>
            <a:r>
              <a:rPr lang="en-US" sz="2000" dirty="0"/>
              <a:t>is </a:t>
            </a:r>
            <a:r>
              <a:rPr lang="en-US" sz="2000" b="1" dirty="0"/>
              <a:t>secure</a:t>
            </a:r>
            <a:r>
              <a:rPr lang="en-US" sz="2000" dirty="0"/>
              <a:t> and </a:t>
            </a:r>
            <a:r>
              <a:rPr lang="en-US" sz="2000" b="1" dirty="0"/>
              <a:t>trustworthy</a:t>
            </a:r>
            <a:r>
              <a:rPr lang="en-US" sz="2000" dirty="0"/>
              <a:t>.</a:t>
            </a:r>
            <a:endParaRPr lang="en-CA" sz="2000" dirty="0"/>
          </a:p>
        </p:txBody>
      </p:sp>
      <p:pic>
        <p:nvPicPr>
          <p:cNvPr id="5" name="Graphic 4" descr="Checklist">
            <a:extLst>
              <a:ext uri="{FF2B5EF4-FFF2-40B4-BE49-F238E27FC236}">
                <a16:creationId xmlns:a16="http://schemas.microsoft.com/office/drawing/2014/main" id="{03CC0597-C837-48D0-8B55-7F53F328F9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96408" y="751856"/>
            <a:ext cx="914400" cy="914400"/>
          </a:xfrm>
          <a:prstGeom prst="rect">
            <a:avLst/>
          </a:prstGeom>
        </p:spPr>
      </p:pic>
    </p:spTree>
    <p:extLst>
      <p:ext uri="{BB962C8B-B14F-4D97-AF65-F5344CB8AC3E}">
        <p14:creationId xmlns:p14="http://schemas.microsoft.com/office/powerpoint/2010/main" val="247384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CDEE-4A47-4ECD-8ABD-7301C813B09D}"/>
              </a:ext>
            </a:extLst>
          </p:cNvPr>
          <p:cNvSpPr>
            <a:spLocks noGrp="1"/>
          </p:cNvSpPr>
          <p:nvPr>
            <p:ph type="title"/>
          </p:nvPr>
        </p:nvSpPr>
        <p:spPr/>
        <p:txBody>
          <a:bodyPr/>
          <a:lstStyle/>
          <a:p>
            <a:r>
              <a:rPr lang="en-CA" dirty="0"/>
              <a:t>What is Data Governance?</a:t>
            </a:r>
          </a:p>
        </p:txBody>
      </p:sp>
      <p:sp>
        <p:nvSpPr>
          <p:cNvPr id="3" name="Content Placeholder 2">
            <a:extLst>
              <a:ext uri="{FF2B5EF4-FFF2-40B4-BE49-F238E27FC236}">
                <a16:creationId xmlns:a16="http://schemas.microsoft.com/office/drawing/2014/main" id="{903AF5C3-4B9A-4122-9D78-D61E8BF8B351}"/>
              </a:ext>
            </a:extLst>
          </p:cNvPr>
          <p:cNvSpPr>
            <a:spLocks noGrp="1"/>
          </p:cNvSpPr>
          <p:nvPr>
            <p:ph idx="1"/>
          </p:nvPr>
        </p:nvSpPr>
        <p:spPr/>
        <p:txBody>
          <a:bodyPr>
            <a:normAutofit/>
          </a:bodyPr>
          <a:lstStyle/>
          <a:p>
            <a:r>
              <a:rPr lang="en-US" dirty="0"/>
              <a:t>Data governance encompasses:</a:t>
            </a:r>
          </a:p>
          <a:p>
            <a:pPr lvl="1"/>
            <a:r>
              <a:rPr lang="en-US" sz="2000" b="1" dirty="0"/>
              <a:t>people</a:t>
            </a:r>
            <a:r>
              <a:rPr lang="en-US" sz="2000" dirty="0"/>
              <a:t>;</a:t>
            </a:r>
          </a:p>
          <a:p>
            <a:pPr lvl="1"/>
            <a:r>
              <a:rPr lang="en-US" sz="2000" b="1" dirty="0"/>
              <a:t>processes</a:t>
            </a:r>
            <a:r>
              <a:rPr lang="en-US" sz="2000" dirty="0"/>
              <a:t>, and </a:t>
            </a:r>
          </a:p>
          <a:p>
            <a:pPr lvl="1"/>
            <a:r>
              <a:rPr lang="en-US" sz="2000" b="1" dirty="0"/>
              <a:t>information technology</a:t>
            </a:r>
            <a:r>
              <a:rPr lang="en-US" sz="2000" dirty="0"/>
              <a:t>.</a:t>
            </a:r>
          </a:p>
          <a:p>
            <a:r>
              <a:rPr lang="en-US" dirty="0"/>
              <a:t>It is required to create a </a:t>
            </a:r>
            <a:r>
              <a:rPr lang="en-US" b="1" dirty="0"/>
              <a:t>consistent</a:t>
            </a:r>
            <a:r>
              <a:rPr lang="en-US" dirty="0"/>
              <a:t> and </a:t>
            </a:r>
            <a:r>
              <a:rPr lang="en-US" b="1" dirty="0"/>
              <a:t>proper handling </a:t>
            </a:r>
            <a:r>
              <a:rPr lang="en-US" dirty="0"/>
              <a:t>of an organization's data, across the enterprise. </a:t>
            </a:r>
          </a:p>
          <a:p>
            <a:r>
              <a:rPr lang="en-US" dirty="0"/>
              <a:t>It provides the </a:t>
            </a:r>
            <a:r>
              <a:rPr lang="en-US" b="1" dirty="0"/>
              <a:t>foundation</a:t>
            </a:r>
            <a:r>
              <a:rPr lang="en-US" dirty="0"/>
              <a:t>, </a:t>
            </a:r>
            <a:r>
              <a:rPr lang="en-US" b="1" dirty="0"/>
              <a:t>strategy</a:t>
            </a:r>
            <a:r>
              <a:rPr lang="en-US" dirty="0"/>
              <a:t>, and </a:t>
            </a:r>
            <a:r>
              <a:rPr lang="en-US" b="1" dirty="0"/>
              <a:t>structure</a:t>
            </a:r>
            <a:r>
              <a:rPr lang="en-US" dirty="0"/>
              <a:t> to ensure that data is managed as an </a:t>
            </a:r>
            <a:r>
              <a:rPr lang="en-US" b="1" dirty="0"/>
              <a:t>asset</a:t>
            </a:r>
            <a:r>
              <a:rPr lang="en-US" dirty="0"/>
              <a:t> and transformed into </a:t>
            </a:r>
            <a:r>
              <a:rPr lang="en-US" b="1" dirty="0"/>
              <a:t>meaningful information</a:t>
            </a:r>
            <a:r>
              <a:rPr lang="en-US" dirty="0"/>
              <a:t>.</a:t>
            </a:r>
          </a:p>
        </p:txBody>
      </p:sp>
      <p:pic>
        <p:nvPicPr>
          <p:cNvPr id="5" name="Graphic 4" descr="Checklist">
            <a:extLst>
              <a:ext uri="{FF2B5EF4-FFF2-40B4-BE49-F238E27FC236}">
                <a16:creationId xmlns:a16="http://schemas.microsoft.com/office/drawing/2014/main" id="{03CC0597-C837-48D0-8B55-7F53F328F9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96408" y="751856"/>
            <a:ext cx="914400" cy="914400"/>
          </a:xfrm>
          <a:prstGeom prst="rect">
            <a:avLst/>
          </a:prstGeom>
        </p:spPr>
      </p:pic>
    </p:spTree>
    <p:extLst>
      <p:ext uri="{BB962C8B-B14F-4D97-AF65-F5344CB8AC3E}">
        <p14:creationId xmlns:p14="http://schemas.microsoft.com/office/powerpoint/2010/main" val="321914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E32D-FE71-4088-87F2-BDAEAFD29B95}"/>
              </a:ext>
            </a:extLst>
          </p:cNvPr>
          <p:cNvSpPr>
            <a:spLocks noGrp="1"/>
          </p:cNvSpPr>
          <p:nvPr>
            <p:ph type="title"/>
          </p:nvPr>
        </p:nvSpPr>
        <p:spPr/>
        <p:txBody>
          <a:bodyPr/>
          <a:lstStyle/>
          <a:p>
            <a:r>
              <a:rPr lang="en-CA" dirty="0"/>
              <a:t>Data Governance</a:t>
            </a:r>
          </a:p>
        </p:txBody>
      </p:sp>
      <p:sp>
        <p:nvSpPr>
          <p:cNvPr id="3" name="Content Placeholder 2">
            <a:extLst>
              <a:ext uri="{FF2B5EF4-FFF2-40B4-BE49-F238E27FC236}">
                <a16:creationId xmlns:a16="http://schemas.microsoft.com/office/drawing/2014/main" id="{EC2188C8-EE81-47C7-B6DE-EB5D495D7C5C}"/>
              </a:ext>
            </a:extLst>
          </p:cNvPr>
          <p:cNvSpPr>
            <a:spLocks noGrp="1"/>
          </p:cNvSpPr>
          <p:nvPr>
            <p:ph idx="1"/>
          </p:nvPr>
        </p:nvSpPr>
        <p:spPr/>
        <p:txBody>
          <a:bodyPr>
            <a:noAutofit/>
          </a:bodyPr>
          <a:lstStyle/>
          <a:p>
            <a:pPr>
              <a:spcBef>
                <a:spcPts val="600"/>
              </a:spcBef>
            </a:pPr>
            <a:r>
              <a:rPr lang="en-CA" b="1" dirty="0"/>
              <a:t>Data Management Association (DAMA)</a:t>
            </a:r>
          </a:p>
          <a:p>
            <a:pPr marL="342900" indent="-342900">
              <a:spcBef>
                <a:spcPts val="600"/>
              </a:spcBef>
              <a:buFont typeface="Wingdings" panose="05000000000000000000" pitchFamily="2" charset="2"/>
              <a:buChar char="§"/>
            </a:pPr>
            <a:r>
              <a:rPr lang="en-CA" sz="2000" dirty="0"/>
              <a:t>DMBOK 2 (</a:t>
            </a:r>
            <a:r>
              <a:rPr lang="en-CA" sz="2000" i="1" dirty="0"/>
              <a:t>Data Management Body of Knowledge</a:t>
            </a:r>
            <a:r>
              <a:rPr lang="en-CA" sz="2000" dirty="0"/>
              <a:t>)</a:t>
            </a:r>
          </a:p>
          <a:p>
            <a:pPr marL="342900" indent="-342900">
              <a:spcBef>
                <a:spcPts val="600"/>
              </a:spcBef>
              <a:buFont typeface="Wingdings" panose="05000000000000000000" pitchFamily="2" charset="2"/>
              <a:buChar char="§"/>
            </a:pPr>
            <a:r>
              <a:rPr lang="en-CA" sz="2000" dirty="0"/>
              <a:t>well-detailed &amp; thorough</a:t>
            </a:r>
          </a:p>
          <a:p>
            <a:pPr marL="342900" indent="-342900">
              <a:spcBef>
                <a:spcPts val="600"/>
              </a:spcBef>
              <a:buFont typeface="Wingdings" panose="05000000000000000000" pitchFamily="2" charset="2"/>
              <a:buChar char="§"/>
            </a:pPr>
            <a:r>
              <a:rPr lang="en-CA" sz="2000" dirty="0"/>
              <a:t>sections “reasonably” aligned with </a:t>
            </a:r>
            <a:r>
              <a:rPr lang="en-CA" sz="2000" dirty="0" err="1"/>
              <a:t>GoC</a:t>
            </a:r>
            <a:r>
              <a:rPr lang="en-CA" sz="2000" dirty="0"/>
              <a:t> approach</a:t>
            </a:r>
          </a:p>
          <a:p>
            <a:pPr marL="342900" indent="-342900">
              <a:spcBef>
                <a:spcPts val="600"/>
              </a:spcBef>
              <a:buFont typeface="Wingdings" panose="05000000000000000000" pitchFamily="2" charset="2"/>
              <a:buChar char="§"/>
            </a:pPr>
            <a:r>
              <a:rPr lang="en-CA" sz="2000" dirty="0"/>
              <a:t>backed by a professional organization</a:t>
            </a:r>
          </a:p>
          <a:p>
            <a:pPr marL="342900" indent="-342900">
              <a:spcBef>
                <a:spcPts val="600"/>
              </a:spcBef>
              <a:buFont typeface="Wingdings" panose="05000000000000000000" pitchFamily="2" charset="2"/>
              <a:buChar char="§"/>
            </a:pPr>
            <a:r>
              <a:rPr lang="en-CA" sz="2000" dirty="0"/>
              <a:t>but ... not government focused</a:t>
            </a:r>
          </a:p>
        </p:txBody>
      </p:sp>
      <p:sp>
        <p:nvSpPr>
          <p:cNvPr id="4" name="TextBox 3">
            <a:extLst>
              <a:ext uri="{FF2B5EF4-FFF2-40B4-BE49-F238E27FC236}">
                <a16:creationId xmlns:a16="http://schemas.microsoft.com/office/drawing/2014/main" id="{504EBCDA-25C8-4BE7-9DD8-B01B1124838C}"/>
              </a:ext>
            </a:extLst>
          </p:cNvPr>
          <p:cNvSpPr txBox="1"/>
          <p:nvPr/>
        </p:nvSpPr>
        <p:spPr>
          <a:xfrm>
            <a:off x="8580114" y="0"/>
            <a:ext cx="3611886" cy="307777"/>
          </a:xfrm>
          <a:prstGeom prst="rect">
            <a:avLst/>
          </a:prstGeom>
          <a:noFill/>
        </p:spPr>
        <p:txBody>
          <a:bodyPr wrap="none" rtlCol="0">
            <a:spAutoFit/>
          </a:bodyPr>
          <a:lstStyle/>
          <a:p>
            <a:pPr algn="r"/>
            <a:r>
              <a:rPr lang="en-CA" sz="1400" dirty="0">
                <a:latin typeface="Dagny OT" panose="020B0504020201020104" pitchFamily="34" charset="77"/>
              </a:rPr>
              <a:t>[</a:t>
            </a:r>
            <a:r>
              <a:rPr lang="en-CA" sz="1400" dirty="0">
                <a:latin typeface="Dagny OT" panose="020B0504020201020104" pitchFamily="34" charset="77"/>
                <a:hlinkClick r:id="rId2"/>
              </a:rPr>
              <a:t>https://dama.org/content/body-knowledge</a:t>
            </a:r>
            <a:r>
              <a:rPr lang="en-CA" sz="1400" dirty="0">
                <a:latin typeface="Dagny OT" panose="020B0504020201020104" pitchFamily="34" charset="77"/>
              </a:rPr>
              <a:t>]</a:t>
            </a:r>
          </a:p>
        </p:txBody>
      </p:sp>
      <p:graphicFrame>
        <p:nvGraphicFramePr>
          <p:cNvPr id="5" name="Diagram 4">
            <a:extLst>
              <a:ext uri="{FF2B5EF4-FFF2-40B4-BE49-F238E27FC236}">
                <a16:creationId xmlns:a16="http://schemas.microsoft.com/office/drawing/2014/main" id="{DC9BDCAD-AA64-41BF-BF2E-F856FCD05B5D}"/>
              </a:ext>
            </a:extLst>
          </p:cNvPr>
          <p:cNvGraphicFramePr/>
          <p:nvPr/>
        </p:nvGraphicFramePr>
        <p:xfrm>
          <a:off x="4944604" y="900611"/>
          <a:ext cx="8358390" cy="5479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880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40D7-F976-7FCE-E31C-54AF94A1962D}"/>
              </a:ext>
            </a:extLst>
          </p:cNvPr>
          <p:cNvSpPr>
            <a:spLocks noGrp="1"/>
          </p:cNvSpPr>
          <p:nvPr>
            <p:ph type="title"/>
          </p:nvPr>
        </p:nvSpPr>
        <p:spPr/>
        <p:txBody>
          <a:bodyPr/>
          <a:lstStyle/>
          <a:p>
            <a:r>
              <a:rPr lang="en-US"/>
              <a:t>Data Governance</a:t>
            </a:r>
            <a:endParaRPr lang="en-CA"/>
          </a:p>
        </p:txBody>
      </p:sp>
      <p:sp>
        <p:nvSpPr>
          <p:cNvPr id="3" name="Content Placeholder 2">
            <a:extLst>
              <a:ext uri="{FF2B5EF4-FFF2-40B4-BE49-F238E27FC236}">
                <a16:creationId xmlns:a16="http://schemas.microsoft.com/office/drawing/2014/main" id="{2E28E02A-AC75-4DD5-8F43-737A8E0FDE42}"/>
              </a:ext>
            </a:extLst>
          </p:cNvPr>
          <p:cNvSpPr>
            <a:spLocks noGrp="1"/>
          </p:cNvSpPr>
          <p:nvPr>
            <p:ph idx="1"/>
          </p:nvPr>
        </p:nvSpPr>
        <p:spPr/>
        <p:txBody>
          <a:bodyPr/>
          <a:lstStyle/>
          <a:p>
            <a:r>
              <a:rPr lang="en-US"/>
              <a:t>Placeholder – go through each of the sections in a little more detail. It’s going to be especially important for things like metadata, reference data etc. </a:t>
            </a:r>
            <a:endParaRPr lang="en-CA"/>
          </a:p>
        </p:txBody>
      </p:sp>
    </p:spTree>
    <p:extLst>
      <p:ext uri="{BB962C8B-B14F-4D97-AF65-F5344CB8AC3E}">
        <p14:creationId xmlns:p14="http://schemas.microsoft.com/office/powerpoint/2010/main" val="35481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E32D-FE71-4088-87F2-BDAEAFD29B95}"/>
              </a:ext>
            </a:extLst>
          </p:cNvPr>
          <p:cNvSpPr>
            <a:spLocks noGrp="1"/>
          </p:cNvSpPr>
          <p:nvPr>
            <p:ph type="title"/>
          </p:nvPr>
        </p:nvSpPr>
        <p:spPr/>
        <p:txBody>
          <a:bodyPr/>
          <a:lstStyle/>
          <a:p>
            <a:r>
              <a:rPr lang="en-CA" dirty="0"/>
              <a:t>Data Governance</a:t>
            </a:r>
          </a:p>
        </p:txBody>
      </p:sp>
      <p:graphicFrame>
        <p:nvGraphicFramePr>
          <p:cNvPr id="8" name="Diagram 7">
            <a:extLst>
              <a:ext uri="{FF2B5EF4-FFF2-40B4-BE49-F238E27FC236}">
                <a16:creationId xmlns:a16="http://schemas.microsoft.com/office/drawing/2014/main" id="{54C07BB2-F110-4407-BBA7-F9AE932A4921}"/>
              </a:ext>
            </a:extLst>
          </p:cNvPr>
          <p:cNvGraphicFramePr/>
          <p:nvPr/>
        </p:nvGraphicFramePr>
        <p:xfrm>
          <a:off x="2337836" y="1897931"/>
          <a:ext cx="7516327" cy="4552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Checklist">
            <a:extLst>
              <a:ext uri="{FF2B5EF4-FFF2-40B4-BE49-F238E27FC236}">
                <a16:creationId xmlns:a16="http://schemas.microsoft.com/office/drawing/2014/main" id="{0E1DB8C0-4767-5667-5992-C34D4743F0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6408" y="751856"/>
            <a:ext cx="914400" cy="914400"/>
          </a:xfrm>
          <a:prstGeom prst="rect">
            <a:avLst/>
          </a:prstGeom>
        </p:spPr>
      </p:pic>
    </p:spTree>
    <p:extLst>
      <p:ext uri="{BB962C8B-B14F-4D97-AF65-F5344CB8AC3E}">
        <p14:creationId xmlns:p14="http://schemas.microsoft.com/office/powerpoint/2010/main" val="397399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CDEE-4A47-4ECD-8ABD-7301C813B09D}"/>
              </a:ext>
            </a:extLst>
          </p:cNvPr>
          <p:cNvSpPr>
            <a:spLocks noGrp="1"/>
          </p:cNvSpPr>
          <p:nvPr>
            <p:ph type="title"/>
          </p:nvPr>
        </p:nvSpPr>
        <p:spPr/>
        <p:txBody>
          <a:bodyPr>
            <a:normAutofit/>
          </a:bodyPr>
          <a:lstStyle/>
          <a:p>
            <a:r>
              <a:rPr lang="en-CA" b="1" dirty="0"/>
              <a:t>Data Governance in the </a:t>
            </a:r>
            <a:r>
              <a:rPr lang="en-CA" b="1" dirty="0" err="1"/>
              <a:t>GoC</a:t>
            </a:r>
            <a:endParaRPr lang="en-CA" b="1" dirty="0"/>
          </a:p>
        </p:txBody>
      </p:sp>
      <p:sp>
        <p:nvSpPr>
          <p:cNvPr id="3" name="Content Placeholder 2">
            <a:extLst>
              <a:ext uri="{FF2B5EF4-FFF2-40B4-BE49-F238E27FC236}">
                <a16:creationId xmlns:a16="http://schemas.microsoft.com/office/drawing/2014/main" id="{903AF5C3-4B9A-4122-9D78-D61E8BF8B351}"/>
              </a:ext>
            </a:extLst>
          </p:cNvPr>
          <p:cNvSpPr>
            <a:spLocks noGrp="1"/>
          </p:cNvSpPr>
          <p:nvPr>
            <p:ph idx="1"/>
          </p:nvPr>
        </p:nvSpPr>
        <p:spPr/>
        <p:txBody>
          <a:bodyPr>
            <a:noAutofit/>
          </a:bodyPr>
          <a:lstStyle/>
          <a:p>
            <a:r>
              <a:rPr lang="en-US" sz="1800" dirty="0"/>
              <a:t>Central point of reference for </a:t>
            </a:r>
            <a:r>
              <a:rPr lang="en-US" sz="1800" dirty="0" err="1"/>
              <a:t>GoC</a:t>
            </a:r>
            <a:r>
              <a:rPr lang="en-US" sz="1800" dirty="0"/>
              <a:t> (</a:t>
            </a:r>
            <a:r>
              <a:rPr lang="en-US" sz="1800" b="1" dirty="0"/>
              <a:t>Digital Government</a:t>
            </a:r>
            <a:r>
              <a:rPr lang="en-US" sz="1800" dirty="0"/>
              <a:t> website):</a:t>
            </a:r>
          </a:p>
          <a:p>
            <a:pPr lvl="1"/>
            <a:r>
              <a:rPr lang="en-US" sz="1400" dirty="0">
                <a:hlinkClick r:id="rId2"/>
              </a:rPr>
              <a:t>Strategic plans, policies, standards and guidelines related to government digital services</a:t>
            </a:r>
            <a:endParaRPr lang="en-US" sz="1400" dirty="0"/>
          </a:p>
          <a:p>
            <a:r>
              <a:rPr lang="en-US" sz="1800" dirty="0"/>
              <a:t>Report to the </a:t>
            </a:r>
            <a:r>
              <a:rPr lang="en-US" sz="1800" b="1" dirty="0"/>
              <a:t>Clerk of the Privy Council: </a:t>
            </a:r>
          </a:p>
          <a:p>
            <a:pPr lvl="1"/>
            <a:r>
              <a:rPr lang="en-US" sz="1400" dirty="0">
                <a:hlinkClick r:id="rId3"/>
              </a:rPr>
              <a:t>A Data Strategy Roadmap for the Federal Public Service</a:t>
            </a:r>
            <a:endParaRPr lang="en-US" sz="1400" dirty="0"/>
          </a:p>
          <a:p>
            <a:r>
              <a:rPr lang="en-US" sz="1800" b="1" dirty="0"/>
              <a:t>Treasury Board Secretariat </a:t>
            </a:r>
            <a:r>
              <a:rPr lang="en-US" sz="1800" dirty="0"/>
              <a:t>(selection):</a:t>
            </a:r>
          </a:p>
          <a:p>
            <a:pPr lvl="1"/>
            <a:r>
              <a:rPr lang="en-US" sz="1400" dirty="0">
                <a:hlinkClick r:id="rId4"/>
              </a:rPr>
              <a:t>Policy on Service and Digital</a:t>
            </a:r>
            <a:r>
              <a:rPr lang="en-US" sz="1400" dirty="0"/>
              <a:t> and </a:t>
            </a:r>
            <a:r>
              <a:rPr lang="en-US" sz="1400" dirty="0">
                <a:hlinkClick r:id="rId5"/>
              </a:rPr>
              <a:t>Digital Operations Strategic Plan: 2018-2022</a:t>
            </a:r>
            <a:endParaRPr lang="en-US" sz="1400" dirty="0">
              <a:hlinkClick r:id="" action="ppaction://noaction"/>
            </a:endParaRPr>
          </a:p>
          <a:p>
            <a:pPr lvl="1"/>
            <a:r>
              <a:rPr lang="en-US" sz="1400" dirty="0">
                <a:hlinkClick r:id="rId6"/>
              </a:rPr>
              <a:t>Government of Canada Strategic Plan for Information Management and Information Technology 2017 to 2021</a:t>
            </a:r>
            <a:endParaRPr lang="en-US" sz="1400" dirty="0"/>
          </a:p>
          <a:p>
            <a:pPr lvl="1"/>
            <a:r>
              <a:rPr lang="en-US" sz="1400" dirty="0">
                <a:hlinkClick r:id="rId7"/>
              </a:rPr>
              <a:t>Government of Canada Cloud Adoption Strategy: 2018 update</a:t>
            </a:r>
            <a:endParaRPr lang="en-US" sz="1400" dirty="0"/>
          </a:p>
          <a:p>
            <a:r>
              <a:rPr lang="en-US" sz="1800" b="1" dirty="0"/>
              <a:t>Industry Canada:</a:t>
            </a:r>
          </a:p>
          <a:p>
            <a:pPr lvl="1"/>
            <a:r>
              <a:rPr lang="en-US" sz="1400" dirty="0">
                <a:hlinkClick r:id="rId8"/>
              </a:rPr>
              <a:t>Canada’s Digital Charter in Action: A Plan by Canadians, for Canadians</a:t>
            </a:r>
            <a:endParaRPr lang="en-US" sz="1400" dirty="0"/>
          </a:p>
        </p:txBody>
      </p:sp>
      <p:pic>
        <p:nvPicPr>
          <p:cNvPr id="8" name="Picture 7" descr="A close up of a logo&#10;&#10;Description automatically generated">
            <a:extLst>
              <a:ext uri="{FF2B5EF4-FFF2-40B4-BE49-F238E27FC236}">
                <a16:creationId xmlns:a16="http://schemas.microsoft.com/office/drawing/2014/main" id="{BDF8DA82-DDD3-471B-842D-FC75FD8462A5}"/>
              </a:ext>
            </a:extLst>
          </p:cNvPr>
          <p:cNvPicPr>
            <a:picLocks noChangeAspect="1"/>
          </p:cNvPicPr>
          <p:nvPr/>
        </p:nvPicPr>
        <p:blipFill rotWithShape="1">
          <a:blip r:embed="rId9"/>
          <a:srcRect l="13882" t="23494" r="17073" b="22045"/>
          <a:stretch/>
        </p:blipFill>
        <p:spPr>
          <a:xfrm>
            <a:off x="10168147" y="708068"/>
            <a:ext cx="1442662" cy="1007887"/>
          </a:xfrm>
          <a:prstGeom prst="rect">
            <a:avLst/>
          </a:prstGeom>
        </p:spPr>
      </p:pic>
    </p:spTree>
    <p:extLst>
      <p:ext uri="{BB962C8B-B14F-4D97-AF65-F5344CB8AC3E}">
        <p14:creationId xmlns:p14="http://schemas.microsoft.com/office/powerpoint/2010/main" val="396135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028B-B9C5-7466-BC0B-46B2AA8B645B}"/>
              </a:ext>
            </a:extLst>
          </p:cNvPr>
          <p:cNvSpPr>
            <a:spLocks noGrp="1"/>
          </p:cNvSpPr>
          <p:nvPr>
            <p:ph type="title"/>
          </p:nvPr>
        </p:nvSpPr>
        <p:spPr/>
        <p:txBody>
          <a:bodyPr/>
          <a:lstStyle/>
          <a:p>
            <a:r>
              <a:rPr lang="en-US"/>
              <a:t>How We use data</a:t>
            </a:r>
          </a:p>
        </p:txBody>
      </p:sp>
      <p:sp>
        <p:nvSpPr>
          <p:cNvPr id="3" name="Content Placeholder 2">
            <a:extLst>
              <a:ext uri="{FF2B5EF4-FFF2-40B4-BE49-F238E27FC236}">
                <a16:creationId xmlns:a16="http://schemas.microsoft.com/office/drawing/2014/main" id="{21457828-7F9E-ACFA-76E3-A361FA80C728}"/>
              </a:ext>
            </a:extLst>
          </p:cNvPr>
          <p:cNvSpPr>
            <a:spLocks noGrp="1"/>
          </p:cNvSpPr>
          <p:nvPr>
            <p:ph idx="1"/>
          </p:nvPr>
        </p:nvSpPr>
        <p:spPr>
          <a:xfrm>
            <a:off x="443754" y="1888997"/>
            <a:ext cx="11302252" cy="679452"/>
          </a:xfrm>
        </p:spPr>
        <p:txBody>
          <a:bodyPr/>
          <a:lstStyle/>
          <a:p>
            <a:pPr marL="0" indent="0" algn="ctr">
              <a:buNone/>
            </a:pPr>
            <a:r>
              <a:rPr lang="en-US" sz="2400"/>
              <a:t>We </a:t>
            </a:r>
            <a:r>
              <a:rPr lang="en-CA" sz="2400" b="1"/>
              <a:t>analyse</a:t>
            </a:r>
            <a:r>
              <a:rPr lang="en-CA" sz="2400"/>
              <a:t> data </a:t>
            </a:r>
            <a:r>
              <a:rPr lang="en-US" sz="2400"/>
              <a:t>to tell </a:t>
            </a:r>
            <a:r>
              <a:rPr lang="en-US" sz="2400" b="1"/>
              <a:t>stories</a:t>
            </a:r>
            <a:r>
              <a:rPr lang="en-US" sz="2400"/>
              <a:t> that help us make </a:t>
            </a:r>
            <a:r>
              <a:rPr lang="en-US" sz="2400" b="1"/>
              <a:t>decisions.</a:t>
            </a:r>
            <a:endParaRPr lang="en-US" sz="2400"/>
          </a:p>
        </p:txBody>
      </p:sp>
      <p:sp>
        <p:nvSpPr>
          <p:cNvPr id="4" name="Content Placeholder 2">
            <a:extLst>
              <a:ext uri="{FF2B5EF4-FFF2-40B4-BE49-F238E27FC236}">
                <a16:creationId xmlns:a16="http://schemas.microsoft.com/office/drawing/2014/main" id="{144C8209-6BF6-2FA8-7FB4-4589A3FAD93E}"/>
              </a:ext>
            </a:extLst>
          </p:cNvPr>
          <p:cNvSpPr txBox="1">
            <a:spLocks/>
          </p:cNvSpPr>
          <p:nvPr/>
        </p:nvSpPr>
        <p:spPr bwMode="auto">
          <a:xfrm>
            <a:off x="609600" y="2746502"/>
            <a:ext cx="6329829" cy="360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064163"/>
              </a:buClr>
              <a:buFont typeface="Arial"/>
              <a:buChar char="•"/>
              <a:defRPr lang="en-CA" sz="2000" b="0" i="0" kern="1200">
                <a:solidFill>
                  <a:srgbClr val="595959"/>
                </a:solidFill>
                <a:latin typeface="Century Gothic" pitchFamily="34" charset="0"/>
                <a:ea typeface="ヒラギノ角ゴ Pro W3" pitchFamily="126" charset="-128"/>
                <a:cs typeface="Century Gothic" pitchFamily="34" charset="0"/>
              </a:defRPr>
            </a:lvl1pPr>
            <a:lvl2pPr marL="742950" indent="-285750" algn="l" defTabSz="457200" rtl="0" eaLnBrk="0" fontAlgn="base" hangingPunct="0">
              <a:spcBef>
                <a:spcPct val="20000"/>
              </a:spcBef>
              <a:spcAft>
                <a:spcPct val="0"/>
              </a:spcAft>
              <a:buClr>
                <a:srgbClr val="064163"/>
              </a:buClr>
              <a:buFont typeface="Arial"/>
              <a:buChar char="•"/>
              <a:defRPr lang="en-CA" sz="1800" b="0" i="0" kern="1200">
                <a:solidFill>
                  <a:srgbClr val="595959"/>
                </a:solidFill>
                <a:latin typeface="Century Gothic" pitchFamily="34" charset="0"/>
                <a:ea typeface="ヒラギノ角ゴ Pro W3" pitchFamily="126" charset="-128"/>
                <a:cs typeface="Century Gothic" pitchFamily="34" charset="0"/>
              </a:defRPr>
            </a:lvl2pPr>
            <a:lvl3pPr marL="1143000" indent="-228600" algn="l" defTabSz="457200" rtl="0" eaLnBrk="0" fontAlgn="base" hangingPunct="0">
              <a:spcBef>
                <a:spcPct val="20000"/>
              </a:spcBef>
              <a:spcAft>
                <a:spcPct val="0"/>
              </a:spcAft>
              <a:buClr>
                <a:srgbClr val="064163"/>
              </a:buClr>
              <a:buFont typeface="Arial"/>
              <a:buChar char="•"/>
              <a:defRPr lang="en-CA" sz="1800" b="0" i="0" kern="1200">
                <a:solidFill>
                  <a:srgbClr val="595959"/>
                </a:solidFill>
                <a:latin typeface="Century Gothic" pitchFamily="34" charset="0"/>
                <a:ea typeface="ヒラギノ角ゴ Pro W3" pitchFamily="126" charset="-128"/>
                <a:cs typeface="Century Gothic" pitchFamily="34" charset="0"/>
              </a:defRPr>
            </a:lvl3pPr>
            <a:lvl4pPr marL="1600200" indent="-228600" algn="l" defTabSz="457200" rtl="0" eaLnBrk="0" fontAlgn="base" hangingPunct="0">
              <a:spcBef>
                <a:spcPct val="20000"/>
              </a:spcBef>
              <a:spcAft>
                <a:spcPct val="0"/>
              </a:spcAft>
              <a:buClr>
                <a:srgbClr val="064163"/>
              </a:buClr>
              <a:buFont typeface="Arial"/>
              <a:buChar char="•"/>
              <a:defRPr lang="en-CA" sz="1600" b="0" i="0" kern="1200">
                <a:solidFill>
                  <a:srgbClr val="595959"/>
                </a:solidFill>
                <a:latin typeface="Century Gothic" pitchFamily="34" charset="0"/>
                <a:ea typeface="ヒラギノ角ゴ Pro W3" pitchFamily="126" charset="-128"/>
                <a:cs typeface="Century Gothic" pitchFamily="34" charset="0"/>
              </a:defRPr>
            </a:lvl4pPr>
            <a:lvl5pPr marL="2057400" indent="-228600" algn="l" defTabSz="457200" rtl="0" eaLnBrk="0" fontAlgn="base" hangingPunct="0">
              <a:spcBef>
                <a:spcPct val="20000"/>
              </a:spcBef>
              <a:spcAft>
                <a:spcPct val="0"/>
              </a:spcAft>
              <a:buClr>
                <a:srgbClr val="064163"/>
              </a:buClr>
              <a:buFont typeface="Arial"/>
              <a:buChar char="•"/>
              <a:defRPr lang="en-US" sz="1400" b="0" i="0" kern="1200">
                <a:solidFill>
                  <a:srgbClr val="595959"/>
                </a:solidFill>
                <a:latin typeface="Century Gothic" pitchFamily="34" charset="0"/>
                <a:ea typeface="ヒラギノ角ゴ Pro W3" pitchFamily="126" charset="-128"/>
                <a:cs typeface="Century Gothic"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1200"/>
              </a:spcBef>
              <a:spcAft>
                <a:spcPts val="600"/>
              </a:spcAft>
              <a:buNone/>
            </a:pPr>
            <a:r>
              <a:rPr lang="en-US">
                <a:solidFill>
                  <a:schemeClr val="tx2"/>
                </a:solidFill>
                <a:latin typeface="Dagny OT" panose="020B0504020201020104" pitchFamily="34" charset="77"/>
              </a:rPr>
              <a:t>This requires </a:t>
            </a:r>
            <a:r>
              <a:rPr lang="en-US" b="1">
                <a:solidFill>
                  <a:schemeClr val="tx2"/>
                </a:solidFill>
                <a:latin typeface="Dagny OT" panose="020B0504020201020104" pitchFamily="34" charset="77"/>
              </a:rPr>
              <a:t>data integrity</a:t>
            </a:r>
            <a:r>
              <a:rPr lang="en-US">
                <a:solidFill>
                  <a:schemeClr val="tx2"/>
                </a:solidFill>
                <a:latin typeface="Dagny OT" panose="020B0504020201020104" pitchFamily="34" charset="77"/>
              </a:rPr>
              <a:t>.</a:t>
            </a:r>
          </a:p>
          <a:p>
            <a:pPr marL="0" indent="0" algn="just">
              <a:spcBef>
                <a:spcPts val="1200"/>
              </a:spcBef>
              <a:spcAft>
                <a:spcPts val="600"/>
              </a:spcAft>
              <a:buNone/>
            </a:pPr>
            <a:r>
              <a:rPr lang="en-US">
                <a:solidFill>
                  <a:schemeClr val="tx2"/>
                </a:solidFill>
                <a:latin typeface="Dagny OT" panose="020B0504020201020104" pitchFamily="34" charset="77"/>
              </a:rPr>
              <a:t>Most departments have </a:t>
            </a:r>
            <a:r>
              <a:rPr lang="en-US" b="1">
                <a:solidFill>
                  <a:schemeClr val="tx2"/>
                </a:solidFill>
                <a:latin typeface="Dagny OT" panose="020B0504020201020104" pitchFamily="34" charset="77"/>
              </a:rPr>
              <a:t>data stewards</a:t>
            </a:r>
            <a:r>
              <a:rPr lang="en-US">
                <a:solidFill>
                  <a:schemeClr val="tx2"/>
                </a:solidFill>
                <a:latin typeface="Dagny OT" panose="020B0504020201020104" pitchFamily="34" charset="77"/>
              </a:rPr>
              <a:t> who manage the </a:t>
            </a:r>
            <a:r>
              <a:rPr lang="en-US" b="1">
                <a:solidFill>
                  <a:schemeClr val="tx2"/>
                </a:solidFill>
                <a:latin typeface="Dagny OT" panose="020B0504020201020104" pitchFamily="34" charset="77"/>
              </a:rPr>
              <a:t>data lifecycle </a:t>
            </a:r>
            <a:r>
              <a:rPr lang="en-US">
                <a:solidFill>
                  <a:schemeClr val="tx2"/>
                </a:solidFill>
                <a:latin typeface="Dagny OT" panose="020B0504020201020104" pitchFamily="34" charset="77"/>
              </a:rPr>
              <a:t>(how to acquire, manage, and use data).</a:t>
            </a:r>
          </a:p>
          <a:p>
            <a:pPr marL="0" indent="0" algn="just">
              <a:spcBef>
                <a:spcPts val="1200"/>
              </a:spcBef>
              <a:spcAft>
                <a:spcPts val="600"/>
              </a:spcAft>
              <a:buNone/>
            </a:pPr>
            <a:r>
              <a:rPr lang="en-US">
                <a:solidFill>
                  <a:schemeClr val="tx2"/>
                </a:solidFill>
                <a:latin typeface="Dagny OT" panose="020B0504020201020104" pitchFamily="34" charset="77"/>
              </a:rPr>
              <a:t>Data stewards keep the data in </a:t>
            </a:r>
            <a:r>
              <a:rPr lang="en-US" b="1">
                <a:solidFill>
                  <a:schemeClr val="tx2"/>
                </a:solidFill>
                <a:latin typeface="Dagny OT" panose="020B0504020201020104" pitchFamily="34" charset="77"/>
              </a:rPr>
              <a:t>data assets</a:t>
            </a:r>
            <a:r>
              <a:rPr lang="en-US">
                <a:solidFill>
                  <a:schemeClr val="tx2"/>
                </a:solidFill>
                <a:latin typeface="Dagny OT" panose="020B0504020201020104" pitchFamily="34" charset="77"/>
              </a:rPr>
              <a:t> and make them available for people to use as they require.</a:t>
            </a:r>
          </a:p>
          <a:p>
            <a:pPr marL="0" indent="0" algn="just">
              <a:spcBef>
                <a:spcPts val="1200"/>
              </a:spcBef>
              <a:spcAft>
                <a:spcPts val="600"/>
              </a:spcAft>
              <a:buNone/>
            </a:pPr>
            <a:r>
              <a:rPr lang="en-US">
                <a:solidFill>
                  <a:schemeClr val="tx2"/>
                </a:solidFill>
                <a:latin typeface="Dagny OT" panose="020B0504020201020104" pitchFamily="34" charset="77"/>
              </a:rPr>
              <a:t>Analysts must </a:t>
            </a:r>
            <a:r>
              <a:rPr lang="en-US" b="1">
                <a:solidFill>
                  <a:schemeClr val="tx2"/>
                </a:solidFill>
                <a:latin typeface="Dagny OT" panose="020B0504020201020104" pitchFamily="34" charset="77"/>
              </a:rPr>
              <a:t>contextualize</a:t>
            </a:r>
            <a:r>
              <a:rPr lang="en-US">
                <a:solidFill>
                  <a:schemeClr val="tx2"/>
                </a:solidFill>
                <a:latin typeface="Dagny OT" panose="020B0504020201020104" pitchFamily="34" charset="77"/>
              </a:rPr>
              <a:t> the data to help them make effective decisions.</a:t>
            </a:r>
          </a:p>
        </p:txBody>
      </p:sp>
      <p:graphicFrame>
        <p:nvGraphicFramePr>
          <p:cNvPr id="5" name="Diagram 4">
            <a:extLst>
              <a:ext uri="{FF2B5EF4-FFF2-40B4-BE49-F238E27FC236}">
                <a16:creationId xmlns:a16="http://schemas.microsoft.com/office/drawing/2014/main" id="{5219F841-3AB3-25D7-5FD3-188CD91A85B0}"/>
              </a:ext>
            </a:extLst>
          </p:cNvPr>
          <p:cNvGraphicFramePr/>
          <p:nvPr>
            <p:extLst>
              <p:ext uri="{D42A27DB-BD31-4B8C-83A1-F6EECF244321}">
                <p14:modId xmlns:p14="http://schemas.microsoft.com/office/powerpoint/2010/main" val="1830815311"/>
              </p:ext>
            </p:extLst>
          </p:nvPr>
        </p:nvGraphicFramePr>
        <p:xfrm>
          <a:off x="6939429" y="2674252"/>
          <a:ext cx="4806577" cy="3676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583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CE61-3183-4010-8809-58EF91AF5E27}"/>
              </a:ext>
            </a:extLst>
          </p:cNvPr>
          <p:cNvSpPr>
            <a:spLocks noGrp="1"/>
          </p:cNvSpPr>
          <p:nvPr>
            <p:ph type="title"/>
          </p:nvPr>
        </p:nvSpPr>
        <p:spPr/>
        <p:txBody>
          <a:bodyPr/>
          <a:lstStyle/>
          <a:p>
            <a:r>
              <a:rPr lang="en-CA" b="1"/>
              <a:t>Accountability and Responsibility</a:t>
            </a:r>
          </a:p>
        </p:txBody>
      </p:sp>
      <p:graphicFrame>
        <p:nvGraphicFramePr>
          <p:cNvPr id="6" name="Table 5">
            <a:extLst>
              <a:ext uri="{FF2B5EF4-FFF2-40B4-BE49-F238E27FC236}">
                <a16:creationId xmlns:a16="http://schemas.microsoft.com/office/drawing/2014/main" id="{AF4178E3-2FAF-4E61-8A49-EBC2B2E6CF0D}"/>
              </a:ext>
            </a:extLst>
          </p:cNvPr>
          <p:cNvGraphicFramePr>
            <a:graphicFrameLocks noGrp="1"/>
          </p:cNvGraphicFramePr>
          <p:nvPr/>
        </p:nvGraphicFramePr>
        <p:xfrm>
          <a:off x="448235" y="1928692"/>
          <a:ext cx="11308336" cy="4376928"/>
        </p:xfrm>
        <a:graphic>
          <a:graphicData uri="http://schemas.openxmlformats.org/drawingml/2006/table">
            <a:tbl>
              <a:tblPr firstRow="1" firstCol="1" bandRow="1">
                <a:tableStyleId>{5C22544A-7EE6-4342-B048-85BDC9FD1C3A}</a:tableStyleId>
              </a:tblPr>
              <a:tblGrid>
                <a:gridCol w="1698272">
                  <a:extLst>
                    <a:ext uri="{9D8B030D-6E8A-4147-A177-3AD203B41FA5}">
                      <a16:colId xmlns:a16="http://schemas.microsoft.com/office/drawing/2014/main" val="70388076"/>
                    </a:ext>
                  </a:extLst>
                </a:gridCol>
                <a:gridCol w="1850291">
                  <a:extLst>
                    <a:ext uri="{9D8B030D-6E8A-4147-A177-3AD203B41FA5}">
                      <a16:colId xmlns:a16="http://schemas.microsoft.com/office/drawing/2014/main" val="2933087238"/>
                    </a:ext>
                  </a:extLst>
                </a:gridCol>
                <a:gridCol w="1927592">
                  <a:extLst>
                    <a:ext uri="{9D8B030D-6E8A-4147-A177-3AD203B41FA5}">
                      <a16:colId xmlns:a16="http://schemas.microsoft.com/office/drawing/2014/main" val="2854125644"/>
                    </a:ext>
                  </a:extLst>
                </a:gridCol>
                <a:gridCol w="1881576">
                  <a:extLst>
                    <a:ext uri="{9D8B030D-6E8A-4147-A177-3AD203B41FA5}">
                      <a16:colId xmlns:a16="http://schemas.microsoft.com/office/drawing/2014/main" val="977531524"/>
                    </a:ext>
                  </a:extLst>
                </a:gridCol>
                <a:gridCol w="1963220">
                  <a:extLst>
                    <a:ext uri="{9D8B030D-6E8A-4147-A177-3AD203B41FA5}">
                      <a16:colId xmlns:a16="http://schemas.microsoft.com/office/drawing/2014/main" val="3655295904"/>
                    </a:ext>
                  </a:extLst>
                </a:gridCol>
                <a:gridCol w="1987385">
                  <a:extLst>
                    <a:ext uri="{9D8B030D-6E8A-4147-A177-3AD203B41FA5}">
                      <a16:colId xmlns:a16="http://schemas.microsoft.com/office/drawing/2014/main" val="79291509"/>
                    </a:ext>
                  </a:extLst>
                </a:gridCol>
              </a:tblGrid>
              <a:tr h="186646">
                <a:tc>
                  <a:txBody>
                    <a:bodyPr/>
                    <a:lstStyle/>
                    <a:p>
                      <a:pPr algn="just">
                        <a:spcAft>
                          <a:spcPts val="0"/>
                        </a:spcAft>
                      </a:pPr>
                      <a:r>
                        <a:rPr lang="en-CA" sz="1400" dirty="0">
                          <a:effectLst/>
                          <a:latin typeface="Dagny OT" panose="020B0504020201020104"/>
                        </a:rPr>
                        <a:t> </a:t>
                      </a:r>
                      <a:endParaRPr lang="en-CA" sz="1400" dirty="0">
                        <a:effectLst/>
                        <a:latin typeface="Dagny OT" panose="020B0504020201020104"/>
                        <a:ea typeface="Times New Roman" panose="02020603050405020304" pitchFamily="18" charset="0"/>
                        <a:cs typeface="Times New Roman" panose="02020603050405020304" pitchFamily="18" charset="0"/>
                      </a:endParaRPr>
                    </a:p>
                  </a:txBody>
                  <a:tcPr marL="64993" marR="64993" marT="0" marB="0">
                    <a:noFill/>
                  </a:tcPr>
                </a:tc>
                <a:tc>
                  <a:txBody>
                    <a:bodyPr/>
                    <a:lstStyle/>
                    <a:p>
                      <a:pPr algn="ctr">
                        <a:spcAft>
                          <a:spcPts val="0"/>
                        </a:spcAft>
                      </a:pPr>
                      <a:r>
                        <a:rPr lang="en-CA" sz="1400" dirty="0">
                          <a:effectLst/>
                          <a:latin typeface="Dagny OT" panose="020B0504020201020104"/>
                        </a:rPr>
                        <a:t>Data Trustee</a:t>
                      </a:r>
                      <a:endParaRPr lang="en-CA" sz="1400" dirty="0">
                        <a:effectLst/>
                        <a:latin typeface="Dagny OT" panose="020B0504020201020104"/>
                        <a:ea typeface="Times New Roman" panose="02020603050405020304" pitchFamily="18" charset="0"/>
                        <a:cs typeface="Times New Roman" panose="02020603050405020304" pitchFamily="18" charset="0"/>
                      </a:endParaRPr>
                    </a:p>
                  </a:txBody>
                  <a:tcPr marL="64993" marR="64993" marT="0" marB="0">
                    <a:solidFill>
                      <a:srgbClr val="0070C0"/>
                    </a:solidFill>
                  </a:tcPr>
                </a:tc>
                <a:tc>
                  <a:txBody>
                    <a:bodyPr/>
                    <a:lstStyle/>
                    <a:p>
                      <a:pPr algn="ctr">
                        <a:spcAft>
                          <a:spcPts val="0"/>
                        </a:spcAft>
                      </a:pPr>
                      <a:r>
                        <a:rPr lang="en-CA" sz="1400" dirty="0">
                          <a:effectLst/>
                          <a:latin typeface="Dagny OT" panose="020B0504020201020104"/>
                        </a:rPr>
                        <a:t>Data Steward</a:t>
                      </a:r>
                      <a:endParaRPr lang="en-CA" sz="1400" dirty="0">
                        <a:effectLst/>
                        <a:latin typeface="Dagny OT" panose="020B0504020201020104"/>
                        <a:ea typeface="Times New Roman" panose="02020603050405020304" pitchFamily="18" charset="0"/>
                        <a:cs typeface="Times New Roman" panose="02020603050405020304" pitchFamily="18" charset="0"/>
                      </a:endParaRPr>
                    </a:p>
                  </a:txBody>
                  <a:tcPr marL="64993" marR="64993" marT="0" marB="0">
                    <a:solidFill>
                      <a:srgbClr val="0070C0"/>
                    </a:solidFill>
                  </a:tcPr>
                </a:tc>
                <a:tc>
                  <a:txBody>
                    <a:bodyPr/>
                    <a:lstStyle/>
                    <a:p>
                      <a:pPr algn="ctr">
                        <a:spcAft>
                          <a:spcPts val="0"/>
                        </a:spcAft>
                      </a:pPr>
                      <a:r>
                        <a:rPr lang="en-CA" sz="1400" dirty="0">
                          <a:effectLst/>
                          <a:latin typeface="Dagny OT" panose="020B0504020201020104"/>
                        </a:rPr>
                        <a:t>Data Custodian</a:t>
                      </a:r>
                      <a:endParaRPr lang="en-CA" sz="1400" dirty="0">
                        <a:effectLst/>
                        <a:latin typeface="Dagny OT" panose="020B0504020201020104"/>
                        <a:ea typeface="Times New Roman" panose="02020603050405020304" pitchFamily="18" charset="0"/>
                        <a:cs typeface="Times New Roman" panose="02020603050405020304" pitchFamily="18" charset="0"/>
                      </a:endParaRPr>
                    </a:p>
                  </a:txBody>
                  <a:tcPr marL="64993" marR="64993" marT="0" marB="0">
                    <a:solidFill>
                      <a:srgbClr val="0070C0"/>
                    </a:solidFill>
                  </a:tcPr>
                </a:tc>
                <a:tc>
                  <a:txBody>
                    <a:bodyPr/>
                    <a:lstStyle/>
                    <a:p>
                      <a:pPr algn="ctr">
                        <a:spcAft>
                          <a:spcPts val="0"/>
                        </a:spcAft>
                      </a:pPr>
                      <a:r>
                        <a:rPr lang="en-CA" sz="1400">
                          <a:effectLst/>
                          <a:latin typeface="Dagny OT" panose="020B0504020201020104"/>
                        </a:rPr>
                        <a:t>Data Contributor</a:t>
                      </a:r>
                      <a:endParaRPr lang="en-CA" sz="1400">
                        <a:effectLst/>
                        <a:latin typeface="Dagny OT" panose="020B0504020201020104"/>
                        <a:ea typeface="Times New Roman" panose="02020603050405020304" pitchFamily="18" charset="0"/>
                        <a:cs typeface="Times New Roman" panose="02020603050405020304" pitchFamily="18" charset="0"/>
                      </a:endParaRPr>
                    </a:p>
                  </a:txBody>
                  <a:tcPr marL="64993" marR="64993" marT="0" marB="0">
                    <a:solidFill>
                      <a:srgbClr val="0070C0"/>
                    </a:solidFill>
                  </a:tcPr>
                </a:tc>
                <a:tc>
                  <a:txBody>
                    <a:bodyPr/>
                    <a:lstStyle/>
                    <a:p>
                      <a:pPr algn="ctr">
                        <a:spcAft>
                          <a:spcPts val="0"/>
                        </a:spcAft>
                      </a:pPr>
                      <a:r>
                        <a:rPr lang="en-CA" sz="1400" dirty="0">
                          <a:effectLst/>
                          <a:latin typeface="Dagny OT" panose="020B0504020201020104"/>
                        </a:rPr>
                        <a:t>Data Consumer</a:t>
                      </a:r>
                      <a:endParaRPr lang="en-CA" sz="1400" dirty="0">
                        <a:effectLst/>
                        <a:latin typeface="Dagny OT" panose="020B0504020201020104"/>
                        <a:ea typeface="Times New Roman" panose="02020603050405020304" pitchFamily="18" charset="0"/>
                        <a:cs typeface="Times New Roman" panose="02020603050405020304" pitchFamily="18" charset="0"/>
                      </a:endParaRPr>
                    </a:p>
                  </a:txBody>
                  <a:tcPr marL="64993" marR="64993" marT="0" marB="0">
                    <a:solidFill>
                      <a:srgbClr val="0070C0"/>
                    </a:solidFill>
                  </a:tcPr>
                </a:tc>
                <a:extLst>
                  <a:ext uri="{0D108BD9-81ED-4DB2-BD59-A6C34878D82A}">
                    <a16:rowId xmlns:a16="http://schemas.microsoft.com/office/drawing/2014/main" val="1042149232"/>
                  </a:ext>
                </a:extLst>
              </a:tr>
              <a:tr h="933226">
                <a:tc>
                  <a:txBody>
                    <a:bodyPr/>
                    <a:lstStyle/>
                    <a:p>
                      <a:pPr algn="ctr">
                        <a:spcAft>
                          <a:spcPts val="0"/>
                        </a:spcAft>
                      </a:pPr>
                      <a:r>
                        <a:rPr lang="en-CA" sz="1400" dirty="0">
                          <a:effectLst/>
                          <a:latin typeface="Dagny OT" panose="020B0504020201020104" pitchFamily="34" charset="77"/>
                        </a:rPr>
                        <a:t>Definition</a:t>
                      </a:r>
                      <a:endParaRPr lang="en-CA" sz="140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rgbClr val="0070C0"/>
                    </a:solidFill>
                  </a:tcPr>
                </a:tc>
                <a:tc>
                  <a:txBody>
                    <a:bodyPr/>
                    <a:lstStyle/>
                    <a:p>
                      <a:pPr algn="l">
                        <a:spcAft>
                          <a:spcPts val="0"/>
                        </a:spcAft>
                      </a:pPr>
                      <a:r>
                        <a:rPr lang="en-CA" sz="1300" b="0" i="0" dirty="0">
                          <a:effectLst/>
                          <a:latin typeface="Dagny OT" panose="020B0504020201020104" pitchFamily="34" charset="77"/>
                        </a:rPr>
                        <a:t>A person who has governance and compliance responsibility for a set of data assets</a:t>
                      </a:r>
                      <a:endParaRPr lang="en-CA" sz="1300" b="0" i="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accent2">
                        <a:lumMod val="40000"/>
                        <a:lumOff val="60000"/>
                      </a:schemeClr>
                    </a:solidFill>
                  </a:tcPr>
                </a:tc>
                <a:tc>
                  <a:txBody>
                    <a:bodyPr/>
                    <a:lstStyle/>
                    <a:p>
                      <a:pPr algn="l">
                        <a:spcAft>
                          <a:spcPts val="0"/>
                        </a:spcAft>
                      </a:pPr>
                      <a:r>
                        <a:rPr lang="en-CA" sz="1300" b="0" i="0" dirty="0">
                          <a:effectLst/>
                          <a:latin typeface="Dagny OT" panose="020B0504020201020104" pitchFamily="34" charset="77"/>
                        </a:rPr>
                        <a:t>A person who has business accountability for a set of data assets</a:t>
                      </a:r>
                      <a:endParaRPr lang="en-CA" sz="1300" b="0" i="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accent2">
                        <a:lumMod val="40000"/>
                        <a:lumOff val="60000"/>
                      </a:schemeClr>
                    </a:solidFill>
                  </a:tcPr>
                </a:tc>
                <a:tc>
                  <a:txBody>
                    <a:bodyPr/>
                    <a:lstStyle/>
                    <a:p>
                      <a:pPr algn="l">
                        <a:spcAft>
                          <a:spcPts val="0"/>
                        </a:spcAft>
                      </a:pPr>
                      <a:r>
                        <a:rPr lang="en-CA" sz="1300" b="0" i="0" dirty="0">
                          <a:effectLst/>
                          <a:latin typeface="Dagny OT" panose="020B0504020201020104" pitchFamily="34" charset="77"/>
                        </a:rPr>
                        <a:t>A person who has technical accountability for a set of data assets</a:t>
                      </a:r>
                      <a:endParaRPr lang="en-CA" sz="1300" b="0" i="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accent2">
                        <a:lumMod val="40000"/>
                        <a:lumOff val="60000"/>
                      </a:schemeClr>
                    </a:solidFill>
                  </a:tcPr>
                </a:tc>
                <a:tc>
                  <a:txBody>
                    <a:bodyPr/>
                    <a:lstStyle/>
                    <a:p>
                      <a:pPr algn="l">
                        <a:spcAft>
                          <a:spcPts val="0"/>
                        </a:spcAft>
                      </a:pPr>
                      <a:r>
                        <a:rPr lang="en-CA" sz="1300" b="0" i="0" dirty="0">
                          <a:effectLst/>
                          <a:latin typeface="Dagny OT" panose="020B0504020201020104" pitchFamily="34" charset="77"/>
                        </a:rPr>
                        <a:t>A person who creates or collects data that is relevant to the organization</a:t>
                      </a:r>
                      <a:endParaRPr lang="en-CA" sz="1300" b="0" i="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accent2">
                        <a:lumMod val="40000"/>
                        <a:lumOff val="60000"/>
                      </a:schemeClr>
                    </a:solidFill>
                  </a:tcPr>
                </a:tc>
                <a:tc>
                  <a:txBody>
                    <a:bodyPr/>
                    <a:lstStyle/>
                    <a:p>
                      <a:pPr algn="l">
                        <a:spcAft>
                          <a:spcPts val="0"/>
                        </a:spcAft>
                      </a:pPr>
                      <a:r>
                        <a:rPr lang="en-CA" sz="1300" b="0" i="0" dirty="0">
                          <a:effectLst/>
                          <a:latin typeface="Dagny OT" panose="020B0504020201020104" pitchFamily="34" charset="77"/>
                        </a:rPr>
                        <a:t>A person who uses data to enable business outcomes</a:t>
                      </a:r>
                      <a:endParaRPr lang="en-CA" sz="1300" b="0" i="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accent2">
                        <a:lumMod val="40000"/>
                        <a:lumOff val="60000"/>
                      </a:schemeClr>
                    </a:solidFill>
                  </a:tcPr>
                </a:tc>
                <a:extLst>
                  <a:ext uri="{0D108BD9-81ED-4DB2-BD59-A6C34878D82A}">
                    <a16:rowId xmlns:a16="http://schemas.microsoft.com/office/drawing/2014/main" val="265020531"/>
                  </a:ext>
                </a:extLst>
              </a:tr>
              <a:tr h="3172968">
                <a:tc>
                  <a:txBody>
                    <a:bodyPr/>
                    <a:lstStyle/>
                    <a:p>
                      <a:pPr algn="ctr">
                        <a:spcAft>
                          <a:spcPts val="0"/>
                        </a:spcAft>
                      </a:pPr>
                      <a:r>
                        <a:rPr lang="en-CA" sz="1400" dirty="0">
                          <a:effectLst/>
                          <a:latin typeface="Dagny OT" panose="020B0504020201020104" pitchFamily="34" charset="77"/>
                        </a:rPr>
                        <a:t>Accountability summary</a:t>
                      </a:r>
                      <a:endParaRPr lang="en-CA" sz="140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rgbClr val="0070C0"/>
                    </a:solidFill>
                  </a:tcPr>
                </a:tc>
                <a:tc>
                  <a:txBody>
                    <a:bodyPr/>
                    <a:lstStyle/>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Compliance</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Risk</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Oversight</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Approval</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Champion</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Issue resolution</a:t>
                      </a:r>
                      <a:endParaRPr lang="en-CA" sz="1300" b="0" i="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bg2"/>
                    </a:solidFill>
                  </a:tcPr>
                </a:tc>
                <a:tc>
                  <a:txBody>
                    <a:bodyPr/>
                    <a:lstStyle/>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Accuracy</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Consistency</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Business requirements</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Metadata definition and management</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Data Quality</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Data Curation</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Fitness for Purpose</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Governance</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Inventory</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RDM</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Role Management</a:t>
                      </a:r>
                      <a:endParaRPr lang="en-CA" sz="1300" b="0" i="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bg2"/>
                    </a:solidFill>
                  </a:tcPr>
                </a:tc>
                <a:tc>
                  <a:txBody>
                    <a:bodyPr/>
                    <a:lstStyle/>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Security</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Access Management</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Availability</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Capacity</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Continuity</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Safeguarding</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Implementation</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Technical standards</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Configuration</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Control</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Modeling</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Versioning</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Change Management</a:t>
                      </a:r>
                      <a:endParaRPr lang="en-CA" sz="1300" b="0" i="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bg2"/>
                    </a:solidFill>
                  </a:tcPr>
                </a:tc>
                <a:tc>
                  <a:txBody>
                    <a:bodyPr/>
                    <a:lstStyle/>
                    <a:p>
                      <a:pPr marL="342900" lvl="0" indent="-342900" algn="l">
                        <a:spcAft>
                          <a:spcPts val="0"/>
                        </a:spcAft>
                        <a:buClr>
                          <a:srgbClr val="0070C0"/>
                        </a:buClr>
                        <a:buFont typeface="Wingdings" pitchFamily="2" charset="2"/>
                        <a:buChar char="§"/>
                      </a:pPr>
                      <a:r>
                        <a:rPr lang="en-CA" sz="1300" b="0" i="0">
                          <a:effectLst/>
                          <a:latin typeface="Dagny OT" panose="020B0504020201020104" pitchFamily="34" charset="77"/>
                        </a:rPr>
                        <a:t>Data Acquisition and entry</a:t>
                      </a:r>
                    </a:p>
                    <a:p>
                      <a:pPr marL="342900" lvl="0" indent="-342900" algn="l">
                        <a:spcAft>
                          <a:spcPts val="0"/>
                        </a:spcAft>
                        <a:buClr>
                          <a:srgbClr val="0070C0"/>
                        </a:buClr>
                        <a:buFont typeface="Wingdings" pitchFamily="2" charset="2"/>
                        <a:buChar char="§"/>
                      </a:pPr>
                      <a:r>
                        <a:rPr lang="en-CA" sz="1300" b="0" i="0">
                          <a:effectLst/>
                          <a:latin typeface="Dagny OT" panose="020B0504020201020104" pitchFamily="34" charset="77"/>
                        </a:rPr>
                        <a:t>Data Quality</a:t>
                      </a:r>
                    </a:p>
                    <a:p>
                      <a:pPr marL="342900" lvl="0" indent="-342900" algn="l">
                        <a:spcAft>
                          <a:spcPts val="0"/>
                        </a:spcAft>
                        <a:buClr>
                          <a:srgbClr val="0070C0"/>
                        </a:buClr>
                        <a:buFont typeface="Wingdings" pitchFamily="2" charset="2"/>
                        <a:buChar char="§"/>
                      </a:pPr>
                      <a:r>
                        <a:rPr lang="en-CA" sz="1300" b="0" i="0">
                          <a:effectLst/>
                          <a:latin typeface="Dagny OT" panose="020B0504020201020104" pitchFamily="34" charset="77"/>
                        </a:rPr>
                        <a:t>Metadata Preparation</a:t>
                      </a:r>
                    </a:p>
                    <a:p>
                      <a:pPr marL="342900" lvl="0" indent="-342900" algn="l">
                        <a:spcAft>
                          <a:spcPts val="0"/>
                        </a:spcAft>
                        <a:buClr>
                          <a:srgbClr val="0070C0"/>
                        </a:buClr>
                        <a:buFont typeface="Wingdings" pitchFamily="2" charset="2"/>
                        <a:buChar char="§"/>
                      </a:pPr>
                      <a:r>
                        <a:rPr lang="en-CA" sz="1300" b="0" i="0">
                          <a:effectLst/>
                          <a:latin typeface="Dagny OT" panose="020B0504020201020104" pitchFamily="34" charset="77"/>
                        </a:rPr>
                        <a:t>Ethical and secure gathering of data</a:t>
                      </a:r>
                    </a:p>
                    <a:p>
                      <a:pPr marL="342900" lvl="0" indent="-342900" algn="l">
                        <a:spcAft>
                          <a:spcPts val="0"/>
                        </a:spcAft>
                        <a:buClr>
                          <a:srgbClr val="0070C0"/>
                        </a:buClr>
                        <a:buFont typeface="Wingdings" pitchFamily="2" charset="2"/>
                        <a:buChar char="§"/>
                      </a:pPr>
                      <a:r>
                        <a:rPr lang="en-CA" sz="1300" b="0" i="0">
                          <a:effectLst/>
                          <a:latin typeface="Dagny OT" panose="020B0504020201020104" pitchFamily="34" charset="77"/>
                        </a:rPr>
                        <a:t>Identification of issues</a:t>
                      </a:r>
                    </a:p>
                    <a:p>
                      <a:pPr marL="342900" lvl="0" indent="-342900" algn="l">
                        <a:spcAft>
                          <a:spcPts val="0"/>
                        </a:spcAft>
                        <a:buClr>
                          <a:srgbClr val="0070C0"/>
                        </a:buClr>
                        <a:buFont typeface="Wingdings" pitchFamily="2" charset="2"/>
                        <a:buChar char="§"/>
                      </a:pPr>
                      <a:r>
                        <a:rPr lang="en-CA" sz="1300" b="0" i="0">
                          <a:effectLst/>
                          <a:latin typeface="Dagny OT" panose="020B0504020201020104" pitchFamily="34" charset="77"/>
                        </a:rPr>
                        <a:t>Identification of new data sources</a:t>
                      </a:r>
                      <a:endParaRPr lang="en-CA" sz="1300" b="0" i="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bg2"/>
                    </a:solidFill>
                  </a:tcPr>
                </a:tc>
                <a:tc>
                  <a:txBody>
                    <a:bodyPr/>
                    <a:lstStyle/>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Ethical use</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Report on Data Quality</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Report on fitness for purpose</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Identification of business and data rules</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Identification and reporting of data control</a:t>
                      </a:r>
                    </a:p>
                    <a:p>
                      <a:pPr marL="342900" lvl="0" indent="-342900" algn="l">
                        <a:spcAft>
                          <a:spcPts val="0"/>
                        </a:spcAft>
                        <a:buClr>
                          <a:srgbClr val="0070C0"/>
                        </a:buClr>
                        <a:buFont typeface="Wingdings" pitchFamily="2" charset="2"/>
                        <a:buChar char="§"/>
                      </a:pPr>
                      <a:r>
                        <a:rPr lang="en-CA" sz="1300" b="0" i="0" dirty="0">
                          <a:effectLst/>
                          <a:latin typeface="Dagny OT" panose="020B0504020201020104" pitchFamily="34" charset="77"/>
                        </a:rPr>
                        <a:t>Use in line with governance</a:t>
                      </a:r>
                      <a:endParaRPr lang="en-CA" sz="1300" b="0" i="0" dirty="0">
                        <a:effectLst/>
                        <a:latin typeface="Dagny OT" panose="020B0504020201020104" pitchFamily="34" charset="77"/>
                        <a:ea typeface="Times New Roman" panose="02020603050405020304" pitchFamily="18" charset="0"/>
                        <a:cs typeface="Times New Roman" panose="02020603050405020304" pitchFamily="18" charset="0"/>
                      </a:endParaRPr>
                    </a:p>
                  </a:txBody>
                  <a:tcPr marL="64993" marR="64993" marT="0" marB="0">
                    <a:solidFill>
                      <a:schemeClr val="bg2"/>
                    </a:solidFill>
                  </a:tcPr>
                </a:tc>
                <a:extLst>
                  <a:ext uri="{0D108BD9-81ED-4DB2-BD59-A6C34878D82A}">
                    <a16:rowId xmlns:a16="http://schemas.microsoft.com/office/drawing/2014/main" val="1350631346"/>
                  </a:ext>
                </a:extLst>
              </a:tr>
            </a:tbl>
          </a:graphicData>
        </a:graphic>
      </p:graphicFrame>
      <p:pic>
        <p:nvPicPr>
          <p:cNvPr id="4" name="Picture 3" descr="A close up of a logo&#10;&#10;Description automatically generated">
            <a:extLst>
              <a:ext uri="{FF2B5EF4-FFF2-40B4-BE49-F238E27FC236}">
                <a16:creationId xmlns:a16="http://schemas.microsoft.com/office/drawing/2014/main" id="{C5B53036-D411-4FF9-AC57-5C0C1CCC938F}"/>
              </a:ext>
            </a:extLst>
          </p:cNvPr>
          <p:cNvPicPr>
            <a:picLocks noChangeAspect="1"/>
          </p:cNvPicPr>
          <p:nvPr/>
        </p:nvPicPr>
        <p:blipFill rotWithShape="1">
          <a:blip r:embed="rId2"/>
          <a:srcRect l="15177" t="20001" r="12293" b="24596"/>
          <a:stretch/>
        </p:blipFill>
        <p:spPr>
          <a:xfrm>
            <a:off x="10401300" y="746606"/>
            <a:ext cx="1225550" cy="936144"/>
          </a:xfrm>
          <a:prstGeom prst="rect">
            <a:avLst/>
          </a:prstGeom>
        </p:spPr>
      </p:pic>
    </p:spTree>
    <p:extLst>
      <p:ext uri="{BB962C8B-B14F-4D97-AF65-F5344CB8AC3E}">
        <p14:creationId xmlns:p14="http://schemas.microsoft.com/office/powerpoint/2010/main" val="36934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B74A48D-85BD-4DB2-9671-B2E99B002FE2}"/>
              </a:ext>
            </a:extLst>
          </p:cNvPr>
          <p:cNvSpPr/>
          <p:nvPr/>
        </p:nvSpPr>
        <p:spPr>
          <a:xfrm>
            <a:off x="918232" y="2009799"/>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a:solidFill>
                  <a:schemeClr val="bg1"/>
                </a:solidFill>
                <a:latin typeface="Dagny OT" panose="020B0504020201020104" pitchFamily="34" charset="77"/>
              </a:rPr>
              <a:t>1</a:t>
            </a:r>
          </a:p>
        </p:txBody>
      </p:sp>
      <p:sp>
        <p:nvSpPr>
          <p:cNvPr id="8" name="Oval 7">
            <a:extLst>
              <a:ext uri="{FF2B5EF4-FFF2-40B4-BE49-F238E27FC236}">
                <a16:creationId xmlns:a16="http://schemas.microsoft.com/office/drawing/2014/main" id="{C9E3B109-2C07-4101-92BB-ACAF70461732}"/>
              </a:ext>
            </a:extLst>
          </p:cNvPr>
          <p:cNvSpPr/>
          <p:nvPr/>
        </p:nvSpPr>
        <p:spPr>
          <a:xfrm>
            <a:off x="918232" y="3245724"/>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a:solidFill>
                  <a:schemeClr val="bg1"/>
                </a:solidFill>
                <a:latin typeface="Dagny OT" panose="020B0504020201020104" pitchFamily="34" charset="77"/>
              </a:rPr>
              <a:t>2</a:t>
            </a:r>
          </a:p>
        </p:txBody>
      </p:sp>
      <p:sp>
        <p:nvSpPr>
          <p:cNvPr id="9" name="Oval 8">
            <a:extLst>
              <a:ext uri="{FF2B5EF4-FFF2-40B4-BE49-F238E27FC236}">
                <a16:creationId xmlns:a16="http://schemas.microsoft.com/office/drawing/2014/main" id="{1D1F2EB1-0629-4496-A401-4922315F1826}"/>
              </a:ext>
            </a:extLst>
          </p:cNvPr>
          <p:cNvSpPr/>
          <p:nvPr/>
        </p:nvSpPr>
        <p:spPr>
          <a:xfrm>
            <a:off x="918232" y="4475037"/>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a:solidFill>
                  <a:schemeClr val="bg1"/>
                </a:solidFill>
                <a:latin typeface="Dagny OT" panose="020B0504020201020104" pitchFamily="34" charset="77"/>
              </a:rPr>
              <a:t>3</a:t>
            </a:r>
          </a:p>
        </p:txBody>
      </p:sp>
      <p:sp>
        <p:nvSpPr>
          <p:cNvPr id="10" name="Oval 9">
            <a:extLst>
              <a:ext uri="{FF2B5EF4-FFF2-40B4-BE49-F238E27FC236}">
                <a16:creationId xmlns:a16="http://schemas.microsoft.com/office/drawing/2014/main" id="{75E63EF1-6969-4EDC-A525-28E5D17E680C}"/>
              </a:ext>
            </a:extLst>
          </p:cNvPr>
          <p:cNvSpPr/>
          <p:nvPr/>
        </p:nvSpPr>
        <p:spPr>
          <a:xfrm>
            <a:off x="918232" y="5704350"/>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a:solidFill>
                  <a:schemeClr val="bg1"/>
                </a:solidFill>
                <a:latin typeface="Dagny OT" panose="020B0504020201020104" pitchFamily="34" charset="77"/>
              </a:rPr>
              <a:t>4</a:t>
            </a:r>
          </a:p>
        </p:txBody>
      </p:sp>
      <p:sp>
        <p:nvSpPr>
          <p:cNvPr id="11" name="TextBox 10">
            <a:extLst>
              <a:ext uri="{FF2B5EF4-FFF2-40B4-BE49-F238E27FC236}">
                <a16:creationId xmlns:a16="http://schemas.microsoft.com/office/drawing/2014/main" id="{3F8C2AA5-2097-4EA1-BC14-18FB1AC04ED7}"/>
              </a:ext>
            </a:extLst>
          </p:cNvPr>
          <p:cNvSpPr txBox="1"/>
          <p:nvPr/>
        </p:nvSpPr>
        <p:spPr>
          <a:xfrm>
            <a:off x="2072985" y="2241614"/>
            <a:ext cx="4171951" cy="400110"/>
          </a:xfrm>
          <a:prstGeom prst="rect">
            <a:avLst/>
          </a:prstGeom>
          <a:noFill/>
        </p:spPr>
        <p:txBody>
          <a:bodyPr wrap="square" rtlCol="0">
            <a:spAutoFit/>
          </a:bodyPr>
          <a:lstStyle/>
          <a:p>
            <a:pPr algn="l"/>
            <a:r>
              <a:rPr lang="en-US" sz="2000" dirty="0">
                <a:solidFill>
                  <a:schemeClr val="tx2"/>
                </a:solidFill>
                <a:effectLst/>
                <a:latin typeface="Dagny OT" panose="020B0504020201020104" pitchFamily="34" charset="77"/>
              </a:rPr>
              <a:t>Create self-service data culture</a:t>
            </a:r>
          </a:p>
        </p:txBody>
      </p:sp>
      <p:sp>
        <p:nvSpPr>
          <p:cNvPr id="12" name="TextBox 11">
            <a:extLst>
              <a:ext uri="{FF2B5EF4-FFF2-40B4-BE49-F238E27FC236}">
                <a16:creationId xmlns:a16="http://schemas.microsoft.com/office/drawing/2014/main" id="{7BF42D48-3AC4-402D-8930-8675389D273A}"/>
              </a:ext>
            </a:extLst>
          </p:cNvPr>
          <p:cNvSpPr txBox="1"/>
          <p:nvPr/>
        </p:nvSpPr>
        <p:spPr>
          <a:xfrm>
            <a:off x="2072983" y="3511058"/>
            <a:ext cx="4265469" cy="400110"/>
          </a:xfrm>
          <a:prstGeom prst="rect">
            <a:avLst/>
          </a:prstGeom>
          <a:noFill/>
        </p:spPr>
        <p:txBody>
          <a:bodyPr wrap="square" rtlCol="0">
            <a:spAutoFit/>
          </a:bodyPr>
          <a:lstStyle/>
          <a:p>
            <a:r>
              <a:rPr lang="en-CA" sz="2000" dirty="0">
                <a:solidFill>
                  <a:schemeClr val="tx2"/>
                </a:solidFill>
                <a:latin typeface="Dagny OT" panose="020B0504020201020104" pitchFamily="34" charset="77"/>
              </a:rPr>
              <a:t>Establish internal rules for data use</a:t>
            </a:r>
          </a:p>
        </p:txBody>
      </p:sp>
      <p:sp>
        <p:nvSpPr>
          <p:cNvPr id="13" name="TextBox 12">
            <a:extLst>
              <a:ext uri="{FF2B5EF4-FFF2-40B4-BE49-F238E27FC236}">
                <a16:creationId xmlns:a16="http://schemas.microsoft.com/office/drawing/2014/main" id="{376C62AF-8BE3-4C28-B326-4CC91D69B2B5}"/>
              </a:ext>
            </a:extLst>
          </p:cNvPr>
          <p:cNvSpPr txBox="1"/>
          <p:nvPr/>
        </p:nvSpPr>
        <p:spPr>
          <a:xfrm>
            <a:off x="2072982" y="4737237"/>
            <a:ext cx="4265471" cy="400110"/>
          </a:xfrm>
          <a:prstGeom prst="rect">
            <a:avLst/>
          </a:prstGeom>
          <a:noFill/>
        </p:spPr>
        <p:txBody>
          <a:bodyPr wrap="square" rtlCol="0">
            <a:spAutoFit/>
          </a:bodyPr>
          <a:lstStyle/>
          <a:p>
            <a:pPr algn="l"/>
            <a:r>
              <a:rPr lang="en-US" sz="2000" dirty="0">
                <a:solidFill>
                  <a:schemeClr val="tx2"/>
                </a:solidFill>
                <a:effectLst/>
                <a:latin typeface="Dagny OT" panose="020B0504020201020104" pitchFamily="34" charset="77"/>
              </a:rPr>
              <a:t>Implement compliance requirements</a:t>
            </a:r>
          </a:p>
        </p:txBody>
      </p:sp>
      <p:sp>
        <p:nvSpPr>
          <p:cNvPr id="14" name="TextBox 13">
            <a:extLst>
              <a:ext uri="{FF2B5EF4-FFF2-40B4-BE49-F238E27FC236}">
                <a16:creationId xmlns:a16="http://schemas.microsoft.com/office/drawing/2014/main" id="{5A99FB8B-438B-4375-A06B-88BE66F85FF8}"/>
              </a:ext>
            </a:extLst>
          </p:cNvPr>
          <p:cNvSpPr txBox="1"/>
          <p:nvPr/>
        </p:nvSpPr>
        <p:spPr>
          <a:xfrm>
            <a:off x="2072981" y="5955789"/>
            <a:ext cx="4431927" cy="400110"/>
          </a:xfrm>
          <a:prstGeom prst="rect">
            <a:avLst/>
          </a:prstGeom>
          <a:noFill/>
        </p:spPr>
        <p:txBody>
          <a:bodyPr wrap="square" rtlCol="0">
            <a:spAutoFit/>
          </a:bodyPr>
          <a:lstStyle/>
          <a:p>
            <a:r>
              <a:rPr lang="en-CA" sz="2000" dirty="0">
                <a:solidFill>
                  <a:schemeClr val="tx2"/>
                </a:solidFill>
                <a:latin typeface="Dagny OT" panose="020B0504020201020104" pitchFamily="34" charset="77"/>
              </a:rPr>
              <a:t>Improve internal and external comms</a:t>
            </a:r>
          </a:p>
        </p:txBody>
      </p:sp>
      <p:sp>
        <p:nvSpPr>
          <p:cNvPr id="16" name="Oval 15">
            <a:extLst>
              <a:ext uri="{FF2B5EF4-FFF2-40B4-BE49-F238E27FC236}">
                <a16:creationId xmlns:a16="http://schemas.microsoft.com/office/drawing/2014/main" id="{7F1AF3AD-F6DB-4217-85B6-C145F82FC42B}"/>
              </a:ext>
            </a:extLst>
          </p:cNvPr>
          <p:cNvSpPr/>
          <p:nvPr/>
        </p:nvSpPr>
        <p:spPr>
          <a:xfrm>
            <a:off x="6759659" y="2019545"/>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a:solidFill>
                  <a:schemeClr val="bg1"/>
                </a:solidFill>
                <a:latin typeface="Dagny OT" panose="020B0504020201020104" pitchFamily="34" charset="77"/>
              </a:rPr>
              <a:t>5</a:t>
            </a:r>
          </a:p>
        </p:txBody>
      </p:sp>
      <p:sp>
        <p:nvSpPr>
          <p:cNvPr id="17" name="TextBox 16">
            <a:extLst>
              <a:ext uri="{FF2B5EF4-FFF2-40B4-BE49-F238E27FC236}">
                <a16:creationId xmlns:a16="http://schemas.microsoft.com/office/drawing/2014/main" id="{DC2D28D4-973F-45AF-AF57-2269D4D6EEED}"/>
              </a:ext>
            </a:extLst>
          </p:cNvPr>
          <p:cNvSpPr txBox="1"/>
          <p:nvPr/>
        </p:nvSpPr>
        <p:spPr>
          <a:xfrm>
            <a:off x="7914409" y="2221604"/>
            <a:ext cx="3552233" cy="400110"/>
          </a:xfrm>
          <a:prstGeom prst="rect">
            <a:avLst/>
          </a:prstGeom>
          <a:noFill/>
        </p:spPr>
        <p:txBody>
          <a:bodyPr wrap="square" rtlCol="0">
            <a:spAutoFit/>
          </a:bodyPr>
          <a:lstStyle/>
          <a:p>
            <a:r>
              <a:rPr lang="en-CA" sz="2000" dirty="0">
                <a:solidFill>
                  <a:schemeClr val="tx2"/>
                </a:solidFill>
                <a:latin typeface="Dagny OT" panose="020B0504020201020104" pitchFamily="34" charset="77"/>
              </a:rPr>
              <a:t>Increase value of data</a:t>
            </a:r>
          </a:p>
        </p:txBody>
      </p:sp>
      <p:sp>
        <p:nvSpPr>
          <p:cNvPr id="18" name="Oval 17">
            <a:extLst>
              <a:ext uri="{FF2B5EF4-FFF2-40B4-BE49-F238E27FC236}">
                <a16:creationId xmlns:a16="http://schemas.microsoft.com/office/drawing/2014/main" id="{5CC0E2C5-424A-43FC-94BF-A5F508579524}"/>
              </a:ext>
            </a:extLst>
          </p:cNvPr>
          <p:cNvSpPr/>
          <p:nvPr/>
        </p:nvSpPr>
        <p:spPr>
          <a:xfrm>
            <a:off x="6759659" y="3245724"/>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a:solidFill>
                  <a:schemeClr val="bg1"/>
                </a:solidFill>
                <a:latin typeface="Dagny OT" panose="020B0504020201020104" pitchFamily="34" charset="77"/>
              </a:rPr>
              <a:t>6</a:t>
            </a:r>
          </a:p>
        </p:txBody>
      </p:sp>
      <p:sp>
        <p:nvSpPr>
          <p:cNvPr id="19" name="TextBox 18">
            <a:extLst>
              <a:ext uri="{FF2B5EF4-FFF2-40B4-BE49-F238E27FC236}">
                <a16:creationId xmlns:a16="http://schemas.microsoft.com/office/drawing/2014/main" id="{16B37A78-706E-4CE2-9A50-C6A9A61FE948}"/>
              </a:ext>
            </a:extLst>
          </p:cNvPr>
          <p:cNvSpPr txBox="1"/>
          <p:nvPr/>
        </p:nvSpPr>
        <p:spPr>
          <a:xfrm>
            <a:off x="7914409" y="3470927"/>
            <a:ext cx="3552233" cy="400110"/>
          </a:xfrm>
          <a:prstGeom prst="rect">
            <a:avLst/>
          </a:prstGeom>
          <a:noFill/>
        </p:spPr>
        <p:txBody>
          <a:bodyPr wrap="square" rtlCol="0">
            <a:spAutoFit/>
          </a:bodyPr>
          <a:lstStyle/>
          <a:p>
            <a:r>
              <a:rPr lang="en-CA" sz="2000" dirty="0">
                <a:solidFill>
                  <a:schemeClr val="tx2"/>
                </a:solidFill>
                <a:latin typeface="Dagny OT" panose="020B0504020201020104" pitchFamily="34" charset="77"/>
              </a:rPr>
              <a:t>Reduce costs</a:t>
            </a:r>
          </a:p>
        </p:txBody>
      </p:sp>
      <p:sp>
        <p:nvSpPr>
          <p:cNvPr id="23" name="Oval 22">
            <a:extLst>
              <a:ext uri="{FF2B5EF4-FFF2-40B4-BE49-F238E27FC236}">
                <a16:creationId xmlns:a16="http://schemas.microsoft.com/office/drawing/2014/main" id="{B785D518-358F-4DED-BD41-03126EDB9323}"/>
              </a:ext>
            </a:extLst>
          </p:cNvPr>
          <p:cNvSpPr/>
          <p:nvPr/>
        </p:nvSpPr>
        <p:spPr>
          <a:xfrm>
            <a:off x="6759659" y="4471903"/>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a:solidFill>
                  <a:schemeClr val="bg1"/>
                </a:solidFill>
                <a:latin typeface="Dagny OT" panose="020B0504020201020104" pitchFamily="34" charset="77"/>
              </a:rPr>
              <a:t>7</a:t>
            </a:r>
          </a:p>
        </p:txBody>
      </p:sp>
      <p:sp>
        <p:nvSpPr>
          <p:cNvPr id="24" name="TextBox 23">
            <a:extLst>
              <a:ext uri="{FF2B5EF4-FFF2-40B4-BE49-F238E27FC236}">
                <a16:creationId xmlns:a16="http://schemas.microsoft.com/office/drawing/2014/main" id="{F03F5C45-0B96-493C-8E29-4CCE7E359F2D}"/>
              </a:ext>
            </a:extLst>
          </p:cNvPr>
          <p:cNvSpPr txBox="1"/>
          <p:nvPr/>
        </p:nvSpPr>
        <p:spPr>
          <a:xfrm>
            <a:off x="7914409" y="4697106"/>
            <a:ext cx="3552233" cy="400110"/>
          </a:xfrm>
          <a:prstGeom prst="rect">
            <a:avLst/>
          </a:prstGeom>
          <a:noFill/>
        </p:spPr>
        <p:txBody>
          <a:bodyPr wrap="square" rtlCol="0">
            <a:spAutoFit/>
          </a:bodyPr>
          <a:lstStyle/>
          <a:p>
            <a:r>
              <a:rPr lang="en-CA" sz="2000" dirty="0">
                <a:solidFill>
                  <a:schemeClr val="tx2"/>
                </a:solidFill>
                <a:latin typeface="Dagny OT" panose="020B0504020201020104" pitchFamily="34" charset="77"/>
              </a:rPr>
              <a:t>Continually manage risks</a:t>
            </a:r>
          </a:p>
        </p:txBody>
      </p:sp>
      <p:sp>
        <p:nvSpPr>
          <p:cNvPr id="26" name="Oval 25">
            <a:extLst>
              <a:ext uri="{FF2B5EF4-FFF2-40B4-BE49-F238E27FC236}">
                <a16:creationId xmlns:a16="http://schemas.microsoft.com/office/drawing/2014/main" id="{618696E3-B487-4809-8C53-6A9D2FCBF5FE}"/>
              </a:ext>
            </a:extLst>
          </p:cNvPr>
          <p:cNvSpPr/>
          <p:nvPr/>
        </p:nvSpPr>
        <p:spPr>
          <a:xfrm>
            <a:off x="6759659" y="5681206"/>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a:solidFill>
                  <a:schemeClr val="bg1"/>
                </a:solidFill>
                <a:latin typeface="Dagny OT" panose="020B0504020201020104" pitchFamily="34" charset="77"/>
              </a:rPr>
              <a:t>8</a:t>
            </a:r>
          </a:p>
        </p:txBody>
      </p:sp>
      <p:sp>
        <p:nvSpPr>
          <p:cNvPr id="27" name="TextBox 26">
            <a:extLst>
              <a:ext uri="{FF2B5EF4-FFF2-40B4-BE49-F238E27FC236}">
                <a16:creationId xmlns:a16="http://schemas.microsoft.com/office/drawing/2014/main" id="{C80C59B8-6729-43E3-B973-E7DDD46E1E8B}"/>
              </a:ext>
            </a:extLst>
          </p:cNvPr>
          <p:cNvSpPr txBox="1"/>
          <p:nvPr/>
        </p:nvSpPr>
        <p:spPr>
          <a:xfrm>
            <a:off x="7914409" y="5906409"/>
            <a:ext cx="3552233" cy="400110"/>
          </a:xfrm>
          <a:prstGeom prst="rect">
            <a:avLst/>
          </a:prstGeom>
          <a:noFill/>
        </p:spPr>
        <p:txBody>
          <a:bodyPr wrap="square" rtlCol="0">
            <a:spAutoFit/>
          </a:bodyPr>
          <a:lstStyle/>
          <a:p>
            <a:r>
              <a:rPr lang="en-CA" sz="2000" dirty="0">
                <a:solidFill>
                  <a:schemeClr val="tx2"/>
                </a:solidFill>
                <a:latin typeface="Dagny OT" panose="020B0504020201020104" pitchFamily="34" charset="77"/>
              </a:rPr>
              <a:t>Ensure continued existence</a:t>
            </a:r>
          </a:p>
        </p:txBody>
      </p:sp>
      <p:sp>
        <p:nvSpPr>
          <p:cNvPr id="25" name="Title 1">
            <a:extLst>
              <a:ext uri="{FF2B5EF4-FFF2-40B4-BE49-F238E27FC236}">
                <a16:creationId xmlns:a16="http://schemas.microsoft.com/office/drawing/2014/main" id="{52A0BF88-D365-D841-D295-5ED932B7469C}"/>
              </a:ext>
            </a:extLst>
          </p:cNvPr>
          <p:cNvSpPr>
            <a:spLocks noGrp="1"/>
          </p:cNvSpPr>
          <p:nvPr>
            <p:ph type="title"/>
          </p:nvPr>
        </p:nvSpPr>
        <p:spPr/>
        <p:txBody>
          <a:bodyPr>
            <a:noAutofit/>
          </a:bodyPr>
          <a:lstStyle/>
          <a:p>
            <a:r>
              <a:rPr lang="en-US" b="1" dirty="0"/>
              <a:t>Goals of Data Governance</a:t>
            </a:r>
          </a:p>
        </p:txBody>
      </p:sp>
    </p:spTree>
    <p:extLst>
      <p:ext uri="{BB962C8B-B14F-4D97-AF65-F5344CB8AC3E}">
        <p14:creationId xmlns:p14="http://schemas.microsoft.com/office/powerpoint/2010/main" val="21478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assorted flavor donuts">
            <a:extLst>
              <a:ext uri="{FF2B5EF4-FFF2-40B4-BE49-F238E27FC236}">
                <a16:creationId xmlns:a16="http://schemas.microsoft.com/office/drawing/2014/main" id="{E1F677D8-2378-4240-A804-B4FAD2759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55" r="9091" b="973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8201" name="Group 820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202" name="Rectangle 820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03" name="Rectangle 820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584200" y="1006956"/>
            <a:ext cx="3412067" cy="1372177"/>
          </a:xfrm>
        </p:spPr>
        <p:txBody>
          <a:bodyPr anchor="ctr">
            <a:normAutofit/>
          </a:bodyPr>
          <a:lstStyle/>
          <a:p>
            <a:r>
              <a:rPr lang="en-US" b="1" dirty="0"/>
              <a:t>Common </a:t>
            </a:r>
            <a:r>
              <a:rPr lang="en-US" b="1" dirty="0" err="1"/>
              <a:t>IssueS</a:t>
            </a:r>
            <a:r>
              <a:rPr lang="en-US" b="1" dirty="0"/>
              <a:t> with Data Governance</a:t>
            </a:r>
          </a:p>
        </p:txBody>
      </p:sp>
      <p:sp>
        <p:nvSpPr>
          <p:cNvPr id="3" name="Content Placeholder 2">
            <a:extLst>
              <a:ext uri="{FF2B5EF4-FFF2-40B4-BE49-F238E27FC236}">
                <a16:creationId xmlns:a16="http://schemas.microsoft.com/office/drawing/2014/main" id="{832C1FEB-878E-4302-F70D-3DF990DF8151}"/>
              </a:ext>
            </a:extLst>
          </p:cNvPr>
          <p:cNvSpPr>
            <a:spLocks noGrp="1"/>
          </p:cNvSpPr>
          <p:nvPr>
            <p:ph idx="1"/>
          </p:nvPr>
        </p:nvSpPr>
        <p:spPr>
          <a:xfrm>
            <a:off x="581193" y="2438399"/>
            <a:ext cx="3415074" cy="3564467"/>
          </a:xfrm>
        </p:spPr>
        <p:txBody>
          <a:bodyPr>
            <a:normAutofit/>
          </a:bodyPr>
          <a:lstStyle/>
          <a:p>
            <a:r>
              <a:rPr lang="en-US">
                <a:solidFill>
                  <a:schemeClr val="bg1"/>
                </a:solidFill>
              </a:rPr>
              <a:t>Pioneered, planned, and projected by the most technical resources.</a:t>
            </a:r>
          </a:p>
          <a:p>
            <a:r>
              <a:rPr lang="en-US">
                <a:solidFill>
                  <a:schemeClr val="bg1"/>
                </a:solidFill>
              </a:rPr>
              <a:t>Verbiage is all over the place.</a:t>
            </a:r>
          </a:p>
          <a:p>
            <a:r>
              <a:rPr lang="en-US">
                <a:solidFill>
                  <a:schemeClr val="bg1"/>
                </a:solidFill>
              </a:rPr>
              <a:t>‘Donut meetings’...</a:t>
            </a:r>
          </a:p>
        </p:txBody>
      </p:sp>
    </p:spTree>
    <p:extLst>
      <p:ext uri="{BB962C8B-B14F-4D97-AF65-F5344CB8AC3E}">
        <p14:creationId xmlns:p14="http://schemas.microsoft.com/office/powerpoint/2010/main" val="11281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Possible Structure</a:t>
            </a:r>
          </a:p>
        </p:txBody>
      </p:sp>
      <p:sp>
        <p:nvSpPr>
          <p:cNvPr id="15" name="TextBox 14">
            <a:extLst>
              <a:ext uri="{FF2B5EF4-FFF2-40B4-BE49-F238E27FC236}">
                <a16:creationId xmlns:a16="http://schemas.microsoft.com/office/drawing/2014/main" id="{2402338A-DD0F-46F2-9A3E-6FF89534A7AC}"/>
              </a:ext>
            </a:extLst>
          </p:cNvPr>
          <p:cNvSpPr txBox="1"/>
          <p:nvPr/>
        </p:nvSpPr>
        <p:spPr>
          <a:xfrm>
            <a:off x="6315075" y="-28580"/>
            <a:ext cx="5876925" cy="307777"/>
          </a:xfrm>
          <a:prstGeom prst="rect">
            <a:avLst/>
          </a:prstGeom>
          <a:noFill/>
        </p:spPr>
        <p:txBody>
          <a:bodyPr wrap="square" rtlCol="0">
            <a:spAutoFit/>
          </a:bodyPr>
          <a:lstStyle/>
          <a:p>
            <a:pPr algn="r"/>
            <a:r>
              <a:rPr lang="en-CA" sz="1400" dirty="0">
                <a:solidFill>
                  <a:schemeClr val="tx2"/>
                </a:solidFill>
                <a:latin typeface="Dagny OT" panose="020B0504020201020104" pitchFamily="34" charset="77"/>
              </a:rPr>
              <a:t>[Informatica]</a:t>
            </a:r>
          </a:p>
        </p:txBody>
      </p:sp>
      <p:sp>
        <p:nvSpPr>
          <p:cNvPr id="4" name="Rectangle: Rounded Corners 3">
            <a:extLst>
              <a:ext uri="{FF2B5EF4-FFF2-40B4-BE49-F238E27FC236}">
                <a16:creationId xmlns:a16="http://schemas.microsoft.com/office/drawing/2014/main" id="{B4195011-614E-A79F-CB22-D0A13273CC7E}"/>
              </a:ext>
            </a:extLst>
          </p:cNvPr>
          <p:cNvSpPr/>
          <p:nvPr/>
        </p:nvSpPr>
        <p:spPr>
          <a:xfrm>
            <a:off x="467475" y="1946955"/>
            <a:ext cx="11306710" cy="1330504"/>
          </a:xfrm>
          <a:prstGeom prst="roundRect">
            <a:avLst>
              <a:gd name="adj" fmla="val 971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Dagny OT" panose="020B0504020201020104" pitchFamily="34" charset="77"/>
              </a:rPr>
              <a:t>Executive</a:t>
            </a:r>
            <a:endParaRPr lang="en-CA" dirty="0">
              <a:solidFill>
                <a:schemeClr val="tx1">
                  <a:lumMod val="75000"/>
                  <a:lumOff val="25000"/>
                </a:schemeClr>
              </a:solidFill>
              <a:latin typeface="Dagny OT" panose="020B0504020201020104" pitchFamily="34" charset="77"/>
            </a:endParaRPr>
          </a:p>
        </p:txBody>
      </p:sp>
      <p:sp>
        <p:nvSpPr>
          <p:cNvPr id="5" name="Rectangle: Rounded Corners 4">
            <a:extLst>
              <a:ext uri="{FF2B5EF4-FFF2-40B4-BE49-F238E27FC236}">
                <a16:creationId xmlns:a16="http://schemas.microsoft.com/office/drawing/2014/main" id="{C0D7AE8A-DC5D-CED3-BB2A-DC2409F8367F}"/>
              </a:ext>
            </a:extLst>
          </p:cNvPr>
          <p:cNvSpPr/>
          <p:nvPr/>
        </p:nvSpPr>
        <p:spPr>
          <a:xfrm>
            <a:off x="467475" y="3429859"/>
            <a:ext cx="11306710" cy="1330504"/>
          </a:xfrm>
          <a:prstGeom prst="roundRect">
            <a:avLst>
              <a:gd name="adj" fmla="val 971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Dagny OT" panose="020B0504020201020104" pitchFamily="34" charset="77"/>
              </a:rPr>
              <a:t>Managerial</a:t>
            </a:r>
            <a:endParaRPr lang="en-CA" dirty="0">
              <a:solidFill>
                <a:schemeClr val="tx1">
                  <a:lumMod val="75000"/>
                  <a:lumOff val="25000"/>
                </a:schemeClr>
              </a:solidFill>
              <a:latin typeface="Dagny OT" panose="020B0504020201020104" pitchFamily="34" charset="77"/>
            </a:endParaRPr>
          </a:p>
        </p:txBody>
      </p:sp>
      <p:sp>
        <p:nvSpPr>
          <p:cNvPr id="6" name="Rectangle: Rounded Corners 5">
            <a:extLst>
              <a:ext uri="{FF2B5EF4-FFF2-40B4-BE49-F238E27FC236}">
                <a16:creationId xmlns:a16="http://schemas.microsoft.com/office/drawing/2014/main" id="{B349B030-BED1-7D5F-BF0C-B8217AD4029C}"/>
              </a:ext>
            </a:extLst>
          </p:cNvPr>
          <p:cNvSpPr/>
          <p:nvPr/>
        </p:nvSpPr>
        <p:spPr>
          <a:xfrm>
            <a:off x="467475" y="4912763"/>
            <a:ext cx="11306710" cy="1330504"/>
          </a:xfrm>
          <a:prstGeom prst="roundRect">
            <a:avLst>
              <a:gd name="adj" fmla="val 971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Dagny OT" panose="020B0504020201020104" pitchFamily="34" charset="77"/>
              </a:rPr>
              <a:t>Operational</a:t>
            </a:r>
            <a:endParaRPr lang="en-CA" dirty="0">
              <a:solidFill>
                <a:schemeClr val="tx1">
                  <a:lumMod val="75000"/>
                  <a:lumOff val="25000"/>
                </a:schemeClr>
              </a:solidFill>
              <a:latin typeface="Dagny OT" panose="020B0504020201020104" pitchFamily="34" charset="77"/>
            </a:endParaRPr>
          </a:p>
        </p:txBody>
      </p:sp>
      <p:sp>
        <p:nvSpPr>
          <p:cNvPr id="7" name="Rectangle: Rounded Corners 6">
            <a:extLst>
              <a:ext uri="{FF2B5EF4-FFF2-40B4-BE49-F238E27FC236}">
                <a16:creationId xmlns:a16="http://schemas.microsoft.com/office/drawing/2014/main" id="{BBC5A480-C0A2-269B-31AC-A56CF6D395C8}"/>
              </a:ext>
            </a:extLst>
          </p:cNvPr>
          <p:cNvSpPr/>
          <p:nvPr/>
        </p:nvSpPr>
        <p:spPr>
          <a:xfrm>
            <a:off x="5912778" y="2193535"/>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Data Governance Steering Committee</a:t>
            </a:r>
            <a:endParaRPr lang="en-CA" sz="1000" dirty="0">
              <a:latin typeface="Dagny OT" panose="020B0504020201020104" pitchFamily="34" charset="77"/>
            </a:endParaRPr>
          </a:p>
        </p:txBody>
      </p:sp>
      <p:sp>
        <p:nvSpPr>
          <p:cNvPr id="8" name="Rectangle: Rounded Corners 7">
            <a:extLst>
              <a:ext uri="{FF2B5EF4-FFF2-40B4-BE49-F238E27FC236}">
                <a16:creationId xmlns:a16="http://schemas.microsoft.com/office/drawing/2014/main" id="{516A9291-2398-C55F-504A-2A4844907B08}"/>
              </a:ext>
            </a:extLst>
          </p:cNvPr>
          <p:cNvSpPr/>
          <p:nvPr/>
        </p:nvSpPr>
        <p:spPr>
          <a:xfrm>
            <a:off x="3392184" y="3676439"/>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Data Governance Committee</a:t>
            </a:r>
            <a:endParaRPr lang="en-CA" sz="1000" dirty="0">
              <a:latin typeface="Dagny OT" panose="020B0504020201020104" pitchFamily="34" charset="77"/>
            </a:endParaRPr>
          </a:p>
        </p:txBody>
      </p:sp>
      <p:sp>
        <p:nvSpPr>
          <p:cNvPr id="10" name="Rectangle: Rounded Corners 9">
            <a:extLst>
              <a:ext uri="{FF2B5EF4-FFF2-40B4-BE49-F238E27FC236}">
                <a16:creationId xmlns:a16="http://schemas.microsoft.com/office/drawing/2014/main" id="{645AE390-C33C-0F42-60A4-2D2D36FBAC8C}"/>
              </a:ext>
            </a:extLst>
          </p:cNvPr>
          <p:cNvSpPr/>
          <p:nvPr/>
        </p:nvSpPr>
        <p:spPr>
          <a:xfrm>
            <a:off x="5912778" y="3676439"/>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Data Stewardship Committee</a:t>
            </a:r>
            <a:endParaRPr lang="en-CA" sz="1000" dirty="0">
              <a:latin typeface="Dagny OT" panose="020B0504020201020104" pitchFamily="34" charset="77"/>
            </a:endParaRPr>
          </a:p>
        </p:txBody>
      </p:sp>
      <p:sp>
        <p:nvSpPr>
          <p:cNvPr id="11" name="Rectangle: Rounded Corners 10">
            <a:extLst>
              <a:ext uri="{FF2B5EF4-FFF2-40B4-BE49-F238E27FC236}">
                <a16:creationId xmlns:a16="http://schemas.microsoft.com/office/drawing/2014/main" id="{228236AF-DE69-E363-7193-0077A159F28F}"/>
              </a:ext>
            </a:extLst>
          </p:cNvPr>
          <p:cNvSpPr/>
          <p:nvPr/>
        </p:nvSpPr>
        <p:spPr>
          <a:xfrm>
            <a:off x="8433372" y="3676439"/>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Domain Specific</a:t>
            </a:r>
            <a:endParaRPr lang="en-CA" sz="1000" dirty="0">
              <a:latin typeface="Dagny OT" panose="020B0504020201020104" pitchFamily="34" charset="77"/>
            </a:endParaRPr>
          </a:p>
        </p:txBody>
      </p:sp>
      <p:sp>
        <p:nvSpPr>
          <p:cNvPr id="12" name="Rectangle: Rounded Corners 11">
            <a:extLst>
              <a:ext uri="{FF2B5EF4-FFF2-40B4-BE49-F238E27FC236}">
                <a16:creationId xmlns:a16="http://schemas.microsoft.com/office/drawing/2014/main" id="{F8025279-4455-07D0-D5A6-17E35FE0B6AC}"/>
              </a:ext>
            </a:extLst>
          </p:cNvPr>
          <p:cNvSpPr/>
          <p:nvPr/>
        </p:nvSpPr>
        <p:spPr>
          <a:xfrm>
            <a:off x="2131887" y="5159343"/>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Metadata Working Group</a:t>
            </a:r>
            <a:endParaRPr lang="en-CA" sz="1000" dirty="0">
              <a:latin typeface="Dagny OT" panose="020B0504020201020104" pitchFamily="34" charset="77"/>
            </a:endParaRPr>
          </a:p>
        </p:txBody>
      </p:sp>
      <p:sp>
        <p:nvSpPr>
          <p:cNvPr id="13" name="Rectangle: Rounded Corners 12">
            <a:extLst>
              <a:ext uri="{FF2B5EF4-FFF2-40B4-BE49-F238E27FC236}">
                <a16:creationId xmlns:a16="http://schemas.microsoft.com/office/drawing/2014/main" id="{6CE8C6DC-27AD-3685-946D-AB5D74C4C1CC}"/>
              </a:ext>
            </a:extLst>
          </p:cNvPr>
          <p:cNvSpPr/>
          <p:nvPr/>
        </p:nvSpPr>
        <p:spPr>
          <a:xfrm>
            <a:off x="3392184" y="5159343"/>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Reference Data Working Group</a:t>
            </a:r>
            <a:endParaRPr lang="en-CA" sz="1000" dirty="0">
              <a:latin typeface="Dagny OT" panose="020B0504020201020104" pitchFamily="34" charset="77"/>
            </a:endParaRPr>
          </a:p>
        </p:txBody>
      </p:sp>
      <p:sp>
        <p:nvSpPr>
          <p:cNvPr id="14" name="Rectangle: Rounded Corners 13">
            <a:extLst>
              <a:ext uri="{FF2B5EF4-FFF2-40B4-BE49-F238E27FC236}">
                <a16:creationId xmlns:a16="http://schemas.microsoft.com/office/drawing/2014/main" id="{A4A93EEA-8FAE-20B1-EB71-C193D6CF9C1F}"/>
              </a:ext>
            </a:extLst>
          </p:cNvPr>
          <p:cNvSpPr/>
          <p:nvPr/>
        </p:nvSpPr>
        <p:spPr>
          <a:xfrm>
            <a:off x="4652481" y="5159343"/>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Data Quality Working Group</a:t>
            </a:r>
            <a:endParaRPr lang="en-CA" sz="1000" dirty="0">
              <a:latin typeface="Dagny OT" panose="020B0504020201020104" pitchFamily="34" charset="77"/>
            </a:endParaRPr>
          </a:p>
        </p:txBody>
      </p:sp>
      <p:sp>
        <p:nvSpPr>
          <p:cNvPr id="16" name="Rectangle: Rounded Corners 15">
            <a:extLst>
              <a:ext uri="{FF2B5EF4-FFF2-40B4-BE49-F238E27FC236}">
                <a16:creationId xmlns:a16="http://schemas.microsoft.com/office/drawing/2014/main" id="{265FE67E-E8DE-64A0-B144-134BE11FAC79}"/>
              </a:ext>
            </a:extLst>
          </p:cNvPr>
          <p:cNvSpPr/>
          <p:nvPr/>
        </p:nvSpPr>
        <p:spPr>
          <a:xfrm>
            <a:off x="5912778" y="5159343"/>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Data Stewardship Network</a:t>
            </a:r>
            <a:endParaRPr lang="en-CA" sz="1000" dirty="0">
              <a:latin typeface="Dagny OT" panose="020B0504020201020104" pitchFamily="34" charset="77"/>
            </a:endParaRPr>
          </a:p>
        </p:txBody>
      </p:sp>
      <p:sp>
        <p:nvSpPr>
          <p:cNvPr id="17" name="Rectangle: Rounded Corners 16">
            <a:extLst>
              <a:ext uri="{FF2B5EF4-FFF2-40B4-BE49-F238E27FC236}">
                <a16:creationId xmlns:a16="http://schemas.microsoft.com/office/drawing/2014/main" id="{6C7B5FB0-B507-E2D7-3892-B7BEAAA77D3C}"/>
              </a:ext>
            </a:extLst>
          </p:cNvPr>
          <p:cNvSpPr/>
          <p:nvPr/>
        </p:nvSpPr>
        <p:spPr>
          <a:xfrm>
            <a:off x="7173075" y="5159343"/>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E.g., Corporate Services</a:t>
            </a:r>
            <a:endParaRPr lang="en-CA" sz="1000" dirty="0">
              <a:latin typeface="Dagny OT" panose="020B0504020201020104" pitchFamily="34" charset="77"/>
            </a:endParaRPr>
          </a:p>
        </p:txBody>
      </p:sp>
      <p:sp>
        <p:nvSpPr>
          <p:cNvPr id="18" name="Rectangle: Rounded Corners 17">
            <a:extLst>
              <a:ext uri="{FF2B5EF4-FFF2-40B4-BE49-F238E27FC236}">
                <a16:creationId xmlns:a16="http://schemas.microsoft.com/office/drawing/2014/main" id="{9860889E-53B4-C6E7-C465-B03598FFE824}"/>
              </a:ext>
            </a:extLst>
          </p:cNvPr>
          <p:cNvSpPr/>
          <p:nvPr/>
        </p:nvSpPr>
        <p:spPr>
          <a:xfrm>
            <a:off x="8433372" y="5159343"/>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E.g., Geospatial</a:t>
            </a:r>
            <a:endParaRPr lang="en-CA" sz="1000" dirty="0">
              <a:latin typeface="Dagny OT" panose="020B0504020201020104" pitchFamily="34" charset="77"/>
            </a:endParaRPr>
          </a:p>
        </p:txBody>
      </p:sp>
      <p:sp>
        <p:nvSpPr>
          <p:cNvPr id="19" name="Rectangle: Rounded Corners 18">
            <a:extLst>
              <a:ext uri="{FF2B5EF4-FFF2-40B4-BE49-F238E27FC236}">
                <a16:creationId xmlns:a16="http://schemas.microsoft.com/office/drawing/2014/main" id="{0F23FFD5-9010-7552-78B5-024C0AE62C88}"/>
              </a:ext>
            </a:extLst>
          </p:cNvPr>
          <p:cNvSpPr/>
          <p:nvPr/>
        </p:nvSpPr>
        <p:spPr>
          <a:xfrm>
            <a:off x="9693669" y="5159343"/>
            <a:ext cx="1208926" cy="837344"/>
          </a:xfrm>
          <a:prstGeom prst="roundRect">
            <a:avLst/>
          </a:prstGeom>
          <a:solidFill>
            <a:srgbClr val="4590B8"/>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Dagny OT" panose="020B0504020201020104" pitchFamily="34" charset="77"/>
              </a:rPr>
              <a:t>E.g., Maintenance</a:t>
            </a:r>
            <a:endParaRPr lang="en-CA" sz="1000" dirty="0">
              <a:latin typeface="Dagny OT" panose="020B0504020201020104" pitchFamily="34" charset="77"/>
            </a:endParaRPr>
          </a:p>
        </p:txBody>
      </p:sp>
      <p:cxnSp>
        <p:nvCxnSpPr>
          <p:cNvPr id="21" name="Straight Connector 20">
            <a:extLst>
              <a:ext uri="{FF2B5EF4-FFF2-40B4-BE49-F238E27FC236}">
                <a16:creationId xmlns:a16="http://schemas.microsoft.com/office/drawing/2014/main" id="{F9068AA2-349F-A021-381D-AB64B0A64DC1}"/>
              </a:ext>
            </a:extLst>
          </p:cNvPr>
          <p:cNvCxnSpPr>
            <a:stCxn id="7" idx="2"/>
            <a:endCxn id="10" idx="0"/>
          </p:cNvCxnSpPr>
          <p:nvPr/>
        </p:nvCxnSpPr>
        <p:spPr>
          <a:xfrm>
            <a:off x="6517241" y="3030879"/>
            <a:ext cx="0" cy="645560"/>
          </a:xfrm>
          <a:prstGeom prst="line">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0268161-ABB2-813C-4E69-386F0FBA38AB}"/>
              </a:ext>
            </a:extLst>
          </p:cNvPr>
          <p:cNvCxnSpPr>
            <a:cxnSpLocks/>
            <a:stCxn id="11" idx="2"/>
            <a:endCxn id="18" idx="0"/>
          </p:cNvCxnSpPr>
          <p:nvPr/>
        </p:nvCxnSpPr>
        <p:spPr>
          <a:xfrm>
            <a:off x="9037835" y="4513783"/>
            <a:ext cx="0" cy="645560"/>
          </a:xfrm>
          <a:prstGeom prst="line">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257394-624A-A575-A8BA-6E9AAC6BCB90}"/>
              </a:ext>
            </a:extLst>
          </p:cNvPr>
          <p:cNvCxnSpPr>
            <a:cxnSpLocks/>
            <a:stCxn id="8" idx="2"/>
            <a:endCxn id="13" idx="0"/>
          </p:cNvCxnSpPr>
          <p:nvPr/>
        </p:nvCxnSpPr>
        <p:spPr>
          <a:xfrm>
            <a:off x="3996647" y="4513783"/>
            <a:ext cx="0" cy="645560"/>
          </a:xfrm>
          <a:prstGeom prst="line">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6992ABAE-D823-1473-E470-51A35613143C}"/>
              </a:ext>
            </a:extLst>
          </p:cNvPr>
          <p:cNvCxnSpPr>
            <a:cxnSpLocks/>
            <a:stCxn id="7" idx="2"/>
            <a:endCxn id="8" idx="0"/>
          </p:cNvCxnSpPr>
          <p:nvPr/>
        </p:nvCxnSpPr>
        <p:spPr>
          <a:xfrm rot="5400000">
            <a:off x="4934164" y="2093362"/>
            <a:ext cx="645560" cy="2520594"/>
          </a:xfrm>
          <a:prstGeom prst="bentConnector3">
            <a:avLst>
              <a:gd name="adj1" fmla="val 50000"/>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39FFD70A-8101-4FD0-2D7E-A30B176E9F4C}"/>
              </a:ext>
            </a:extLst>
          </p:cNvPr>
          <p:cNvCxnSpPr>
            <a:cxnSpLocks/>
            <a:stCxn id="7" idx="2"/>
            <a:endCxn id="11" idx="0"/>
          </p:cNvCxnSpPr>
          <p:nvPr/>
        </p:nvCxnSpPr>
        <p:spPr>
          <a:xfrm rot="16200000" flipH="1">
            <a:off x="7454758" y="2093362"/>
            <a:ext cx="645560" cy="2520594"/>
          </a:xfrm>
          <a:prstGeom prst="bentConnector3">
            <a:avLst>
              <a:gd name="adj1" fmla="val 50000"/>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B7232094-0E91-AA47-956B-A55728C6A3A8}"/>
              </a:ext>
            </a:extLst>
          </p:cNvPr>
          <p:cNvCxnSpPr>
            <a:cxnSpLocks/>
            <a:stCxn id="8" idx="2"/>
            <a:endCxn id="12" idx="0"/>
          </p:cNvCxnSpPr>
          <p:nvPr/>
        </p:nvCxnSpPr>
        <p:spPr>
          <a:xfrm rot="5400000">
            <a:off x="3043719" y="4206415"/>
            <a:ext cx="645560" cy="1260297"/>
          </a:xfrm>
          <a:prstGeom prst="bentConnector3">
            <a:avLst>
              <a:gd name="adj1" fmla="val 50000"/>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9B6D7CAF-3685-3D21-0232-9D56FBB5AF57}"/>
              </a:ext>
            </a:extLst>
          </p:cNvPr>
          <p:cNvCxnSpPr>
            <a:cxnSpLocks/>
            <a:stCxn id="14" idx="0"/>
            <a:endCxn id="8" idx="2"/>
          </p:cNvCxnSpPr>
          <p:nvPr/>
        </p:nvCxnSpPr>
        <p:spPr>
          <a:xfrm rot="16200000" flipV="1">
            <a:off x="4304016" y="4206414"/>
            <a:ext cx="645560" cy="1260297"/>
          </a:xfrm>
          <a:prstGeom prst="bentConnector3">
            <a:avLst>
              <a:gd name="adj1" fmla="val 50000"/>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65B24682-4BF8-EB5A-4DA5-E2874EFDADD3}"/>
              </a:ext>
            </a:extLst>
          </p:cNvPr>
          <p:cNvCxnSpPr>
            <a:cxnSpLocks/>
            <a:stCxn id="11" idx="2"/>
            <a:endCxn id="17" idx="0"/>
          </p:cNvCxnSpPr>
          <p:nvPr/>
        </p:nvCxnSpPr>
        <p:spPr>
          <a:xfrm rot="5400000">
            <a:off x="8084907" y="4206415"/>
            <a:ext cx="645560" cy="1260297"/>
          </a:xfrm>
          <a:prstGeom prst="bentConnector3">
            <a:avLst>
              <a:gd name="adj1" fmla="val 50000"/>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B858B8F8-6BE4-1D99-B145-9AFAAF406111}"/>
              </a:ext>
            </a:extLst>
          </p:cNvPr>
          <p:cNvCxnSpPr>
            <a:cxnSpLocks/>
            <a:stCxn id="11" idx="2"/>
            <a:endCxn id="19" idx="0"/>
          </p:cNvCxnSpPr>
          <p:nvPr/>
        </p:nvCxnSpPr>
        <p:spPr>
          <a:xfrm rot="16200000" flipH="1">
            <a:off x="9345203" y="4206414"/>
            <a:ext cx="645560" cy="1260297"/>
          </a:xfrm>
          <a:prstGeom prst="bentConnector3">
            <a:avLst>
              <a:gd name="adj1" fmla="val 50000"/>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F80C8A-ADAC-3BE3-FDEC-F88949091836}"/>
              </a:ext>
            </a:extLst>
          </p:cNvPr>
          <p:cNvCxnSpPr>
            <a:cxnSpLocks/>
            <a:stCxn id="10" idx="2"/>
            <a:endCxn id="16" idx="0"/>
          </p:cNvCxnSpPr>
          <p:nvPr/>
        </p:nvCxnSpPr>
        <p:spPr>
          <a:xfrm>
            <a:off x="6517241" y="4513783"/>
            <a:ext cx="0" cy="645560"/>
          </a:xfrm>
          <a:prstGeom prst="line">
            <a:avLst/>
          </a:prstGeom>
          <a:ln w="38100">
            <a:solidFill>
              <a:srgbClr val="1A3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70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Data COLLECTION</a:t>
            </a:r>
          </a:p>
        </p:txBody>
      </p:sp>
      <p:sp>
        <p:nvSpPr>
          <p:cNvPr id="10" name="Subtitle 9">
            <a:extLst>
              <a:ext uri="{FF2B5EF4-FFF2-40B4-BE49-F238E27FC236}">
                <a16:creationId xmlns:a16="http://schemas.microsoft.com/office/drawing/2014/main" id="{4AD766D2-3812-D54B-A075-6E2D1A605524}"/>
              </a:ext>
            </a:extLst>
          </p:cNvPr>
          <p:cNvSpPr>
            <a:spLocks noGrp="1"/>
          </p:cNvSpPr>
          <p:nvPr>
            <p:ph type="body" idx="1"/>
          </p:nvPr>
        </p:nvSpPr>
        <p:spPr>
          <a:solidFill>
            <a:schemeClr val="bg1"/>
          </a:solidFill>
        </p:spPr>
        <p:txBody>
          <a:bodyPr/>
          <a:lstStyle/>
          <a:p>
            <a:r>
              <a:rPr lang="en-US" dirty="0"/>
              <a:t>Data Foundations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6758" y="6407720"/>
            <a:ext cx="2377440" cy="369330"/>
          </a:xfrm>
          <a:prstGeom prst="rect">
            <a:avLst/>
          </a:prstGeom>
          <a:noFill/>
        </p:spPr>
        <p:txBody>
          <a:bodyPr wrap="square" lIns="91436" tIns="45719" rIns="91436" bIns="45719" rtlCol="0">
            <a:spAutoFit/>
          </a:bodyPr>
          <a:lstStyle/>
          <a:p>
            <a:pPr algn="r"/>
            <a:r>
              <a:rPr lang="en-US">
                <a:solidFill>
                  <a:schemeClr val="accent2"/>
                </a:solidFill>
                <a:latin typeface="Dagny OT" panose="020B0504020201020104" pitchFamily="34" charset="77"/>
              </a:rPr>
              <a:t>data-action-</a:t>
            </a:r>
            <a:r>
              <a:rPr lang="en-US" err="1">
                <a:solidFill>
                  <a:schemeClr val="accent2"/>
                </a:solidFill>
                <a:latin typeface="Dagny OT" panose="020B0504020201020104" pitchFamily="34" charset="77"/>
              </a:rPr>
              <a:t>lab.com</a:t>
            </a:r>
            <a:endParaRPr lang="en-US">
              <a:solidFill>
                <a:schemeClr val="accent2"/>
              </a:solidFill>
              <a:latin typeface="Dagny OT" panose="020B0504020201020104" pitchFamily="34" charset="77"/>
            </a:endParaRPr>
          </a:p>
        </p:txBody>
      </p:sp>
    </p:spTree>
    <p:extLst>
      <p:ext uri="{BB962C8B-B14F-4D97-AF65-F5344CB8AC3E}">
        <p14:creationId xmlns:p14="http://schemas.microsoft.com/office/powerpoint/2010/main" val="805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GOAL OF GOOD STUDY/SAMPLING DESIGN</a:t>
            </a:r>
          </a:p>
        </p:txBody>
      </p:sp>
      <p:sp>
        <p:nvSpPr>
          <p:cNvPr id="3" name="Content Placeholder 2"/>
          <p:cNvSpPr>
            <a:spLocks noGrp="1"/>
          </p:cNvSpPr>
          <p:nvPr>
            <p:ph idx="1"/>
          </p:nvPr>
        </p:nvSpPr>
        <p:spPr/>
        <p:txBody>
          <a:bodyPr>
            <a:normAutofit/>
          </a:bodyPr>
          <a:lstStyle/>
          <a:p>
            <a:pPr>
              <a:spcBef>
                <a:spcPts val="1200"/>
              </a:spcBef>
            </a:pPr>
            <a:r>
              <a:rPr lang="en-CA" dirty="0"/>
              <a:t>We need data that can:</a:t>
            </a:r>
          </a:p>
          <a:p>
            <a:pPr lvl="1">
              <a:spcBef>
                <a:spcPts val="600"/>
              </a:spcBef>
            </a:pPr>
            <a:r>
              <a:rPr lang="en-CA" dirty="0"/>
              <a:t>provide legitimate insight into our system of interest;</a:t>
            </a:r>
          </a:p>
          <a:p>
            <a:pPr lvl="1">
              <a:spcBef>
                <a:spcPts val="600"/>
              </a:spcBef>
            </a:pPr>
            <a:r>
              <a:rPr lang="en-CA" dirty="0"/>
              <a:t>provide correct, accurate answers to relevant questions;</a:t>
            </a:r>
          </a:p>
          <a:p>
            <a:pPr lvl="1">
              <a:spcBef>
                <a:spcPts val="600"/>
              </a:spcBef>
            </a:pPr>
            <a:r>
              <a:rPr lang="en-CA" dirty="0"/>
              <a:t>support the drawing of legitimate, valid conclusions, with the ability to qualify these conclusions in terms of scope and precision.</a:t>
            </a:r>
          </a:p>
          <a:p>
            <a:pPr>
              <a:spcBef>
                <a:spcPts val="1200"/>
              </a:spcBef>
            </a:pPr>
            <a:r>
              <a:rPr lang="en-CA" dirty="0"/>
              <a:t>This starts with </a:t>
            </a:r>
            <a:r>
              <a:rPr lang="en-CA" b="1" dirty="0"/>
              <a:t>study design </a:t>
            </a:r>
            <a:r>
              <a:rPr lang="en-CA" dirty="0"/>
              <a:t>–</a:t>
            </a:r>
            <a:r>
              <a:rPr lang="en-CA" b="1" dirty="0"/>
              <a:t> </a:t>
            </a:r>
            <a:r>
              <a:rPr lang="en-CA" dirty="0"/>
              <a:t>what data to collect and how it should be collected</a:t>
            </a:r>
            <a:endParaRPr lang="en-US" sz="1600" dirty="0">
              <a:latin typeface="Century Gothic"/>
              <a:ea typeface="ヒラギノ角ゴ Pro W3"/>
            </a:endParaRPr>
          </a:p>
        </p:txBody>
      </p:sp>
      <p:sp>
        <p:nvSpPr>
          <p:cNvPr id="4" name="Slide Number Placeholder 3"/>
          <p:cNvSpPr>
            <a:spLocks noGrp="1"/>
          </p:cNvSpPr>
          <p:nvPr>
            <p:ph type="sldNum" sz="quarter" idx="10"/>
          </p:nvPr>
        </p:nvSpPr>
        <p:spPr>
          <a:xfrm>
            <a:off x="457200" y="6356350"/>
            <a:ext cx="98266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200" kern="1200">
                <a:solidFill>
                  <a:srgbClr val="7F7F7F"/>
                </a:solidFill>
                <a:latin typeface="Century Gothic" panose="020B0502020202020204" pitchFamily="34" charset="0"/>
                <a:ea typeface="ヒラギノ角ゴ Pro W3" pitchFamily="127"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9pPr>
          </a:lstStyle>
          <a:p>
            <a:fld id="{78075564-AF6E-40FC-905A-F6C5E8D29614}" type="slidenum">
              <a:rPr lang="en-US" altLang="en-US" smtClean="0"/>
              <a:pPr/>
              <a:t>75</a:t>
            </a:fld>
            <a:endParaRPr lang="en-US" altLang="en-US"/>
          </a:p>
        </p:txBody>
      </p:sp>
    </p:spTree>
    <p:extLst>
      <p:ext uri="{BB962C8B-B14F-4D97-AF65-F5344CB8AC3E}">
        <p14:creationId xmlns:p14="http://schemas.microsoft.com/office/powerpoint/2010/main" val="143374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an of a human brain in a neurology clinic">
            <a:extLst>
              <a:ext uri="{FF2B5EF4-FFF2-40B4-BE49-F238E27FC236}">
                <a16:creationId xmlns:a16="http://schemas.microsoft.com/office/drawing/2014/main" id="{2D1791A2-3115-A85B-A9D5-EB4920FFC57E}"/>
              </a:ext>
            </a:extLst>
          </p:cNvPr>
          <p:cNvPicPr>
            <a:picLocks noChangeAspect="1"/>
          </p:cNvPicPr>
          <p:nvPr/>
        </p:nvPicPr>
        <p:blipFill rotWithShape="1">
          <a:blip r:embed="rId2"/>
          <a:srcRect t="16734" b="8266"/>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9" name="Rectangle 18">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ext Placeholder 2">
            <a:extLst>
              <a:ext uri="{FF2B5EF4-FFF2-40B4-BE49-F238E27FC236}">
                <a16:creationId xmlns:a16="http://schemas.microsoft.com/office/drawing/2014/main" id="{27D68CA0-8489-6DED-254C-7C125C057A01}"/>
              </a:ext>
            </a:extLst>
          </p:cNvPr>
          <p:cNvSpPr txBox="1">
            <a:spLocks/>
          </p:cNvSpPr>
          <p:nvPr/>
        </p:nvSpPr>
        <p:spPr>
          <a:xfrm>
            <a:off x="581193" y="1009387"/>
            <a:ext cx="3415074" cy="4993479"/>
          </a:xfrm>
          <a:prstGeom prst="rect">
            <a:avLst/>
          </a:prstGeom>
        </p:spPr>
        <p:txBody>
          <a:bodyPr vert="horz" lIns="91440" tIns="45720" rIns="91440" bIns="45720" rtlCol="0" anchor="ctr">
            <a:normAutofit/>
          </a:bodyPr>
          <a:lstStyle>
            <a:lvl1pPr marL="0" indent="0" algn="just" defTabSz="457182" rtl="0" eaLnBrk="1" latinLnBrk="0" hangingPunct="1">
              <a:spcBef>
                <a:spcPts val="24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defTabSz="457200" fontAlgn="base">
              <a:lnSpc>
                <a:spcPct val="90000"/>
              </a:lnSpc>
              <a:spcBef>
                <a:spcPct val="20000"/>
              </a:spcBef>
            </a:pPr>
            <a:r>
              <a:rPr lang="en-US" sz="2000" dirty="0">
                <a:solidFill>
                  <a:schemeClr val="bg1"/>
                </a:solidFill>
              </a:rPr>
              <a:t>“A Dartmouth graduate student used an MRI machine to study the brain activity of a salmon as it was shown photographs and asked questions. The most interesting thing about the study was not that a salmon was studied, but that the salmon was dead. Yep, a dead salmon purchased at a local market was put into the MRI machine, and some patterns were discovered. There were inevitably patterns—and they were invariably meaningless.” </a:t>
            </a:r>
          </a:p>
        </p:txBody>
      </p:sp>
    </p:spTree>
    <p:extLst>
      <p:ext uri="{BB962C8B-B14F-4D97-AF65-F5344CB8AC3E}">
        <p14:creationId xmlns:p14="http://schemas.microsoft.com/office/powerpoint/2010/main" val="233107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PATTERN FISHING / NON-PROBABILISTIC SAMPLING</a:t>
            </a:r>
          </a:p>
        </p:txBody>
      </p:sp>
      <p:sp>
        <p:nvSpPr>
          <p:cNvPr id="3" name="Content Placeholder 2"/>
          <p:cNvSpPr>
            <a:spLocks noGrp="1"/>
          </p:cNvSpPr>
          <p:nvPr>
            <p:ph idx="1"/>
          </p:nvPr>
        </p:nvSpPr>
        <p:spPr/>
        <p:txBody>
          <a:bodyPr>
            <a:normAutofit/>
          </a:bodyPr>
          <a:lstStyle/>
          <a:p>
            <a:pPr>
              <a:spcBef>
                <a:spcPts val="1200"/>
              </a:spcBef>
            </a:pPr>
            <a:r>
              <a:rPr lang="en-CA" dirty="0"/>
              <a:t>Two separate issues can be combined to cause </a:t>
            </a:r>
            <a:r>
              <a:rPr lang="en-CA" b="1" dirty="0"/>
              <a:t>problems</a:t>
            </a:r>
            <a:r>
              <a:rPr lang="en-CA" dirty="0"/>
              <a:t> with data analysis:</a:t>
            </a:r>
          </a:p>
          <a:p>
            <a:pPr lvl="1">
              <a:spcBef>
                <a:spcPts val="1200"/>
              </a:spcBef>
            </a:pPr>
            <a:r>
              <a:rPr lang="en-CA" dirty="0"/>
              <a:t>drawing conclusions (inferences) from a sample about a population that are not warranted by the sample collection method (symptomatic of NPS);</a:t>
            </a:r>
          </a:p>
          <a:p>
            <a:pPr lvl="1">
              <a:spcBef>
                <a:spcPts val="1200"/>
              </a:spcBef>
            </a:pPr>
            <a:r>
              <a:rPr lang="en-CA" dirty="0"/>
              <a:t>looking for any available patterns in the data and then coming up with </a:t>
            </a:r>
            <a:r>
              <a:rPr lang="en-CA" i="1" dirty="0"/>
              <a:t>post hoc </a:t>
            </a:r>
            <a:r>
              <a:rPr lang="en-CA" dirty="0"/>
              <a:t>explanations for these patterns.</a:t>
            </a:r>
          </a:p>
          <a:p>
            <a:pPr>
              <a:spcBef>
                <a:spcPts val="1200"/>
              </a:spcBef>
            </a:pPr>
            <a:r>
              <a:rPr lang="en-CA" dirty="0"/>
              <a:t>Alone or in combination, these lead to poor (and </a:t>
            </a:r>
            <a:r>
              <a:rPr lang="en-CA" b="1" dirty="0"/>
              <a:t>potentially harmful</a:t>
            </a:r>
            <a:r>
              <a:rPr lang="en-CA" dirty="0"/>
              <a:t>) conclusions.</a:t>
            </a:r>
          </a:p>
        </p:txBody>
      </p:sp>
      <p:sp>
        <p:nvSpPr>
          <p:cNvPr id="4" name="Slide Number Placeholder 3"/>
          <p:cNvSpPr>
            <a:spLocks noGrp="1"/>
          </p:cNvSpPr>
          <p:nvPr>
            <p:ph type="sldNum" sz="quarter" idx="10"/>
          </p:nvPr>
        </p:nvSpPr>
        <p:spPr>
          <a:xfrm>
            <a:off x="457200" y="6356350"/>
            <a:ext cx="98266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200" kern="1200">
                <a:solidFill>
                  <a:srgbClr val="7F7F7F"/>
                </a:solidFill>
                <a:latin typeface="Century Gothic" panose="020B0502020202020204" pitchFamily="34" charset="0"/>
                <a:ea typeface="ヒラギノ角ゴ Pro W3" pitchFamily="127"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9pPr>
          </a:lstStyle>
          <a:p>
            <a:fld id="{78075564-AF6E-40FC-905A-F6C5E8D29614}" type="slidenum">
              <a:rPr lang="en-US" altLang="en-US" smtClean="0"/>
              <a:pPr/>
              <a:t>77</a:t>
            </a:fld>
            <a:endParaRPr lang="en-US" altLang="en-US"/>
          </a:p>
        </p:txBody>
      </p:sp>
    </p:spTree>
    <p:extLst>
      <p:ext uri="{BB962C8B-B14F-4D97-AF65-F5344CB8AC3E}">
        <p14:creationId xmlns:p14="http://schemas.microsoft.com/office/powerpoint/2010/main" val="120158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STUDIES AND SURVEYS</a:t>
            </a:r>
          </a:p>
        </p:txBody>
      </p:sp>
      <p:sp>
        <p:nvSpPr>
          <p:cNvPr id="3" name="Content Placeholder 2"/>
          <p:cNvSpPr>
            <a:spLocks noGrp="1"/>
          </p:cNvSpPr>
          <p:nvPr>
            <p:ph idx="1"/>
          </p:nvPr>
        </p:nvSpPr>
        <p:spPr/>
        <p:txBody>
          <a:bodyPr>
            <a:normAutofit/>
          </a:bodyPr>
          <a:lstStyle/>
          <a:p>
            <a:pPr>
              <a:spcBef>
                <a:spcPts val="1200"/>
              </a:spcBef>
            </a:pPr>
            <a:r>
              <a:rPr lang="en-CA" dirty="0"/>
              <a:t>A </a:t>
            </a:r>
            <a:r>
              <a:rPr lang="en-CA" b="1" dirty="0"/>
              <a:t>survey</a:t>
            </a:r>
            <a:r>
              <a:rPr lang="en-CA" dirty="0"/>
              <a:t> is any activity that collects information about characteristics of interest:</a:t>
            </a:r>
          </a:p>
          <a:p>
            <a:pPr lvl="1">
              <a:spcBef>
                <a:spcPts val="600"/>
              </a:spcBef>
            </a:pPr>
            <a:r>
              <a:rPr lang="en-CA" dirty="0"/>
              <a:t>in an </a:t>
            </a:r>
            <a:r>
              <a:rPr lang="en-CA" b="1" dirty="0"/>
              <a:t>organized</a:t>
            </a:r>
            <a:r>
              <a:rPr lang="en-CA" dirty="0"/>
              <a:t> and </a:t>
            </a:r>
            <a:r>
              <a:rPr lang="en-CA" b="1" dirty="0"/>
              <a:t>methodical</a:t>
            </a:r>
            <a:r>
              <a:rPr lang="en-CA" dirty="0"/>
              <a:t> manner;</a:t>
            </a:r>
          </a:p>
          <a:p>
            <a:pPr lvl="1">
              <a:spcBef>
                <a:spcPts val="600"/>
              </a:spcBef>
            </a:pPr>
            <a:r>
              <a:rPr lang="en-CA" dirty="0"/>
              <a:t>from some or all </a:t>
            </a:r>
            <a:r>
              <a:rPr lang="en-CA" b="1" dirty="0"/>
              <a:t>units</a:t>
            </a:r>
            <a:r>
              <a:rPr lang="en-CA" dirty="0"/>
              <a:t> of a population;</a:t>
            </a:r>
          </a:p>
          <a:p>
            <a:pPr lvl="1">
              <a:spcBef>
                <a:spcPts val="600"/>
              </a:spcBef>
            </a:pPr>
            <a:r>
              <a:rPr lang="en-CA" dirty="0"/>
              <a:t>using </a:t>
            </a:r>
            <a:r>
              <a:rPr lang="en-CA" b="1" dirty="0"/>
              <a:t>well-defined</a:t>
            </a:r>
            <a:r>
              <a:rPr lang="en-CA" dirty="0"/>
              <a:t> concepts, methods, and procedures, and </a:t>
            </a:r>
          </a:p>
          <a:p>
            <a:pPr lvl="1">
              <a:spcBef>
                <a:spcPts val="600"/>
              </a:spcBef>
            </a:pPr>
            <a:r>
              <a:rPr lang="en-CA" dirty="0"/>
              <a:t>compiles such information into a </a:t>
            </a:r>
            <a:r>
              <a:rPr lang="en-CA" b="1" dirty="0"/>
              <a:t>meaningful</a:t>
            </a:r>
            <a:r>
              <a:rPr lang="en-CA" dirty="0"/>
              <a:t> summary form.</a:t>
            </a:r>
          </a:p>
        </p:txBody>
      </p:sp>
      <p:sp>
        <p:nvSpPr>
          <p:cNvPr id="4" name="Slide Number Placeholder 3"/>
          <p:cNvSpPr>
            <a:spLocks noGrp="1"/>
          </p:cNvSpPr>
          <p:nvPr>
            <p:ph type="sldNum" sz="quarter" idx="10"/>
          </p:nvPr>
        </p:nvSpPr>
        <p:spPr>
          <a:xfrm>
            <a:off x="457200" y="6356350"/>
            <a:ext cx="98266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200" kern="1200">
                <a:solidFill>
                  <a:srgbClr val="7F7F7F"/>
                </a:solidFill>
                <a:latin typeface="Century Gothic" panose="020B0502020202020204" pitchFamily="34" charset="0"/>
                <a:ea typeface="ヒラギノ角ゴ Pro W3" pitchFamily="127"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9pPr>
          </a:lstStyle>
          <a:p>
            <a:fld id="{78075564-AF6E-40FC-905A-F6C5E8D29614}" type="slidenum">
              <a:rPr lang="en-US" altLang="en-US" smtClean="0"/>
              <a:pPr/>
              <a:t>78</a:t>
            </a:fld>
            <a:endParaRPr lang="en-US" altLang="en-US"/>
          </a:p>
        </p:txBody>
      </p:sp>
    </p:spTree>
    <p:extLst>
      <p:ext uri="{BB962C8B-B14F-4D97-AF65-F5344CB8AC3E}">
        <p14:creationId xmlns:p14="http://schemas.microsoft.com/office/powerpoint/2010/main" val="16524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9815-48CA-1F00-E6F7-C70891D5F100}"/>
              </a:ext>
            </a:extLst>
          </p:cNvPr>
          <p:cNvSpPr>
            <a:spLocks noGrp="1"/>
          </p:cNvSpPr>
          <p:nvPr>
            <p:ph type="title"/>
          </p:nvPr>
        </p:nvSpPr>
        <p:spPr/>
        <p:txBody>
          <a:bodyPr/>
          <a:lstStyle/>
          <a:p>
            <a:r>
              <a:rPr lang="en-US" dirty="0"/>
              <a:t>SAMPLING MODELS</a:t>
            </a:r>
          </a:p>
        </p:txBody>
      </p:sp>
      <p:sp>
        <p:nvSpPr>
          <p:cNvPr id="3" name="Content Placeholder 2">
            <a:extLst>
              <a:ext uri="{FF2B5EF4-FFF2-40B4-BE49-F238E27FC236}">
                <a16:creationId xmlns:a16="http://schemas.microsoft.com/office/drawing/2014/main" id="{B6BADA17-211D-7BF3-C24E-CC7F8BC3BCC0}"/>
              </a:ext>
            </a:extLst>
          </p:cNvPr>
          <p:cNvSpPr>
            <a:spLocks noGrp="1"/>
          </p:cNvSpPr>
          <p:nvPr>
            <p:ph idx="1"/>
          </p:nvPr>
        </p:nvSpPr>
        <p:spPr/>
        <p:txBody>
          <a:bodyPr/>
          <a:lstStyle/>
          <a:p>
            <a:pPr>
              <a:spcBef>
                <a:spcPts val="1200"/>
              </a:spcBef>
            </a:pPr>
            <a:r>
              <a:rPr lang="en-CA" dirty="0"/>
              <a:t>A </a:t>
            </a:r>
            <a:r>
              <a:rPr lang="en-CA" b="1" dirty="0"/>
              <a:t>census</a:t>
            </a:r>
            <a:r>
              <a:rPr lang="en-CA" dirty="0"/>
              <a:t> is a survey where information is collected from all units of a population, whereas a </a:t>
            </a:r>
            <a:r>
              <a:rPr lang="en-CA" b="1" dirty="0"/>
              <a:t>sample survey </a:t>
            </a:r>
            <a:r>
              <a:rPr lang="en-CA" dirty="0"/>
              <a:t>uses only a fraction of the units.</a:t>
            </a:r>
          </a:p>
          <a:p>
            <a:pPr>
              <a:spcBef>
                <a:spcPts val="1200"/>
              </a:spcBef>
            </a:pPr>
            <a:r>
              <a:rPr lang="en-CA" dirty="0"/>
              <a:t>When survey sampling is done properly, we may be able to use various </a:t>
            </a:r>
            <a:r>
              <a:rPr lang="en-CA" b="1" dirty="0"/>
              <a:t>statistical methods </a:t>
            </a:r>
            <a:r>
              <a:rPr lang="en-CA" dirty="0"/>
              <a:t>to make </a:t>
            </a:r>
            <a:r>
              <a:rPr lang="en-CA" b="1" dirty="0"/>
              <a:t>inferences</a:t>
            </a:r>
            <a:r>
              <a:rPr lang="en-CA" dirty="0"/>
              <a:t> about the </a:t>
            </a:r>
            <a:r>
              <a:rPr lang="en-CA" b="1" dirty="0"/>
              <a:t>target population </a:t>
            </a:r>
            <a:r>
              <a:rPr lang="en-CA" dirty="0"/>
              <a:t>by sampling a (comparatively) small number of units in the </a:t>
            </a:r>
            <a:r>
              <a:rPr lang="en-CA" b="1" dirty="0"/>
              <a:t>study population</a:t>
            </a:r>
            <a:r>
              <a:rPr lang="en-CA" dirty="0"/>
              <a:t>. </a:t>
            </a:r>
            <a:endParaRPr lang="en-US" dirty="0"/>
          </a:p>
        </p:txBody>
      </p:sp>
    </p:spTree>
    <p:extLst>
      <p:ext uri="{BB962C8B-B14F-4D97-AF65-F5344CB8AC3E}">
        <p14:creationId xmlns:p14="http://schemas.microsoft.com/office/powerpoint/2010/main" val="266777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028B-B9C5-7466-BC0B-46B2AA8B645B}"/>
              </a:ext>
            </a:extLst>
          </p:cNvPr>
          <p:cNvSpPr>
            <a:spLocks noGrp="1"/>
          </p:cNvSpPr>
          <p:nvPr>
            <p:ph type="title"/>
          </p:nvPr>
        </p:nvSpPr>
        <p:spPr/>
        <p:txBody>
          <a:bodyPr/>
          <a:lstStyle/>
          <a:p>
            <a:r>
              <a:rPr lang="en-US"/>
              <a:t>How We use data</a:t>
            </a:r>
          </a:p>
        </p:txBody>
      </p:sp>
      <p:sp>
        <p:nvSpPr>
          <p:cNvPr id="3" name="Content Placeholder 2">
            <a:extLst>
              <a:ext uri="{FF2B5EF4-FFF2-40B4-BE49-F238E27FC236}">
                <a16:creationId xmlns:a16="http://schemas.microsoft.com/office/drawing/2014/main" id="{21457828-7F9E-ACFA-76E3-A361FA80C728}"/>
              </a:ext>
            </a:extLst>
          </p:cNvPr>
          <p:cNvSpPr>
            <a:spLocks noGrp="1"/>
          </p:cNvSpPr>
          <p:nvPr>
            <p:ph idx="1"/>
          </p:nvPr>
        </p:nvSpPr>
        <p:spPr>
          <a:xfrm>
            <a:off x="443754" y="2147411"/>
            <a:ext cx="11302252" cy="679452"/>
          </a:xfrm>
        </p:spPr>
        <p:txBody>
          <a:bodyPr/>
          <a:lstStyle/>
          <a:p>
            <a:pPr marL="0" indent="0" algn="ctr">
              <a:buNone/>
            </a:pPr>
            <a:r>
              <a:rPr lang="en-US" sz="2400" dirty="0"/>
              <a:t>What do you do once you have data?</a:t>
            </a:r>
          </a:p>
        </p:txBody>
      </p:sp>
      <p:sp>
        <p:nvSpPr>
          <p:cNvPr id="4" name="Content Placeholder 2">
            <a:extLst>
              <a:ext uri="{FF2B5EF4-FFF2-40B4-BE49-F238E27FC236}">
                <a16:creationId xmlns:a16="http://schemas.microsoft.com/office/drawing/2014/main" id="{144C8209-6BF6-2FA8-7FB4-4589A3FAD93E}"/>
              </a:ext>
            </a:extLst>
          </p:cNvPr>
          <p:cNvSpPr txBox="1">
            <a:spLocks/>
          </p:cNvSpPr>
          <p:nvPr/>
        </p:nvSpPr>
        <p:spPr bwMode="auto">
          <a:xfrm>
            <a:off x="2436220" y="2580734"/>
            <a:ext cx="9174588" cy="360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064163"/>
              </a:buClr>
              <a:buFont typeface="Arial"/>
              <a:buChar char="•"/>
              <a:defRPr lang="en-CA" sz="2000" b="0" i="0" kern="1200">
                <a:solidFill>
                  <a:srgbClr val="595959"/>
                </a:solidFill>
                <a:latin typeface="Century Gothic" pitchFamily="34" charset="0"/>
                <a:ea typeface="ヒラギノ角ゴ Pro W3" pitchFamily="126" charset="-128"/>
                <a:cs typeface="Century Gothic" pitchFamily="34" charset="0"/>
              </a:defRPr>
            </a:lvl1pPr>
            <a:lvl2pPr marL="742950" indent="-285750" algn="l" defTabSz="457200" rtl="0" eaLnBrk="0" fontAlgn="base" hangingPunct="0">
              <a:spcBef>
                <a:spcPct val="20000"/>
              </a:spcBef>
              <a:spcAft>
                <a:spcPct val="0"/>
              </a:spcAft>
              <a:buClr>
                <a:srgbClr val="064163"/>
              </a:buClr>
              <a:buFont typeface="Arial"/>
              <a:buChar char="•"/>
              <a:defRPr lang="en-CA" sz="1800" b="0" i="0" kern="1200">
                <a:solidFill>
                  <a:srgbClr val="595959"/>
                </a:solidFill>
                <a:latin typeface="Century Gothic" pitchFamily="34" charset="0"/>
                <a:ea typeface="ヒラギノ角ゴ Pro W3" pitchFamily="126" charset="-128"/>
                <a:cs typeface="Century Gothic" pitchFamily="34" charset="0"/>
              </a:defRPr>
            </a:lvl2pPr>
            <a:lvl3pPr marL="1143000" indent="-228600" algn="l" defTabSz="457200" rtl="0" eaLnBrk="0" fontAlgn="base" hangingPunct="0">
              <a:spcBef>
                <a:spcPct val="20000"/>
              </a:spcBef>
              <a:spcAft>
                <a:spcPct val="0"/>
              </a:spcAft>
              <a:buClr>
                <a:srgbClr val="064163"/>
              </a:buClr>
              <a:buFont typeface="Arial"/>
              <a:buChar char="•"/>
              <a:defRPr lang="en-CA" sz="1800" b="0" i="0" kern="1200">
                <a:solidFill>
                  <a:srgbClr val="595959"/>
                </a:solidFill>
                <a:latin typeface="Century Gothic" pitchFamily="34" charset="0"/>
                <a:ea typeface="ヒラギノ角ゴ Pro W3" pitchFamily="126" charset="-128"/>
                <a:cs typeface="Century Gothic" pitchFamily="34" charset="0"/>
              </a:defRPr>
            </a:lvl3pPr>
            <a:lvl4pPr marL="1600200" indent="-228600" algn="l" defTabSz="457200" rtl="0" eaLnBrk="0" fontAlgn="base" hangingPunct="0">
              <a:spcBef>
                <a:spcPct val="20000"/>
              </a:spcBef>
              <a:spcAft>
                <a:spcPct val="0"/>
              </a:spcAft>
              <a:buClr>
                <a:srgbClr val="064163"/>
              </a:buClr>
              <a:buFont typeface="Arial"/>
              <a:buChar char="•"/>
              <a:defRPr lang="en-CA" sz="1600" b="0" i="0" kern="1200">
                <a:solidFill>
                  <a:srgbClr val="595959"/>
                </a:solidFill>
                <a:latin typeface="Century Gothic" pitchFamily="34" charset="0"/>
                <a:ea typeface="ヒラギノ角ゴ Pro W3" pitchFamily="126" charset="-128"/>
                <a:cs typeface="Century Gothic" pitchFamily="34" charset="0"/>
              </a:defRPr>
            </a:lvl4pPr>
            <a:lvl5pPr marL="2057400" indent="-228600" algn="l" defTabSz="457200" rtl="0" eaLnBrk="0" fontAlgn="base" hangingPunct="0">
              <a:spcBef>
                <a:spcPct val="20000"/>
              </a:spcBef>
              <a:spcAft>
                <a:spcPct val="0"/>
              </a:spcAft>
              <a:buClr>
                <a:srgbClr val="064163"/>
              </a:buClr>
              <a:buFont typeface="Arial"/>
              <a:buChar char="•"/>
              <a:defRPr lang="en-US" sz="1400" b="0" i="0" kern="1200">
                <a:solidFill>
                  <a:srgbClr val="595959"/>
                </a:solidFill>
                <a:latin typeface="Century Gothic" pitchFamily="34" charset="0"/>
                <a:ea typeface="ヒラギノ角ゴ Pro W3" pitchFamily="126" charset="-128"/>
                <a:cs typeface="Century Gothic"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buClr>
                <a:schemeClr val="accent2"/>
              </a:buClr>
              <a:buFont typeface="Wingdings" pitchFamily="2" charset="2"/>
              <a:buChar char="§"/>
            </a:pPr>
            <a:r>
              <a:rPr lang="en-US">
                <a:solidFill>
                  <a:schemeClr val="tx2"/>
                </a:solidFill>
                <a:latin typeface="Dagny OT" panose="020B0504020201020104" pitchFamily="34" charset="77"/>
              </a:rPr>
              <a:t>identify what decisions you, or your team (or your boss) needs to make</a:t>
            </a:r>
          </a:p>
          <a:p>
            <a:pPr>
              <a:spcAft>
                <a:spcPts val="600"/>
              </a:spcAft>
              <a:buClr>
                <a:schemeClr val="accent2"/>
              </a:buClr>
              <a:buFont typeface="Wingdings" pitchFamily="2" charset="2"/>
              <a:buChar char="§"/>
            </a:pPr>
            <a:r>
              <a:rPr lang="en-US">
                <a:solidFill>
                  <a:schemeClr val="tx2"/>
                </a:solidFill>
                <a:latin typeface="Dagny OT" panose="020B0504020201020104" pitchFamily="34" charset="77"/>
              </a:rPr>
              <a:t>identify the data that you need to make that decision</a:t>
            </a:r>
          </a:p>
          <a:p>
            <a:pPr>
              <a:spcAft>
                <a:spcPts val="600"/>
              </a:spcAft>
              <a:buClr>
                <a:schemeClr val="accent2"/>
              </a:buClr>
              <a:buFont typeface="Wingdings" pitchFamily="2" charset="2"/>
              <a:buChar char="§"/>
            </a:pPr>
            <a:r>
              <a:rPr lang="en-US">
                <a:solidFill>
                  <a:schemeClr val="tx2"/>
                </a:solidFill>
                <a:latin typeface="Dagny OT" panose="020B0504020201020104" pitchFamily="34" charset="77"/>
              </a:rPr>
              <a:t>get the data, check it to make sure it’s ok</a:t>
            </a:r>
          </a:p>
          <a:p>
            <a:pPr>
              <a:spcAft>
                <a:spcPts val="600"/>
              </a:spcAft>
              <a:buClr>
                <a:schemeClr val="accent2"/>
              </a:buClr>
              <a:buFont typeface="Wingdings" pitchFamily="2" charset="2"/>
              <a:buChar char="§"/>
            </a:pPr>
            <a:r>
              <a:rPr lang="en-US">
                <a:solidFill>
                  <a:schemeClr val="tx2"/>
                </a:solidFill>
                <a:latin typeface="Dagny OT" panose="020B0504020201020104" pitchFamily="34" charset="77"/>
              </a:rPr>
              <a:t>you can then do one of more of the following: </a:t>
            </a:r>
            <a:r>
              <a:rPr lang="en-US" b="1">
                <a:solidFill>
                  <a:schemeClr val="tx2"/>
                </a:solidFill>
                <a:latin typeface="Dagny OT" panose="020B0504020201020104" pitchFamily="34" charset="77"/>
              </a:rPr>
              <a:t>analyze</a:t>
            </a:r>
            <a:r>
              <a:rPr lang="en-US">
                <a:solidFill>
                  <a:schemeClr val="tx2"/>
                </a:solidFill>
                <a:latin typeface="Dagny OT" panose="020B0504020201020104" pitchFamily="34" charset="77"/>
              </a:rPr>
              <a:t> the data, </a:t>
            </a:r>
            <a:r>
              <a:rPr lang="en-US" b="1">
                <a:solidFill>
                  <a:schemeClr val="tx2"/>
                </a:solidFill>
                <a:latin typeface="Dagny OT" panose="020B0504020201020104" pitchFamily="34" charset="77"/>
              </a:rPr>
              <a:t>visualize</a:t>
            </a:r>
            <a:r>
              <a:rPr lang="en-US">
                <a:solidFill>
                  <a:schemeClr val="tx2"/>
                </a:solidFill>
                <a:latin typeface="Dagny OT" panose="020B0504020201020104" pitchFamily="34" charset="77"/>
              </a:rPr>
              <a:t> the data, </a:t>
            </a:r>
            <a:r>
              <a:rPr lang="en-US" b="1">
                <a:solidFill>
                  <a:schemeClr val="tx2"/>
                </a:solidFill>
                <a:latin typeface="Dagny OT" panose="020B0504020201020104" pitchFamily="34" charset="77"/>
              </a:rPr>
              <a:t>summarize</a:t>
            </a:r>
            <a:r>
              <a:rPr lang="en-US">
                <a:solidFill>
                  <a:schemeClr val="tx2"/>
                </a:solidFill>
                <a:latin typeface="Dagny OT" panose="020B0504020201020104" pitchFamily="34" charset="77"/>
              </a:rPr>
              <a:t> the data</a:t>
            </a:r>
          </a:p>
          <a:p>
            <a:pPr>
              <a:spcAft>
                <a:spcPts val="600"/>
              </a:spcAft>
              <a:buClr>
                <a:schemeClr val="accent2"/>
              </a:buClr>
              <a:buFont typeface="Wingdings" pitchFamily="2" charset="2"/>
              <a:buChar char="§"/>
            </a:pPr>
            <a:r>
              <a:rPr lang="en-US">
                <a:solidFill>
                  <a:schemeClr val="tx2"/>
                </a:solidFill>
                <a:latin typeface="Dagny OT" panose="020B0504020201020104" pitchFamily="34" charset="77"/>
              </a:rPr>
              <a:t>turn the data into </a:t>
            </a:r>
            <a:r>
              <a:rPr lang="en-US" b="1">
                <a:solidFill>
                  <a:schemeClr val="tx2"/>
                </a:solidFill>
                <a:latin typeface="Dagny OT" panose="020B0504020201020104" pitchFamily="34" charset="77"/>
              </a:rPr>
              <a:t>information</a:t>
            </a:r>
            <a:r>
              <a:rPr lang="en-US">
                <a:solidFill>
                  <a:schemeClr val="tx2"/>
                </a:solidFill>
                <a:latin typeface="Dagny OT" panose="020B0504020201020104" pitchFamily="34" charset="77"/>
              </a:rPr>
              <a:t> and </a:t>
            </a:r>
            <a:r>
              <a:rPr lang="en-US" b="1">
                <a:solidFill>
                  <a:schemeClr val="tx2"/>
                </a:solidFill>
                <a:latin typeface="Dagny OT" panose="020B0504020201020104" pitchFamily="34" charset="77"/>
              </a:rPr>
              <a:t>knowledge</a:t>
            </a:r>
          </a:p>
          <a:p>
            <a:pPr>
              <a:spcAft>
                <a:spcPts val="600"/>
              </a:spcAft>
              <a:buClr>
                <a:schemeClr val="accent2"/>
              </a:buClr>
              <a:buFont typeface="Wingdings" pitchFamily="2" charset="2"/>
              <a:buChar char="§"/>
            </a:pPr>
            <a:r>
              <a:rPr lang="en-US">
                <a:solidFill>
                  <a:schemeClr val="tx2"/>
                </a:solidFill>
                <a:latin typeface="Dagny OT" panose="020B0504020201020104" pitchFamily="34" charset="77"/>
              </a:rPr>
              <a:t>make your decisions or provide your outputs to the stakeholders who need them</a:t>
            </a:r>
          </a:p>
        </p:txBody>
      </p:sp>
      <p:pic>
        <p:nvPicPr>
          <p:cNvPr id="6" name="Graphic 5" descr="Magnifying glass with solid fill">
            <a:extLst>
              <a:ext uri="{FF2B5EF4-FFF2-40B4-BE49-F238E27FC236}">
                <a16:creationId xmlns:a16="http://schemas.microsoft.com/office/drawing/2014/main" id="{C1AEBD91-41F4-1AB5-0767-E97341D3B7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3754" y="3223076"/>
            <a:ext cx="1924640" cy="1924640"/>
          </a:xfrm>
          <a:prstGeom prst="rect">
            <a:avLst/>
          </a:prstGeom>
        </p:spPr>
      </p:pic>
    </p:spTree>
    <p:extLst>
      <p:ext uri="{BB962C8B-B14F-4D97-AF65-F5344CB8AC3E}">
        <p14:creationId xmlns:p14="http://schemas.microsoft.com/office/powerpoint/2010/main" val="294097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F8C8BD-0A34-BBA5-34AB-67D31B567854}"/>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 on document with pen">
            <a:extLst>
              <a:ext uri="{FF2B5EF4-FFF2-40B4-BE49-F238E27FC236}">
                <a16:creationId xmlns:a16="http://schemas.microsoft.com/office/drawing/2014/main" id="{A3C53289-8042-FA50-0128-BC8248F49EF2}"/>
              </a:ext>
            </a:extLst>
          </p:cNvPr>
          <p:cNvPicPr>
            <a:picLocks noChangeAspect="1"/>
          </p:cNvPicPr>
          <p:nvPr/>
        </p:nvPicPr>
        <p:blipFill rotWithShape="1">
          <a:blip r:embed="rId2"/>
          <a:srcRect t="6116" r="9091" b="17276"/>
          <a:stretch/>
        </p:blipFill>
        <p:spPr>
          <a:xfrm>
            <a:off x="0" y="10"/>
            <a:ext cx="12191980" cy="6857990"/>
          </a:xfrm>
          <a:prstGeom prst="rect">
            <a:avLst/>
          </a:prstGeom>
        </p:spPr>
      </p:pic>
      <p:grpSp>
        <p:nvGrpSpPr>
          <p:cNvPr id="21" name="Group 20">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22" name="Rectangle 21">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C65845C-F3EB-CD30-A41E-5C003148B60A}"/>
              </a:ext>
            </a:extLst>
          </p:cNvPr>
          <p:cNvSpPr>
            <a:spLocks noGrp="1"/>
          </p:cNvSpPr>
          <p:nvPr>
            <p:ph type="title"/>
          </p:nvPr>
        </p:nvSpPr>
        <p:spPr>
          <a:xfrm>
            <a:off x="584200" y="1006956"/>
            <a:ext cx="7213600" cy="1372177"/>
          </a:xfrm>
        </p:spPr>
        <p:txBody>
          <a:bodyPr anchor="ctr">
            <a:normAutofit/>
          </a:bodyPr>
          <a:lstStyle/>
          <a:p>
            <a:r>
              <a:rPr lang="en-US" dirty="0"/>
              <a:t>DECIDING FACTORS</a:t>
            </a:r>
          </a:p>
        </p:txBody>
      </p:sp>
      <p:sp>
        <p:nvSpPr>
          <p:cNvPr id="3" name="Content Placeholder 2">
            <a:extLst>
              <a:ext uri="{FF2B5EF4-FFF2-40B4-BE49-F238E27FC236}">
                <a16:creationId xmlns:a16="http://schemas.microsoft.com/office/drawing/2014/main" id="{183E2022-C2F6-E4C6-4E7D-4783E81679D1}"/>
              </a:ext>
            </a:extLst>
          </p:cNvPr>
          <p:cNvSpPr>
            <a:spLocks noGrp="1"/>
          </p:cNvSpPr>
          <p:nvPr>
            <p:ph idx="1"/>
          </p:nvPr>
        </p:nvSpPr>
        <p:spPr>
          <a:xfrm>
            <a:off x="581192" y="2438399"/>
            <a:ext cx="7216607" cy="3564467"/>
          </a:xfrm>
        </p:spPr>
        <p:txBody>
          <a:bodyPr>
            <a:normAutofit/>
          </a:bodyPr>
          <a:lstStyle/>
          <a:p>
            <a:pPr>
              <a:lnSpc>
                <a:spcPct val="90000"/>
              </a:lnSpc>
              <a:spcBef>
                <a:spcPts val="1200"/>
              </a:spcBef>
            </a:pPr>
            <a:r>
              <a:rPr lang="en-CA" sz="1900" dirty="0">
                <a:solidFill>
                  <a:schemeClr val="bg1"/>
                </a:solidFill>
              </a:rPr>
              <a:t>In some instances, information about the </a:t>
            </a:r>
            <a:r>
              <a:rPr lang="en-CA" sz="1900" b="1" dirty="0">
                <a:solidFill>
                  <a:schemeClr val="bg1"/>
                </a:solidFill>
              </a:rPr>
              <a:t>entire</a:t>
            </a:r>
            <a:r>
              <a:rPr lang="en-CA" sz="1900" dirty="0">
                <a:solidFill>
                  <a:schemeClr val="bg1"/>
                </a:solidFill>
              </a:rPr>
              <a:t> population is required in order to answer questions, whereas in others it is not necessary. </a:t>
            </a:r>
          </a:p>
          <a:p>
            <a:pPr>
              <a:lnSpc>
                <a:spcPct val="90000"/>
              </a:lnSpc>
              <a:spcBef>
                <a:spcPts val="1200"/>
              </a:spcBef>
            </a:pPr>
            <a:r>
              <a:rPr lang="en-CA" sz="1900" dirty="0">
                <a:solidFill>
                  <a:schemeClr val="bg1"/>
                </a:solidFill>
              </a:rPr>
              <a:t>The </a:t>
            </a:r>
            <a:r>
              <a:rPr lang="en-CA" sz="1900" b="1" dirty="0">
                <a:solidFill>
                  <a:schemeClr val="bg1"/>
                </a:solidFill>
              </a:rPr>
              <a:t>survey type</a:t>
            </a:r>
            <a:r>
              <a:rPr lang="en-CA" sz="1900" dirty="0">
                <a:solidFill>
                  <a:schemeClr val="bg1"/>
                </a:solidFill>
              </a:rPr>
              <a:t> depends on multiple factors:</a:t>
            </a:r>
          </a:p>
          <a:p>
            <a:pPr lvl="1">
              <a:lnSpc>
                <a:spcPct val="90000"/>
              </a:lnSpc>
            </a:pPr>
            <a:r>
              <a:rPr lang="en-CA" sz="1800" dirty="0">
                <a:solidFill>
                  <a:schemeClr val="bg1"/>
                </a:solidFill>
              </a:rPr>
              <a:t>the type of question that needs to be answered;</a:t>
            </a:r>
          </a:p>
          <a:p>
            <a:pPr lvl="1">
              <a:lnSpc>
                <a:spcPct val="90000"/>
              </a:lnSpc>
            </a:pPr>
            <a:r>
              <a:rPr lang="en-CA" sz="1800" dirty="0">
                <a:solidFill>
                  <a:schemeClr val="bg1"/>
                </a:solidFill>
              </a:rPr>
              <a:t>the required precision;</a:t>
            </a:r>
          </a:p>
          <a:p>
            <a:pPr lvl="1">
              <a:lnSpc>
                <a:spcPct val="90000"/>
              </a:lnSpc>
            </a:pPr>
            <a:r>
              <a:rPr lang="en-CA" sz="1800" dirty="0">
                <a:solidFill>
                  <a:schemeClr val="bg1"/>
                </a:solidFill>
              </a:rPr>
              <a:t>the cost of surveying a unit;</a:t>
            </a:r>
          </a:p>
          <a:p>
            <a:pPr lvl="1">
              <a:lnSpc>
                <a:spcPct val="90000"/>
              </a:lnSpc>
            </a:pPr>
            <a:r>
              <a:rPr lang="en-CA" sz="1800" dirty="0">
                <a:solidFill>
                  <a:schemeClr val="bg1"/>
                </a:solidFill>
              </a:rPr>
              <a:t>the time required to survey a unit;</a:t>
            </a:r>
          </a:p>
          <a:p>
            <a:pPr lvl="1">
              <a:lnSpc>
                <a:spcPct val="90000"/>
              </a:lnSpc>
            </a:pPr>
            <a:r>
              <a:rPr lang="en-CA" sz="1800" dirty="0">
                <a:solidFill>
                  <a:schemeClr val="bg1"/>
                </a:solidFill>
              </a:rPr>
              <a:t>size of the population under investigation, and</a:t>
            </a:r>
          </a:p>
          <a:p>
            <a:pPr lvl="1">
              <a:lnSpc>
                <a:spcPct val="90000"/>
              </a:lnSpc>
            </a:pPr>
            <a:r>
              <a:rPr lang="en-CA" sz="1800" dirty="0">
                <a:solidFill>
                  <a:schemeClr val="bg1"/>
                </a:solidFill>
              </a:rPr>
              <a:t>the prevalence of the attributes of interest.</a:t>
            </a:r>
            <a:endParaRPr lang="en-US" sz="1800" dirty="0">
              <a:solidFill>
                <a:schemeClr val="bg1"/>
              </a:solidFill>
            </a:endParaRPr>
          </a:p>
        </p:txBody>
      </p:sp>
    </p:spTree>
    <p:extLst>
      <p:ext uri="{BB962C8B-B14F-4D97-AF65-F5344CB8AC3E}">
        <p14:creationId xmlns:p14="http://schemas.microsoft.com/office/powerpoint/2010/main" val="40673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6674-7A81-9343-7790-94D535DAA819}"/>
              </a:ext>
            </a:extLst>
          </p:cNvPr>
          <p:cNvSpPr>
            <a:spLocks noGrp="1"/>
          </p:cNvSpPr>
          <p:nvPr>
            <p:ph type="title"/>
          </p:nvPr>
        </p:nvSpPr>
        <p:spPr/>
        <p:txBody>
          <a:bodyPr/>
          <a:lstStyle/>
          <a:p>
            <a:r>
              <a:rPr lang="en-US" dirty="0"/>
              <a:t>STUDY/SURVEY STEPS</a:t>
            </a:r>
          </a:p>
        </p:txBody>
      </p:sp>
      <p:sp>
        <p:nvSpPr>
          <p:cNvPr id="3" name="Content Placeholder 2">
            <a:extLst>
              <a:ext uri="{FF2B5EF4-FFF2-40B4-BE49-F238E27FC236}">
                <a16:creationId xmlns:a16="http://schemas.microsoft.com/office/drawing/2014/main" id="{E147FD76-B0F8-E757-53C4-3E6787A3C79F}"/>
              </a:ext>
            </a:extLst>
          </p:cNvPr>
          <p:cNvSpPr>
            <a:spLocks noGrp="1"/>
          </p:cNvSpPr>
          <p:nvPr>
            <p:ph idx="1"/>
          </p:nvPr>
        </p:nvSpPr>
        <p:spPr/>
        <p:txBody>
          <a:bodyPr>
            <a:normAutofit lnSpcReduction="10000"/>
          </a:bodyPr>
          <a:lstStyle/>
          <a:p>
            <a:r>
              <a:rPr lang="en-CA" dirty="0"/>
              <a:t>Studies or surveys follow the same general steps:</a:t>
            </a:r>
          </a:p>
          <a:p>
            <a:pPr marL="781200" lvl="1" indent="-457200">
              <a:buFont typeface="+mj-lt"/>
              <a:buAutoNum type="arabicPeriod"/>
            </a:pPr>
            <a:r>
              <a:rPr lang="en-CA" dirty="0"/>
              <a:t>statement of objective</a:t>
            </a:r>
          </a:p>
          <a:p>
            <a:pPr marL="781200" lvl="1" indent="-457200">
              <a:buFont typeface="+mj-lt"/>
              <a:buAutoNum type="arabicPeriod"/>
            </a:pPr>
            <a:r>
              <a:rPr lang="en-CA" dirty="0"/>
              <a:t>selection of survey frame</a:t>
            </a:r>
          </a:p>
          <a:p>
            <a:pPr marL="781200" lvl="1" indent="-457200">
              <a:buFont typeface="+mj-lt"/>
              <a:buAutoNum type="arabicPeriod"/>
            </a:pPr>
            <a:r>
              <a:rPr lang="en-CA" dirty="0"/>
              <a:t>sampling design</a:t>
            </a:r>
          </a:p>
          <a:p>
            <a:pPr marL="781200" lvl="1" indent="-457200">
              <a:buFont typeface="+mj-lt"/>
              <a:buAutoNum type="arabicPeriod"/>
            </a:pPr>
            <a:r>
              <a:rPr lang="en-CA" dirty="0"/>
              <a:t>questionnaire design</a:t>
            </a:r>
          </a:p>
          <a:p>
            <a:pPr marL="781200" lvl="1" indent="-457200">
              <a:buFont typeface="+mj-lt"/>
              <a:buAutoNum type="arabicPeriod"/>
            </a:pPr>
            <a:r>
              <a:rPr lang="en-CA" dirty="0"/>
              <a:t>data collection</a:t>
            </a:r>
          </a:p>
          <a:p>
            <a:pPr marL="781200" lvl="1" indent="-457200">
              <a:buFont typeface="+mj-lt"/>
              <a:buAutoNum type="arabicPeriod"/>
            </a:pPr>
            <a:r>
              <a:rPr lang="en-CA" dirty="0"/>
              <a:t>data capture and coding</a:t>
            </a:r>
          </a:p>
          <a:p>
            <a:pPr indent="-306000"/>
            <a:r>
              <a:rPr lang="en-CA" dirty="0"/>
              <a:t>The process is not always linear, but there is a definite movement from objective to dissemination.</a:t>
            </a:r>
            <a:endParaRPr lang="en-US" dirty="0"/>
          </a:p>
        </p:txBody>
      </p:sp>
      <p:sp>
        <p:nvSpPr>
          <p:cNvPr id="4" name="Content Placeholder 2">
            <a:extLst>
              <a:ext uri="{FF2B5EF4-FFF2-40B4-BE49-F238E27FC236}">
                <a16:creationId xmlns:a16="http://schemas.microsoft.com/office/drawing/2014/main" id="{F7488AD2-D139-5666-2B04-B7F0E3819810}"/>
              </a:ext>
            </a:extLst>
          </p:cNvPr>
          <p:cNvSpPr txBox="1">
            <a:spLocks/>
          </p:cNvSpPr>
          <p:nvPr/>
        </p:nvSpPr>
        <p:spPr>
          <a:xfrm>
            <a:off x="5672227" y="1616470"/>
            <a:ext cx="4535484" cy="4140767"/>
          </a:xfrm>
          <a:prstGeom prst="rect">
            <a:avLst/>
          </a:prstGeom>
        </p:spPr>
        <p:txBody>
          <a:bodyPr vert="horz" lIns="91440" tIns="45720" rIns="91440" bIns="45720" rtlCol="0" anchor="ctr">
            <a:normAutofit/>
          </a:bodyPr>
          <a:lstStyle>
            <a:lvl1pPr marL="0" indent="0" algn="just" defTabSz="457200"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30000" indent="-306000" algn="just"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900000" indent="-270000" algn="just"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2000" indent="-234000" algn="just"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2000" indent="-234000" algn="just"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781200" lvl="1" indent="-457200">
              <a:buFont typeface="+mj-lt"/>
              <a:buAutoNum type="arabicPeriod" startAt="7"/>
            </a:pPr>
            <a:r>
              <a:rPr lang="en-CA" dirty="0"/>
              <a:t>data processing and imputation</a:t>
            </a:r>
          </a:p>
          <a:p>
            <a:pPr marL="781200" lvl="1" indent="-457200">
              <a:buFont typeface="+mj-lt"/>
              <a:buAutoNum type="arabicPeriod" startAt="7"/>
            </a:pPr>
            <a:r>
              <a:rPr lang="en-CA" dirty="0"/>
              <a:t>estimation</a:t>
            </a:r>
          </a:p>
          <a:p>
            <a:pPr marL="781200" lvl="1" indent="-457200">
              <a:buFont typeface="+mj-lt"/>
              <a:buAutoNum type="arabicPeriod" startAt="7"/>
            </a:pPr>
            <a:r>
              <a:rPr lang="en-CA" dirty="0"/>
              <a:t>data analysis</a:t>
            </a:r>
          </a:p>
          <a:p>
            <a:pPr marL="781200" lvl="1" indent="-457200">
              <a:buFont typeface="+mj-lt"/>
              <a:buAutoNum type="arabicPeriod" startAt="7"/>
            </a:pPr>
            <a:r>
              <a:rPr lang="en-CA" dirty="0"/>
              <a:t>dissemination</a:t>
            </a:r>
          </a:p>
          <a:p>
            <a:pPr marL="781200" lvl="1" indent="-457200">
              <a:buFont typeface="+mj-lt"/>
              <a:buAutoNum type="arabicPeriod" startAt="7"/>
            </a:pPr>
            <a:r>
              <a:rPr lang="en-CA" dirty="0"/>
              <a:t>documentation</a:t>
            </a:r>
          </a:p>
        </p:txBody>
      </p:sp>
    </p:spTree>
    <p:extLst>
      <p:ext uri="{BB962C8B-B14F-4D97-AF65-F5344CB8AC3E}">
        <p14:creationId xmlns:p14="http://schemas.microsoft.com/office/powerpoint/2010/main" val="25880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DB98CE-3C1C-3527-6635-DCCE7387396D}"/>
              </a:ext>
            </a:extLst>
          </p:cNvPr>
          <p:cNvPicPr>
            <a:picLocks noChangeAspect="1"/>
          </p:cNvPicPr>
          <p:nvPr/>
        </p:nvPicPr>
        <p:blipFill>
          <a:blip r:embed="rId2"/>
          <a:stretch>
            <a:fillRect/>
          </a:stretch>
        </p:blipFill>
        <p:spPr>
          <a:xfrm>
            <a:off x="749300" y="778611"/>
            <a:ext cx="10693400" cy="5300778"/>
          </a:xfrm>
          <a:prstGeom prst="rect">
            <a:avLst/>
          </a:prstGeom>
        </p:spPr>
      </p:pic>
    </p:spTree>
    <p:extLst>
      <p:ext uri="{BB962C8B-B14F-4D97-AF65-F5344CB8AC3E}">
        <p14:creationId xmlns:p14="http://schemas.microsoft.com/office/powerpoint/2010/main" val="340131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A8EF-B63D-5726-B4AD-D55C1D19A416}"/>
              </a:ext>
            </a:extLst>
          </p:cNvPr>
          <p:cNvSpPr>
            <a:spLocks noGrp="1"/>
          </p:cNvSpPr>
          <p:nvPr>
            <p:ph type="title"/>
          </p:nvPr>
        </p:nvSpPr>
        <p:spPr/>
        <p:txBody>
          <a:bodyPr/>
          <a:lstStyle/>
          <a:p>
            <a:r>
              <a:rPr lang="en-US" dirty="0"/>
              <a:t>SURVEY FRAMES</a:t>
            </a:r>
          </a:p>
        </p:txBody>
      </p:sp>
      <p:sp>
        <p:nvSpPr>
          <p:cNvPr id="3" name="Content Placeholder 2">
            <a:extLst>
              <a:ext uri="{FF2B5EF4-FFF2-40B4-BE49-F238E27FC236}">
                <a16:creationId xmlns:a16="http://schemas.microsoft.com/office/drawing/2014/main" id="{082292CF-DFD9-0D5B-7CF5-C33873D3CB12}"/>
              </a:ext>
            </a:extLst>
          </p:cNvPr>
          <p:cNvSpPr>
            <a:spLocks noGrp="1"/>
          </p:cNvSpPr>
          <p:nvPr>
            <p:ph idx="1"/>
          </p:nvPr>
        </p:nvSpPr>
        <p:spPr/>
        <p:txBody>
          <a:bodyPr>
            <a:normAutofit lnSpcReduction="10000"/>
          </a:bodyPr>
          <a:lstStyle/>
          <a:p>
            <a:r>
              <a:rPr lang="en-CA" dirty="0"/>
              <a:t>The ideal frame contains identification data, contact data, classification data, maintenance data, and linkage data, and must minimize the risk of </a:t>
            </a:r>
            <a:r>
              <a:rPr lang="en-CA" b="1" dirty="0" err="1"/>
              <a:t>undercoverage</a:t>
            </a:r>
            <a:r>
              <a:rPr lang="en-CA" dirty="0"/>
              <a:t> or </a:t>
            </a:r>
            <a:r>
              <a:rPr lang="en-CA" b="1" dirty="0" err="1"/>
              <a:t>overcoverage</a:t>
            </a:r>
            <a:r>
              <a:rPr lang="en-CA" dirty="0"/>
              <a:t>, as well as the number of duplications and misclassifications (although some issues that arise can be fixed at the data processing stage).</a:t>
            </a:r>
          </a:p>
          <a:p>
            <a:r>
              <a:rPr lang="en-CA" sz="500" dirty="0"/>
              <a:t>\</a:t>
            </a:r>
            <a:r>
              <a:rPr lang="en-CA" dirty="0"/>
              <a:t>A statistical sampling approach is contraindicated unless the selected frame is</a:t>
            </a:r>
          </a:p>
          <a:p>
            <a:pPr lvl="1"/>
            <a:r>
              <a:rPr lang="en-CA" b="1" dirty="0"/>
              <a:t>relevant</a:t>
            </a:r>
            <a:r>
              <a:rPr lang="en-CA" dirty="0"/>
              <a:t> (that is, it corresponds, and permits accessibility to, the target population),</a:t>
            </a:r>
          </a:p>
          <a:p>
            <a:pPr lvl="1"/>
            <a:r>
              <a:rPr lang="en-CA" b="1" dirty="0"/>
              <a:t>accurate</a:t>
            </a:r>
            <a:r>
              <a:rPr lang="en-CA" dirty="0"/>
              <a:t> (the information it contains is valid), </a:t>
            </a:r>
          </a:p>
          <a:p>
            <a:pPr lvl="1"/>
            <a:r>
              <a:rPr lang="en-CA" b="1" dirty="0"/>
              <a:t>timely</a:t>
            </a:r>
            <a:r>
              <a:rPr lang="en-CA" dirty="0"/>
              <a:t> (it is up-to-date), and </a:t>
            </a:r>
          </a:p>
          <a:p>
            <a:pPr lvl="1"/>
            <a:r>
              <a:rPr lang="en-CA" b="1" dirty="0"/>
              <a:t>competitively priced</a:t>
            </a:r>
            <a:r>
              <a:rPr lang="en-CA" dirty="0"/>
              <a:t>.</a:t>
            </a:r>
          </a:p>
        </p:txBody>
      </p:sp>
    </p:spTree>
    <p:extLst>
      <p:ext uri="{BB962C8B-B14F-4D97-AF65-F5344CB8AC3E}">
        <p14:creationId xmlns:p14="http://schemas.microsoft.com/office/powerpoint/2010/main" val="391510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A6D9-233A-44F3-DBC4-A4E6732E8770}"/>
              </a:ext>
            </a:extLst>
          </p:cNvPr>
          <p:cNvSpPr>
            <a:spLocks noGrp="1"/>
          </p:cNvSpPr>
          <p:nvPr>
            <p:ph type="title"/>
          </p:nvPr>
        </p:nvSpPr>
        <p:spPr/>
        <p:txBody>
          <a:bodyPr/>
          <a:lstStyle/>
          <a:p>
            <a:r>
              <a:rPr lang="en-US" dirty="0"/>
              <a:t>Modes of Data Collection</a:t>
            </a:r>
          </a:p>
        </p:txBody>
      </p:sp>
      <p:sp>
        <p:nvSpPr>
          <p:cNvPr id="3" name="Content Placeholder 2">
            <a:extLst>
              <a:ext uri="{FF2B5EF4-FFF2-40B4-BE49-F238E27FC236}">
                <a16:creationId xmlns:a16="http://schemas.microsoft.com/office/drawing/2014/main" id="{3ED91352-BE25-129F-7F30-4B1D44723BF9}"/>
              </a:ext>
            </a:extLst>
          </p:cNvPr>
          <p:cNvSpPr>
            <a:spLocks noGrp="1"/>
          </p:cNvSpPr>
          <p:nvPr>
            <p:ph idx="1"/>
          </p:nvPr>
        </p:nvSpPr>
        <p:spPr/>
        <p:txBody>
          <a:bodyPr/>
          <a:lstStyle/>
          <a:p>
            <a:pPr>
              <a:lnSpc>
                <a:spcPct val="110000"/>
              </a:lnSpc>
            </a:pPr>
            <a:r>
              <a:rPr lang="en-US" dirty="0"/>
              <a:t>Paper-based vs. computer-assisted</a:t>
            </a:r>
            <a:endParaRPr lang="en-US" sz="500" dirty="0"/>
          </a:p>
          <a:p>
            <a:pPr lvl="1">
              <a:lnSpc>
                <a:spcPct val="110000"/>
              </a:lnSpc>
            </a:pPr>
            <a:r>
              <a:rPr lang="en-CA" sz="2000" b="1" dirty="0"/>
              <a:t>self-administered questionnaires</a:t>
            </a:r>
            <a:r>
              <a:rPr lang="en-CA" sz="2000" dirty="0"/>
              <a:t> are used when the survey requires detailed information to allow the units to consult personal records; associated with high non-response rate.</a:t>
            </a:r>
          </a:p>
          <a:p>
            <a:pPr lvl="1">
              <a:lnSpc>
                <a:spcPct val="110000"/>
              </a:lnSpc>
            </a:pPr>
            <a:r>
              <a:rPr lang="en-CA" sz="2000" b="1" dirty="0"/>
              <a:t>interviewer-assisted questionnaires</a:t>
            </a:r>
            <a:r>
              <a:rPr lang="en-CA" sz="2000" dirty="0"/>
              <a:t> use well-trained interviewers to increase the response rate and overall quality of the data; face-to-face vs. telephone.</a:t>
            </a:r>
          </a:p>
          <a:p>
            <a:pPr lvl="1">
              <a:lnSpc>
                <a:spcPct val="110000"/>
              </a:lnSpc>
            </a:pPr>
            <a:r>
              <a:rPr lang="en-CA" sz="2000" b="1" dirty="0"/>
              <a:t>computer-assisted interviews</a:t>
            </a:r>
            <a:r>
              <a:rPr lang="en-CA" sz="2000" dirty="0"/>
              <a:t> combine data collection and data capture, which saves time.</a:t>
            </a:r>
          </a:p>
          <a:p>
            <a:pPr lvl="1">
              <a:lnSpc>
                <a:spcPct val="110000"/>
              </a:lnSpc>
            </a:pPr>
            <a:r>
              <a:rPr lang="en-CA" sz="2000" dirty="0"/>
              <a:t>unobtrusive direct observation</a:t>
            </a:r>
          </a:p>
          <a:p>
            <a:pPr lvl="1">
              <a:lnSpc>
                <a:spcPct val="110000"/>
              </a:lnSpc>
            </a:pPr>
            <a:r>
              <a:rPr lang="en-CA" sz="2000" dirty="0"/>
              <a:t>diaries to be filled (paper or electronic)</a:t>
            </a:r>
          </a:p>
          <a:p>
            <a:pPr lvl="1">
              <a:lnSpc>
                <a:spcPct val="110000"/>
              </a:lnSpc>
            </a:pPr>
            <a:r>
              <a:rPr lang="en-CA" sz="2000" dirty="0"/>
              <a:t>omnibus surveys, email, Internet, and social media</a:t>
            </a:r>
          </a:p>
        </p:txBody>
      </p:sp>
    </p:spTree>
    <p:extLst>
      <p:ext uri="{BB962C8B-B14F-4D97-AF65-F5344CB8AC3E}">
        <p14:creationId xmlns:p14="http://schemas.microsoft.com/office/powerpoint/2010/main" val="49494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934C-5F6F-E275-C07E-BE56FF73A8CE}"/>
              </a:ext>
            </a:extLst>
          </p:cNvPr>
          <p:cNvSpPr>
            <a:spLocks noGrp="1"/>
          </p:cNvSpPr>
          <p:nvPr>
            <p:ph type="title"/>
          </p:nvPr>
        </p:nvSpPr>
        <p:spPr/>
        <p:txBody>
          <a:bodyPr/>
          <a:lstStyle/>
          <a:p>
            <a:r>
              <a:rPr lang="en-US" dirty="0"/>
              <a:t>SURVEY ERROR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5F8CDF-6B80-3E8F-68A7-8ED97F93E976}"/>
                  </a:ext>
                </a:extLst>
              </p:cNvPr>
              <p:cNvSpPr>
                <a:spLocks noGrp="1"/>
              </p:cNvSpPr>
              <p:nvPr>
                <p:ph idx="1"/>
              </p:nvPr>
            </p:nvSpPr>
            <p:spPr/>
            <p:txBody>
              <a:bodyPr/>
              <a:lstStyle/>
              <a:p>
                <a:r>
                  <a:rPr lang="en-CA" sz="2200" dirty="0">
                    <a:ea typeface="Cambria Math" panose="02040503050406030204" pitchFamily="18" charset="0"/>
                    <a:cs typeface="Helvetica" pitchFamily="34" charset="0"/>
                  </a:rPr>
                  <a:t>Total Error = Sampling Error + Measurement Error + Non-Response Error + Coverage Error</a:t>
                </a:r>
                <a:endParaRPr lang="en-CA" sz="2200" dirty="0">
                  <a:ea typeface="Cambria Math" panose="02040503050406030204" pitchFamily="18" charset="0"/>
                </a:endParaRPr>
              </a:p>
              <a:p>
                <a:endParaRPr lang="en-CA" dirty="0"/>
              </a:p>
              <a:p>
                <a:r>
                  <a:rPr lang="en-CA" dirty="0"/>
                  <a:t>Statistical sampling can help provide estimates, but importantly, it can also provide some control over the </a:t>
                </a:r>
                <a:r>
                  <a:rPr lang="en-CA" b="1" dirty="0"/>
                  <a:t>total error </a:t>
                </a:r>
                <a:r>
                  <a:rPr lang="en-CA" dirty="0"/>
                  <a:t>(TE)</a:t>
                </a:r>
                <a:r>
                  <a:rPr lang="en-CA" b="1" dirty="0"/>
                  <a:t> </a:t>
                </a:r>
                <a:r>
                  <a:rPr lang="en-CA" dirty="0"/>
                  <a:t>of the estimates. </a:t>
                </a:r>
              </a:p>
              <a:p>
                <a:r>
                  <a:rPr lang="en-CA" dirty="0"/>
                  <a:t>Ideally, TE</a:t>
                </a:r>
                <a14:m>
                  <m:oMath xmlns:m="http://schemas.openxmlformats.org/officeDocument/2006/math">
                    <m:r>
                      <a:rPr lang="en-CA" i="1" smtClean="0">
                        <a:latin typeface="Cambria Math" panose="02040503050406030204" pitchFamily="18" charset="0"/>
                      </a:rPr>
                      <m:t>=0</m:t>
                    </m:r>
                  </m:oMath>
                </a14:m>
                <a:r>
                  <a:rPr lang="en-CA" dirty="0"/>
                  <a:t>. In practice, there are two main contributions to TE: </a:t>
                </a:r>
                <a:r>
                  <a:rPr lang="en-CA" b="1" dirty="0"/>
                  <a:t>sampling errors </a:t>
                </a:r>
                <a:r>
                  <a:rPr lang="en-CA" dirty="0"/>
                  <a:t>(due to the choice of sampling scheme), and </a:t>
                </a:r>
                <a:r>
                  <a:rPr lang="en-CA" b="1" dirty="0" err="1"/>
                  <a:t>nonsampling</a:t>
                </a:r>
                <a:r>
                  <a:rPr lang="en-CA" b="1" dirty="0"/>
                  <a:t> errors </a:t>
                </a:r>
                <a:r>
                  <a:rPr lang="en-CA" dirty="0"/>
                  <a:t>(everything else).</a:t>
                </a:r>
              </a:p>
            </p:txBody>
          </p:sp>
        </mc:Choice>
        <mc:Fallback xmlns="">
          <p:sp>
            <p:nvSpPr>
              <p:cNvPr id="3" name="Content Placeholder 2">
                <a:extLst>
                  <a:ext uri="{FF2B5EF4-FFF2-40B4-BE49-F238E27FC236}">
                    <a16:creationId xmlns:a16="http://schemas.microsoft.com/office/drawing/2014/main" id="{875F8CDF-6B80-3E8F-68A7-8ED97F93E976}"/>
                  </a:ext>
                </a:extLst>
              </p:cNvPr>
              <p:cNvSpPr>
                <a:spLocks noGrp="1" noRot="1" noChangeAspect="1" noMove="1" noResize="1" noEditPoints="1" noAdjustHandles="1" noChangeArrowheads="1" noChangeShapeType="1" noTextEdit="1"/>
              </p:cNvSpPr>
              <p:nvPr>
                <p:ph idx="1"/>
              </p:nvPr>
            </p:nvSpPr>
            <p:spPr>
              <a:blipFill>
                <a:blip r:embed="rId2"/>
                <a:stretch>
                  <a:fillRect l="-829" r="-829"/>
                </a:stretch>
              </a:blipFill>
            </p:spPr>
            <p:txBody>
              <a:bodyPr/>
              <a:lstStyle/>
              <a:p>
                <a:r>
                  <a:rPr lang="en-US">
                    <a:noFill/>
                  </a:rPr>
                  <a:t> </a:t>
                </a:r>
              </a:p>
            </p:txBody>
          </p:sp>
        </mc:Fallback>
      </mc:AlternateContent>
      <p:grpSp>
        <p:nvGrpSpPr>
          <p:cNvPr id="4" name="Group 16">
            <a:extLst>
              <a:ext uri="{FF2B5EF4-FFF2-40B4-BE49-F238E27FC236}">
                <a16:creationId xmlns:a16="http://schemas.microsoft.com/office/drawing/2014/main" id="{F89E830F-5988-7990-3B2F-7A6C339855EF}"/>
              </a:ext>
            </a:extLst>
          </p:cNvPr>
          <p:cNvGrpSpPr>
            <a:grpSpLocks/>
          </p:cNvGrpSpPr>
          <p:nvPr/>
        </p:nvGrpSpPr>
        <p:grpSpPr bwMode="auto">
          <a:xfrm>
            <a:off x="2129274" y="2920038"/>
            <a:ext cx="1779486" cy="781135"/>
            <a:chOff x="3567135" y="2958852"/>
            <a:chExt cx="1185350" cy="780991"/>
          </a:xfrm>
        </p:grpSpPr>
        <p:sp>
          <p:nvSpPr>
            <p:cNvPr id="5" name="Left Brace 4">
              <a:extLst>
                <a:ext uri="{FF2B5EF4-FFF2-40B4-BE49-F238E27FC236}">
                  <a16:creationId xmlns:a16="http://schemas.microsoft.com/office/drawing/2014/main" id="{088D73C3-79B1-21B2-0DCB-19C32030C1B0}"/>
                </a:ext>
              </a:extLst>
            </p:cNvPr>
            <p:cNvSpPr/>
            <p:nvPr/>
          </p:nvSpPr>
          <p:spPr>
            <a:xfrm rot="16200000" flipV="1">
              <a:off x="4092848" y="2501899"/>
              <a:ext cx="146023" cy="1059929"/>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CA" dirty="0">
                <a:solidFill>
                  <a:srgbClr val="0070C0"/>
                </a:solidFill>
                <a:latin typeface="Dagny OT" panose="020B0504020201020104" pitchFamily="34" charset="77"/>
              </a:endParaRPr>
            </a:p>
          </p:txBody>
        </p:sp>
        <p:sp>
          <p:nvSpPr>
            <p:cNvPr id="6" name="TextBox 16">
              <a:extLst>
                <a:ext uri="{FF2B5EF4-FFF2-40B4-BE49-F238E27FC236}">
                  <a16:creationId xmlns:a16="http://schemas.microsoft.com/office/drawing/2014/main" id="{CAB64549-E461-75A0-D7A3-7D6682A81613}"/>
                </a:ext>
              </a:extLst>
            </p:cNvPr>
            <p:cNvSpPr txBox="1">
              <a:spLocks noChangeArrowheads="1"/>
            </p:cNvSpPr>
            <p:nvPr/>
          </p:nvSpPr>
          <p:spPr bwMode="auto">
            <a:xfrm>
              <a:off x="3567135" y="3093631"/>
              <a:ext cx="1185350" cy="646212"/>
            </a:xfrm>
            <a:prstGeom prst="rect">
              <a:avLst/>
            </a:prstGeom>
            <a:noFill/>
            <a:ln w="9525">
              <a:noFill/>
              <a:miter lim="800000"/>
              <a:headEnd/>
              <a:tailEnd/>
            </a:ln>
          </p:spPr>
          <p:txBody>
            <a:bodyPr wrap="square">
              <a:spAutoFit/>
            </a:bodyPr>
            <a:lstStyle/>
            <a:p>
              <a:pPr algn="ctr"/>
              <a:r>
                <a:rPr lang="en-CA" dirty="0">
                  <a:solidFill>
                    <a:srgbClr val="0070C0"/>
                  </a:solidFill>
                  <a:latin typeface="Dagny OT" panose="020B0504020201020104" pitchFamily="34" charset="77"/>
                </a:rPr>
                <a:t>survey, not census</a:t>
              </a:r>
            </a:p>
          </p:txBody>
        </p:sp>
      </p:grpSp>
      <p:grpSp>
        <p:nvGrpSpPr>
          <p:cNvPr id="7" name="Group 16">
            <a:extLst>
              <a:ext uri="{FF2B5EF4-FFF2-40B4-BE49-F238E27FC236}">
                <a16:creationId xmlns:a16="http://schemas.microsoft.com/office/drawing/2014/main" id="{3E65889E-8B6B-C426-F6A2-23FE05CC37D1}"/>
              </a:ext>
            </a:extLst>
          </p:cNvPr>
          <p:cNvGrpSpPr>
            <a:grpSpLocks/>
          </p:cNvGrpSpPr>
          <p:nvPr/>
        </p:nvGrpSpPr>
        <p:grpSpPr bwMode="auto">
          <a:xfrm>
            <a:off x="4178615" y="2920039"/>
            <a:ext cx="2402955" cy="781134"/>
            <a:chOff x="3583318" y="2958852"/>
            <a:chExt cx="1170052" cy="780991"/>
          </a:xfrm>
        </p:grpSpPr>
        <p:sp>
          <p:nvSpPr>
            <p:cNvPr id="8" name="Left Brace 7">
              <a:extLst>
                <a:ext uri="{FF2B5EF4-FFF2-40B4-BE49-F238E27FC236}">
                  <a16:creationId xmlns:a16="http://schemas.microsoft.com/office/drawing/2014/main" id="{35879EC7-55A9-E938-4A5B-ADCE9F98E6A0}"/>
                </a:ext>
              </a:extLst>
            </p:cNvPr>
            <p:cNvSpPr/>
            <p:nvPr/>
          </p:nvSpPr>
          <p:spPr>
            <a:xfrm rot="16200000" flipV="1">
              <a:off x="4092848" y="2501899"/>
              <a:ext cx="146023" cy="1059929"/>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CA">
                <a:solidFill>
                  <a:srgbClr val="0070C0"/>
                </a:solidFill>
                <a:latin typeface="Dagny OT" panose="020B0504020201020104" pitchFamily="34" charset="77"/>
              </a:endParaRPr>
            </a:p>
          </p:txBody>
        </p:sp>
        <p:sp>
          <p:nvSpPr>
            <p:cNvPr id="9" name="TextBox 19">
              <a:extLst>
                <a:ext uri="{FF2B5EF4-FFF2-40B4-BE49-F238E27FC236}">
                  <a16:creationId xmlns:a16="http://schemas.microsoft.com/office/drawing/2014/main" id="{FFBD53FE-0EF6-18C8-0DD2-D970DF442ED2}"/>
                </a:ext>
              </a:extLst>
            </p:cNvPr>
            <p:cNvSpPr txBox="1">
              <a:spLocks noChangeArrowheads="1"/>
            </p:cNvSpPr>
            <p:nvPr/>
          </p:nvSpPr>
          <p:spPr bwMode="auto">
            <a:xfrm>
              <a:off x="3583318" y="3093631"/>
              <a:ext cx="1170052" cy="646212"/>
            </a:xfrm>
            <a:prstGeom prst="rect">
              <a:avLst/>
            </a:prstGeom>
            <a:noFill/>
            <a:ln w="9525">
              <a:noFill/>
              <a:miter lim="800000"/>
              <a:headEnd/>
              <a:tailEnd/>
            </a:ln>
          </p:spPr>
          <p:txBody>
            <a:bodyPr wrap="square">
              <a:spAutoFit/>
            </a:bodyPr>
            <a:lstStyle/>
            <a:p>
              <a:pPr algn="ctr"/>
              <a:r>
                <a:rPr lang="en-CA">
                  <a:solidFill>
                    <a:srgbClr val="0070C0"/>
                  </a:solidFill>
                  <a:latin typeface="Dagny OT" panose="020B0504020201020104" pitchFamily="34" charset="77"/>
                </a:rPr>
                <a:t>observations not measured accurately</a:t>
              </a:r>
            </a:p>
          </p:txBody>
        </p:sp>
      </p:grpSp>
      <p:grpSp>
        <p:nvGrpSpPr>
          <p:cNvPr id="10" name="Group 16">
            <a:extLst>
              <a:ext uri="{FF2B5EF4-FFF2-40B4-BE49-F238E27FC236}">
                <a16:creationId xmlns:a16="http://schemas.microsoft.com/office/drawing/2014/main" id="{720F9534-1A8E-4726-D96E-E911BDD84636}"/>
              </a:ext>
            </a:extLst>
          </p:cNvPr>
          <p:cNvGrpSpPr>
            <a:grpSpLocks/>
          </p:cNvGrpSpPr>
          <p:nvPr/>
        </p:nvGrpSpPr>
        <p:grpSpPr bwMode="auto">
          <a:xfrm>
            <a:off x="6812716" y="2920037"/>
            <a:ext cx="2452272" cy="1058157"/>
            <a:chOff x="3612512" y="2958852"/>
            <a:chExt cx="1162730" cy="1057784"/>
          </a:xfrm>
        </p:grpSpPr>
        <p:sp>
          <p:nvSpPr>
            <p:cNvPr id="11" name="Left Brace 10">
              <a:extLst>
                <a:ext uri="{FF2B5EF4-FFF2-40B4-BE49-F238E27FC236}">
                  <a16:creationId xmlns:a16="http://schemas.microsoft.com/office/drawing/2014/main" id="{3B0DBFCC-8BAD-A4FE-9858-3A8D1DE8A260}"/>
                </a:ext>
              </a:extLst>
            </p:cNvPr>
            <p:cNvSpPr/>
            <p:nvPr/>
          </p:nvSpPr>
          <p:spPr>
            <a:xfrm rot="16200000" flipV="1">
              <a:off x="4092860" y="2501887"/>
              <a:ext cx="145999" cy="1059929"/>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CA">
                <a:solidFill>
                  <a:srgbClr val="0070C0"/>
                </a:solidFill>
                <a:latin typeface="Dagny OT" panose="020B0504020201020104" pitchFamily="34" charset="77"/>
              </a:endParaRPr>
            </a:p>
          </p:txBody>
        </p:sp>
        <p:sp>
          <p:nvSpPr>
            <p:cNvPr id="12" name="TextBox 22">
              <a:extLst>
                <a:ext uri="{FF2B5EF4-FFF2-40B4-BE49-F238E27FC236}">
                  <a16:creationId xmlns:a16="http://schemas.microsoft.com/office/drawing/2014/main" id="{01920745-F05C-382E-4200-B44CA542E208}"/>
                </a:ext>
              </a:extLst>
            </p:cNvPr>
            <p:cNvSpPr txBox="1">
              <a:spLocks noChangeArrowheads="1"/>
            </p:cNvSpPr>
            <p:nvPr/>
          </p:nvSpPr>
          <p:spPr bwMode="auto">
            <a:xfrm>
              <a:off x="3612512" y="3093631"/>
              <a:ext cx="1162730" cy="923005"/>
            </a:xfrm>
            <a:prstGeom prst="rect">
              <a:avLst/>
            </a:prstGeom>
            <a:noFill/>
            <a:ln w="9525">
              <a:noFill/>
              <a:miter lim="800000"/>
              <a:headEnd/>
              <a:tailEnd/>
            </a:ln>
          </p:spPr>
          <p:txBody>
            <a:bodyPr wrap="square">
              <a:spAutoFit/>
            </a:bodyPr>
            <a:lstStyle/>
            <a:p>
              <a:pPr algn="ctr"/>
              <a:r>
                <a:rPr lang="en-CA">
                  <a:solidFill>
                    <a:srgbClr val="0070C0"/>
                  </a:solidFill>
                  <a:latin typeface="Dagny OT" panose="020B0504020201020104" pitchFamily="34" charset="77"/>
                </a:rPr>
                <a:t>non-respondents having systematic observation differences</a:t>
              </a:r>
            </a:p>
          </p:txBody>
        </p:sp>
      </p:grpSp>
      <p:grpSp>
        <p:nvGrpSpPr>
          <p:cNvPr id="13" name="Group 16">
            <a:extLst>
              <a:ext uri="{FF2B5EF4-FFF2-40B4-BE49-F238E27FC236}">
                <a16:creationId xmlns:a16="http://schemas.microsoft.com/office/drawing/2014/main" id="{E4CF2FF7-B89A-646A-EF87-54E8791DE9C2}"/>
              </a:ext>
            </a:extLst>
          </p:cNvPr>
          <p:cNvGrpSpPr>
            <a:grpSpLocks/>
          </p:cNvGrpSpPr>
          <p:nvPr/>
        </p:nvGrpSpPr>
        <p:grpSpPr bwMode="auto">
          <a:xfrm>
            <a:off x="9422490" y="2920036"/>
            <a:ext cx="1863317" cy="1058146"/>
            <a:chOff x="3595125" y="2958853"/>
            <a:chExt cx="1153350" cy="1057842"/>
          </a:xfrm>
        </p:grpSpPr>
        <p:sp>
          <p:nvSpPr>
            <p:cNvPr id="14" name="Left Brace 13">
              <a:extLst>
                <a:ext uri="{FF2B5EF4-FFF2-40B4-BE49-F238E27FC236}">
                  <a16:creationId xmlns:a16="http://schemas.microsoft.com/office/drawing/2014/main" id="{8719F210-7858-5D5A-761A-3D1E3947804E}"/>
                </a:ext>
              </a:extLst>
            </p:cNvPr>
            <p:cNvSpPr/>
            <p:nvPr/>
          </p:nvSpPr>
          <p:spPr>
            <a:xfrm rot="16200000" flipV="1">
              <a:off x="4092855" y="2501892"/>
              <a:ext cx="146008" cy="1059929"/>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CA">
                <a:solidFill>
                  <a:srgbClr val="0070C0"/>
                </a:solidFill>
                <a:latin typeface="Dagny OT" panose="020B0504020201020104" pitchFamily="34" charset="77"/>
              </a:endParaRPr>
            </a:p>
          </p:txBody>
        </p:sp>
        <p:sp>
          <p:nvSpPr>
            <p:cNvPr id="15" name="TextBox 25">
              <a:extLst>
                <a:ext uri="{FF2B5EF4-FFF2-40B4-BE49-F238E27FC236}">
                  <a16:creationId xmlns:a16="http://schemas.microsoft.com/office/drawing/2014/main" id="{B6289022-DB48-49E2-BACD-FC3EBFBC16C9}"/>
                </a:ext>
              </a:extLst>
            </p:cNvPr>
            <p:cNvSpPr txBox="1">
              <a:spLocks noChangeArrowheads="1"/>
            </p:cNvSpPr>
            <p:nvPr/>
          </p:nvSpPr>
          <p:spPr bwMode="auto">
            <a:xfrm>
              <a:off x="3595125" y="3093631"/>
              <a:ext cx="1153350" cy="923064"/>
            </a:xfrm>
            <a:prstGeom prst="rect">
              <a:avLst/>
            </a:prstGeom>
            <a:noFill/>
            <a:ln w="9525">
              <a:noFill/>
              <a:miter lim="800000"/>
              <a:headEnd/>
              <a:tailEnd/>
            </a:ln>
          </p:spPr>
          <p:txBody>
            <a:bodyPr wrap="square">
              <a:spAutoFit/>
            </a:bodyPr>
            <a:lstStyle/>
            <a:p>
              <a:pPr algn="ctr"/>
              <a:r>
                <a:rPr lang="en-CA">
                  <a:solidFill>
                    <a:srgbClr val="0070C0"/>
                  </a:solidFill>
                  <a:latin typeface="Dagny OT" panose="020B0504020201020104" pitchFamily="34" charset="77"/>
                </a:rPr>
                <a:t>frame decay and/or corruption</a:t>
              </a:r>
            </a:p>
          </p:txBody>
        </p:sp>
      </p:grpSp>
    </p:spTree>
    <p:extLst>
      <p:ext uri="{BB962C8B-B14F-4D97-AF65-F5344CB8AC3E}">
        <p14:creationId xmlns:p14="http://schemas.microsoft.com/office/powerpoint/2010/main" val="209439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5D9A-6747-4FA5-D901-451C7E170FFA}"/>
              </a:ext>
            </a:extLst>
          </p:cNvPr>
          <p:cNvSpPr>
            <a:spLocks noGrp="1"/>
          </p:cNvSpPr>
          <p:nvPr>
            <p:ph type="title"/>
          </p:nvPr>
        </p:nvSpPr>
        <p:spPr/>
        <p:txBody>
          <a:bodyPr/>
          <a:lstStyle/>
          <a:p>
            <a:r>
              <a:rPr lang="en-US" dirty="0"/>
              <a:t>NONSAMPLING ERROR</a:t>
            </a:r>
          </a:p>
        </p:txBody>
      </p:sp>
      <p:sp>
        <p:nvSpPr>
          <p:cNvPr id="3" name="Content Placeholder 2">
            <a:extLst>
              <a:ext uri="{FF2B5EF4-FFF2-40B4-BE49-F238E27FC236}">
                <a16:creationId xmlns:a16="http://schemas.microsoft.com/office/drawing/2014/main" id="{E6333610-670D-2CD5-725C-AAF93EFD0AF0}"/>
              </a:ext>
            </a:extLst>
          </p:cNvPr>
          <p:cNvSpPr>
            <a:spLocks noGrp="1"/>
          </p:cNvSpPr>
          <p:nvPr>
            <p:ph idx="1"/>
          </p:nvPr>
        </p:nvSpPr>
        <p:spPr/>
        <p:txBody>
          <a:bodyPr>
            <a:normAutofit lnSpcReduction="10000"/>
          </a:bodyPr>
          <a:lstStyle/>
          <a:p>
            <a:pPr>
              <a:lnSpc>
                <a:spcPct val="110000"/>
              </a:lnSpc>
            </a:pPr>
            <a:r>
              <a:rPr lang="en-CA" dirty="0" err="1"/>
              <a:t>Nonsampling</a:t>
            </a:r>
            <a:r>
              <a:rPr lang="en-CA" dirty="0"/>
              <a:t> error can be controlled, to some extent:</a:t>
            </a:r>
          </a:p>
          <a:p>
            <a:pPr lvl="1">
              <a:lnSpc>
                <a:spcPct val="110000"/>
              </a:lnSpc>
            </a:pPr>
            <a:r>
              <a:rPr lang="en-CA" b="1" dirty="0"/>
              <a:t>coverage error</a:t>
            </a:r>
            <a:r>
              <a:rPr lang="en-CA" dirty="0"/>
              <a:t> can be minimized by selecting high quality, up-to-date survey frames; </a:t>
            </a:r>
          </a:p>
          <a:p>
            <a:pPr lvl="1">
              <a:lnSpc>
                <a:spcPct val="110000"/>
              </a:lnSpc>
            </a:pPr>
            <a:r>
              <a:rPr lang="en-CA" b="1" dirty="0"/>
              <a:t>non-response error</a:t>
            </a:r>
            <a:r>
              <a:rPr lang="en-CA" dirty="0"/>
              <a:t> can be minimized by careful choice of the data collection mode and questionnaire design, and by using “call-backs” and “follow-ups”;</a:t>
            </a:r>
          </a:p>
          <a:p>
            <a:pPr lvl="1">
              <a:lnSpc>
                <a:spcPct val="110000"/>
              </a:lnSpc>
            </a:pPr>
            <a:r>
              <a:rPr lang="en-CA" b="1" dirty="0"/>
              <a:t>measurement error </a:t>
            </a:r>
            <a:r>
              <a:rPr lang="en-CA" dirty="0"/>
              <a:t>can be minimized by careful questionnaire design, pre-testing of the measurement apparatus, and cross-validation of answers.</a:t>
            </a:r>
          </a:p>
          <a:p>
            <a:pPr>
              <a:lnSpc>
                <a:spcPct val="110000"/>
              </a:lnSpc>
            </a:pPr>
            <a:r>
              <a:rPr lang="en-CA" dirty="0"/>
              <a:t>In practice, these suggestions are not that useful in modern times (landline-based survey frames are becoming irrelevant due to demographics, response rates for surveys that are not mandated by law are low, etc.). </a:t>
            </a:r>
          </a:p>
        </p:txBody>
      </p:sp>
    </p:spTree>
    <p:extLst>
      <p:ext uri="{BB962C8B-B14F-4D97-AF65-F5344CB8AC3E}">
        <p14:creationId xmlns:p14="http://schemas.microsoft.com/office/powerpoint/2010/main" val="274705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5C8F3-1D80-94A1-C05A-32093629D9F7}"/>
              </a:ext>
            </a:extLst>
          </p:cNvPr>
          <p:cNvSpPr>
            <a:spLocks noGrp="1"/>
          </p:cNvSpPr>
          <p:nvPr>
            <p:ph type="title"/>
          </p:nvPr>
        </p:nvSpPr>
        <p:spPr/>
        <p:txBody>
          <a:bodyPr/>
          <a:lstStyle/>
          <a:p>
            <a:r>
              <a:rPr lang="en-US" dirty="0"/>
              <a:t>NONPROBABILISTIC SAMPLING</a:t>
            </a:r>
          </a:p>
        </p:txBody>
      </p:sp>
      <p:sp>
        <p:nvSpPr>
          <p:cNvPr id="3" name="Content Placeholder 2">
            <a:extLst>
              <a:ext uri="{FF2B5EF4-FFF2-40B4-BE49-F238E27FC236}">
                <a16:creationId xmlns:a16="http://schemas.microsoft.com/office/drawing/2014/main" id="{5DD7B231-67F5-613E-627C-371C5DAA3583}"/>
              </a:ext>
            </a:extLst>
          </p:cNvPr>
          <p:cNvSpPr>
            <a:spLocks noGrp="1"/>
          </p:cNvSpPr>
          <p:nvPr>
            <p:ph idx="1"/>
          </p:nvPr>
        </p:nvSpPr>
        <p:spPr/>
        <p:txBody>
          <a:bodyPr>
            <a:normAutofit fontScale="92500" lnSpcReduction="10000"/>
          </a:bodyPr>
          <a:lstStyle/>
          <a:p>
            <a:pPr>
              <a:lnSpc>
                <a:spcPct val="110000"/>
              </a:lnSpc>
            </a:pPr>
            <a:r>
              <a:rPr lang="en-CA" sz="2200" b="1" dirty="0" err="1"/>
              <a:t>Nonprobabilistic</a:t>
            </a:r>
            <a:r>
              <a:rPr lang="en-CA" sz="2200" b="1" dirty="0"/>
              <a:t> sampling </a:t>
            </a:r>
            <a:r>
              <a:rPr lang="en-CA" sz="2200" dirty="0"/>
              <a:t>(NPS) methods (designs) select sampling units from the target population using subjective, non-random approaches</a:t>
            </a:r>
          </a:p>
          <a:p>
            <a:pPr lvl="1">
              <a:lnSpc>
                <a:spcPct val="110000"/>
              </a:lnSpc>
            </a:pPr>
            <a:r>
              <a:rPr lang="en-CA" sz="2000" dirty="0"/>
              <a:t>NPS are quick, relatively inexpensive and convenient (no survey frame required). </a:t>
            </a:r>
          </a:p>
          <a:p>
            <a:pPr lvl="1">
              <a:lnSpc>
                <a:spcPct val="110000"/>
              </a:lnSpc>
            </a:pPr>
            <a:r>
              <a:rPr lang="en-CA" sz="2000" dirty="0"/>
              <a:t>NPS methods are ideal for exploratory analysis and survey development.</a:t>
            </a:r>
          </a:p>
          <a:p>
            <a:pPr>
              <a:lnSpc>
                <a:spcPct val="110000"/>
              </a:lnSpc>
            </a:pPr>
            <a:r>
              <a:rPr lang="en-CA" sz="2200" b="1" dirty="0"/>
              <a:t>Unfortunately</a:t>
            </a:r>
            <a:r>
              <a:rPr lang="en-CA" sz="2200" dirty="0"/>
              <a:t>, NPS are often used instead of probabilistic designs (problematic)</a:t>
            </a:r>
          </a:p>
          <a:p>
            <a:pPr lvl="1">
              <a:lnSpc>
                <a:spcPct val="110000"/>
              </a:lnSpc>
            </a:pPr>
            <a:r>
              <a:rPr lang="en-CA" sz="2000" dirty="0"/>
              <a:t>the associated selection bias makes NPS methods unsound when it comes to inferences (they cannot be used to provide reliable estimates of the sampling error, the only component of TE under the analyst’s direct control);</a:t>
            </a:r>
          </a:p>
          <a:p>
            <a:pPr lvl="1">
              <a:lnSpc>
                <a:spcPct val="110000"/>
              </a:lnSpc>
            </a:pPr>
            <a:r>
              <a:rPr lang="en-CA" sz="2000" dirty="0"/>
              <a:t>automated data collection often fall squarely in the NPS camp – we can still analyze data collected with a NPS approach, but may not generalize the results to the target population.</a:t>
            </a:r>
          </a:p>
        </p:txBody>
      </p:sp>
    </p:spTree>
    <p:extLst>
      <p:ext uri="{BB962C8B-B14F-4D97-AF65-F5344CB8AC3E}">
        <p14:creationId xmlns:p14="http://schemas.microsoft.com/office/powerpoint/2010/main" val="22344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F0A6-3B60-3790-9B45-2AE53D6F5091}"/>
              </a:ext>
            </a:extLst>
          </p:cNvPr>
          <p:cNvSpPr>
            <a:spLocks noGrp="1"/>
          </p:cNvSpPr>
          <p:nvPr>
            <p:ph type="title"/>
          </p:nvPr>
        </p:nvSpPr>
        <p:spPr/>
        <p:txBody>
          <a:bodyPr/>
          <a:lstStyle/>
          <a:p>
            <a:r>
              <a:rPr lang="en-US" dirty="0"/>
              <a:t>NPS METHODS</a:t>
            </a:r>
          </a:p>
        </p:txBody>
      </p:sp>
      <p:sp>
        <p:nvSpPr>
          <p:cNvPr id="3" name="Content Placeholder 2">
            <a:extLst>
              <a:ext uri="{FF2B5EF4-FFF2-40B4-BE49-F238E27FC236}">
                <a16:creationId xmlns:a16="http://schemas.microsoft.com/office/drawing/2014/main" id="{6E4A4ACA-186F-B080-4CDE-D5C3903FA3D9}"/>
              </a:ext>
            </a:extLst>
          </p:cNvPr>
          <p:cNvSpPr>
            <a:spLocks noGrp="1"/>
          </p:cNvSpPr>
          <p:nvPr>
            <p:ph idx="1"/>
          </p:nvPr>
        </p:nvSpPr>
        <p:spPr/>
        <p:txBody>
          <a:bodyPr>
            <a:normAutofit lnSpcReduction="10000"/>
          </a:bodyPr>
          <a:lstStyle/>
          <a:p>
            <a:r>
              <a:rPr lang="en-US" sz="2200" b="1" dirty="0"/>
              <a:t>Haphazard</a:t>
            </a:r>
            <a:r>
              <a:rPr lang="en-US" b="1" dirty="0"/>
              <a:t> </a:t>
            </a:r>
          </a:p>
          <a:p>
            <a:pPr lvl="1"/>
            <a:r>
              <a:rPr lang="en-US" sz="2000" dirty="0"/>
              <a:t>man on the street, depends on availability of units and interviewer bias</a:t>
            </a:r>
          </a:p>
          <a:p>
            <a:r>
              <a:rPr lang="en-US" sz="2200" b="1" dirty="0"/>
              <a:t>Volunteer</a:t>
            </a:r>
          </a:p>
          <a:p>
            <a:pPr lvl="1"/>
            <a:r>
              <a:rPr lang="en-US" sz="2000" dirty="0"/>
              <a:t>self-selection bias</a:t>
            </a:r>
          </a:p>
          <a:p>
            <a:r>
              <a:rPr lang="en-US" sz="2200" b="1" dirty="0"/>
              <a:t>Judgement </a:t>
            </a:r>
          </a:p>
          <a:p>
            <a:pPr lvl="1"/>
            <a:r>
              <a:rPr lang="en-US" sz="2000" dirty="0"/>
              <a:t>biased by inaccurate preconceptions about the target population</a:t>
            </a:r>
          </a:p>
          <a:p>
            <a:r>
              <a:rPr lang="en-US" sz="2200" b="1" dirty="0"/>
              <a:t>Quota </a:t>
            </a:r>
          </a:p>
          <a:p>
            <a:pPr lvl="1"/>
            <a:r>
              <a:rPr lang="en-US" sz="2000" dirty="0"/>
              <a:t>exit polling, ignores non-response bias</a:t>
            </a:r>
          </a:p>
        </p:txBody>
      </p:sp>
    </p:spTree>
    <p:extLst>
      <p:ext uri="{BB962C8B-B14F-4D97-AF65-F5344CB8AC3E}">
        <p14:creationId xmlns:p14="http://schemas.microsoft.com/office/powerpoint/2010/main" val="127223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F0A6-3B60-3790-9B45-2AE53D6F5091}"/>
              </a:ext>
            </a:extLst>
          </p:cNvPr>
          <p:cNvSpPr>
            <a:spLocks noGrp="1"/>
          </p:cNvSpPr>
          <p:nvPr>
            <p:ph type="title"/>
          </p:nvPr>
        </p:nvSpPr>
        <p:spPr/>
        <p:txBody>
          <a:bodyPr/>
          <a:lstStyle/>
          <a:p>
            <a:r>
              <a:rPr lang="en-US" dirty="0"/>
              <a:t>NPS METHODS</a:t>
            </a:r>
          </a:p>
        </p:txBody>
      </p:sp>
      <p:sp>
        <p:nvSpPr>
          <p:cNvPr id="3" name="Content Placeholder 2">
            <a:extLst>
              <a:ext uri="{FF2B5EF4-FFF2-40B4-BE49-F238E27FC236}">
                <a16:creationId xmlns:a16="http://schemas.microsoft.com/office/drawing/2014/main" id="{6E4A4ACA-186F-B080-4CDE-D5C3903FA3D9}"/>
              </a:ext>
            </a:extLst>
          </p:cNvPr>
          <p:cNvSpPr>
            <a:spLocks noGrp="1"/>
          </p:cNvSpPr>
          <p:nvPr>
            <p:ph idx="1"/>
          </p:nvPr>
        </p:nvSpPr>
        <p:spPr/>
        <p:txBody>
          <a:bodyPr/>
          <a:lstStyle/>
          <a:p>
            <a:r>
              <a:rPr lang="en-US" sz="2200" b="1" dirty="0"/>
              <a:t>Modified</a:t>
            </a:r>
          </a:p>
          <a:p>
            <a:pPr lvl="1"/>
            <a:r>
              <a:rPr lang="en-US" sz="2000" dirty="0"/>
              <a:t>starts probabilistic, switches to quota as a reaction to high non-response rates</a:t>
            </a:r>
          </a:p>
          <a:p>
            <a:r>
              <a:rPr lang="en-US" sz="2200" b="1" dirty="0"/>
              <a:t>Snowball</a:t>
            </a:r>
          </a:p>
          <a:p>
            <a:pPr lvl="1"/>
            <a:r>
              <a:rPr lang="en-US" sz="2000" dirty="0"/>
              <a:t>“pyramid” scheme</a:t>
            </a:r>
          </a:p>
          <a:p>
            <a:r>
              <a:rPr lang="en-CA" dirty="0"/>
              <a:t>There are contexts where NPS methods might fit a client’s or an organization’s need (and that remains their decision to make, ultimately), but they must be informed of the drawbacks, and presented with some probabilistic alternatives.</a:t>
            </a:r>
          </a:p>
        </p:txBody>
      </p:sp>
    </p:spTree>
    <p:extLst>
      <p:ext uri="{BB962C8B-B14F-4D97-AF65-F5344CB8AC3E}">
        <p14:creationId xmlns:p14="http://schemas.microsoft.com/office/powerpoint/2010/main" val="202858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4C370-73E7-360B-843F-B50F28A71A4E}"/>
              </a:ext>
            </a:extLst>
          </p:cNvPr>
          <p:cNvSpPr>
            <a:spLocks noGrp="1"/>
          </p:cNvSpPr>
          <p:nvPr>
            <p:ph type="title"/>
          </p:nvPr>
        </p:nvSpPr>
        <p:spPr/>
        <p:txBody>
          <a:bodyPr/>
          <a:lstStyle/>
          <a:p>
            <a:r>
              <a:rPr lang="en-US"/>
              <a:t>Data related Terminology</a:t>
            </a:r>
            <a:endParaRPr lang="en-CA"/>
          </a:p>
        </p:txBody>
      </p:sp>
      <p:sp>
        <p:nvSpPr>
          <p:cNvPr id="3" name="Content Placeholder 2">
            <a:extLst>
              <a:ext uri="{FF2B5EF4-FFF2-40B4-BE49-F238E27FC236}">
                <a16:creationId xmlns:a16="http://schemas.microsoft.com/office/drawing/2014/main" id="{F25BD2CA-BC8B-1CAC-14D2-AE37AB6A565C}"/>
              </a:ext>
            </a:extLst>
          </p:cNvPr>
          <p:cNvSpPr>
            <a:spLocks noGrp="1"/>
          </p:cNvSpPr>
          <p:nvPr>
            <p:ph idx="1"/>
          </p:nvPr>
        </p:nvSpPr>
        <p:spPr>
          <a:xfrm>
            <a:off x="581194" y="2180499"/>
            <a:ext cx="11029615" cy="742500"/>
          </a:xfrm>
        </p:spPr>
        <p:txBody>
          <a:bodyPr>
            <a:normAutofit/>
          </a:bodyPr>
          <a:lstStyle/>
          <a:p>
            <a:pPr>
              <a:lnSpc>
                <a:spcPct val="110000"/>
              </a:lnSpc>
            </a:pPr>
            <a:r>
              <a:rPr lang="en-US"/>
              <a:t>Here are a few common data </a:t>
            </a:r>
            <a:r>
              <a:rPr lang="en-US" b="1"/>
              <a:t>buzzwords</a:t>
            </a:r>
            <a:r>
              <a:rPr lang="en-US"/>
              <a:t>:</a:t>
            </a:r>
            <a:endParaRPr lang="en-CA"/>
          </a:p>
        </p:txBody>
      </p:sp>
      <p:graphicFrame>
        <p:nvGraphicFramePr>
          <p:cNvPr id="4" name="Table 3">
            <a:extLst>
              <a:ext uri="{FF2B5EF4-FFF2-40B4-BE49-F238E27FC236}">
                <a16:creationId xmlns:a16="http://schemas.microsoft.com/office/drawing/2014/main" id="{23CD3493-9556-6CDA-A232-8FE1E88DD6D9}"/>
              </a:ext>
            </a:extLst>
          </p:cNvPr>
          <p:cNvGraphicFramePr>
            <a:graphicFrameLocks noGrp="1"/>
          </p:cNvGraphicFramePr>
          <p:nvPr>
            <p:extLst>
              <p:ext uri="{D42A27DB-BD31-4B8C-83A1-F6EECF244321}">
                <p14:modId xmlns:p14="http://schemas.microsoft.com/office/powerpoint/2010/main" val="1921576058"/>
              </p:ext>
            </p:extLst>
          </p:nvPr>
        </p:nvGraphicFramePr>
        <p:xfrm>
          <a:off x="408683" y="3036489"/>
          <a:ext cx="11314130" cy="3175000"/>
        </p:xfrm>
        <a:graphic>
          <a:graphicData uri="http://schemas.openxmlformats.org/drawingml/2006/table">
            <a:tbl>
              <a:tblPr firstRow="1" bandRow="1">
                <a:tableStyleId>{5C22544A-7EE6-4342-B048-85BDC9FD1C3A}</a:tableStyleId>
              </a:tblPr>
              <a:tblGrid>
                <a:gridCol w="1656423">
                  <a:extLst>
                    <a:ext uri="{9D8B030D-6E8A-4147-A177-3AD203B41FA5}">
                      <a16:colId xmlns:a16="http://schemas.microsoft.com/office/drawing/2014/main" val="2082888195"/>
                    </a:ext>
                  </a:extLst>
                </a:gridCol>
                <a:gridCol w="3488076">
                  <a:extLst>
                    <a:ext uri="{9D8B030D-6E8A-4147-A177-3AD203B41FA5}">
                      <a16:colId xmlns:a16="http://schemas.microsoft.com/office/drawing/2014/main" val="3953606792"/>
                    </a:ext>
                  </a:extLst>
                </a:gridCol>
                <a:gridCol w="6169631">
                  <a:extLst>
                    <a:ext uri="{9D8B030D-6E8A-4147-A177-3AD203B41FA5}">
                      <a16:colId xmlns:a16="http://schemas.microsoft.com/office/drawing/2014/main" val="1258031881"/>
                    </a:ext>
                  </a:extLst>
                </a:gridCol>
              </a:tblGrid>
              <a:tr h="370840">
                <a:tc>
                  <a:txBody>
                    <a:bodyPr/>
                    <a:lstStyle/>
                    <a:p>
                      <a:r>
                        <a:rPr lang="en-US">
                          <a:latin typeface="Dagny OT" panose="020B0504020201020104" pitchFamily="34" charset="77"/>
                        </a:rPr>
                        <a:t>Term</a:t>
                      </a:r>
                      <a:endParaRPr lang="en-CA">
                        <a:latin typeface="Dagny OT" panose="020B0504020201020104" pitchFamily="34" charset="77"/>
                      </a:endParaRPr>
                    </a:p>
                  </a:txBody>
                  <a:tcPr/>
                </a:tc>
                <a:tc>
                  <a:txBody>
                    <a:bodyPr/>
                    <a:lstStyle/>
                    <a:p>
                      <a:r>
                        <a:rPr lang="en-US">
                          <a:latin typeface="Dagny OT" panose="020B0504020201020104" pitchFamily="34" charset="77"/>
                        </a:rPr>
                        <a:t>Description</a:t>
                      </a:r>
                      <a:endParaRPr lang="en-CA">
                        <a:latin typeface="Dagny OT" panose="020B0504020201020104" pitchFamily="34" charset="77"/>
                      </a:endParaRPr>
                    </a:p>
                  </a:txBody>
                  <a:tcPr/>
                </a:tc>
                <a:tc>
                  <a:txBody>
                    <a:bodyPr/>
                    <a:lstStyle/>
                    <a:p>
                      <a:r>
                        <a:rPr lang="en-US">
                          <a:latin typeface="Dagny OT" panose="020B0504020201020104" pitchFamily="34" charset="77"/>
                        </a:rPr>
                        <a:t>Example(s)</a:t>
                      </a:r>
                      <a:endParaRPr lang="en-CA">
                        <a:latin typeface="Dagny OT" panose="020B0504020201020104" pitchFamily="34" charset="77"/>
                      </a:endParaRPr>
                    </a:p>
                  </a:txBody>
                  <a:tcPr/>
                </a:tc>
                <a:extLst>
                  <a:ext uri="{0D108BD9-81ED-4DB2-BD59-A6C34878D82A}">
                    <a16:rowId xmlns:a16="http://schemas.microsoft.com/office/drawing/2014/main" val="2958586730"/>
                  </a:ext>
                </a:extLst>
              </a:tr>
              <a:tr h="370840">
                <a:tc>
                  <a:txBody>
                    <a:bodyPr/>
                    <a:lstStyle/>
                    <a:p>
                      <a:r>
                        <a:rPr lang="en-US" sz="1600">
                          <a:latin typeface="Dagny OT" panose="020B0504020201020104" pitchFamily="34" charset="77"/>
                        </a:rPr>
                        <a:t>metadata</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data about data</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a document that describes what column titles mean in a spreadsheet</a:t>
                      </a:r>
                      <a:endParaRPr lang="en-CA" sz="1600">
                        <a:latin typeface="Dagny OT" panose="020B0504020201020104" pitchFamily="34" charset="77"/>
                      </a:endParaRPr>
                    </a:p>
                  </a:txBody>
                  <a:tcPr/>
                </a:tc>
                <a:extLst>
                  <a:ext uri="{0D108BD9-81ED-4DB2-BD59-A6C34878D82A}">
                    <a16:rowId xmlns:a16="http://schemas.microsoft.com/office/drawing/2014/main" val="70368151"/>
                  </a:ext>
                </a:extLst>
              </a:tr>
              <a:tr h="370840">
                <a:tc>
                  <a:txBody>
                    <a:bodyPr/>
                    <a:lstStyle/>
                    <a:p>
                      <a:r>
                        <a:rPr lang="en-US" sz="1600">
                          <a:latin typeface="Dagny OT" panose="020B0504020201020104" pitchFamily="34" charset="77"/>
                        </a:rPr>
                        <a:t>data asset</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a system or program that stores data</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Excel spreadsheets, SAP, PeopleSoft,  Access Databases, Web Tables</a:t>
                      </a:r>
                      <a:endParaRPr lang="en-CA" sz="1600">
                        <a:latin typeface="Dagny OT" panose="020B0504020201020104" pitchFamily="34" charset="77"/>
                      </a:endParaRPr>
                    </a:p>
                  </a:txBody>
                  <a:tcPr/>
                </a:tc>
                <a:extLst>
                  <a:ext uri="{0D108BD9-81ED-4DB2-BD59-A6C34878D82A}">
                    <a16:rowId xmlns:a16="http://schemas.microsoft.com/office/drawing/2014/main" val="2891143678"/>
                  </a:ext>
                </a:extLst>
              </a:tr>
              <a:tr h="370840">
                <a:tc>
                  <a:txBody>
                    <a:bodyPr/>
                    <a:lstStyle/>
                    <a:p>
                      <a:r>
                        <a:rPr lang="en-US" sz="1600">
                          <a:latin typeface="Dagny OT" panose="020B0504020201020104" pitchFamily="34" charset="77"/>
                        </a:rPr>
                        <a:t>reference data</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data that is common across data assets</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list of Provinces, list of countries, list of branches in a department</a:t>
                      </a:r>
                      <a:endParaRPr lang="en-CA" sz="1600">
                        <a:latin typeface="Dagny OT" panose="020B0504020201020104" pitchFamily="34" charset="77"/>
                      </a:endParaRPr>
                    </a:p>
                  </a:txBody>
                  <a:tcPr/>
                </a:tc>
                <a:extLst>
                  <a:ext uri="{0D108BD9-81ED-4DB2-BD59-A6C34878D82A}">
                    <a16:rowId xmlns:a16="http://schemas.microsoft.com/office/drawing/2014/main" val="3700871913"/>
                  </a:ext>
                </a:extLst>
              </a:tr>
              <a:tr h="370840">
                <a:tc>
                  <a:txBody>
                    <a:bodyPr/>
                    <a:lstStyle/>
                    <a:p>
                      <a:r>
                        <a:rPr lang="en-US" sz="1600">
                          <a:latin typeface="Dagny OT" panose="020B0504020201020104" pitchFamily="34" charset="77"/>
                        </a:rPr>
                        <a:t>master data</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data that we use to run our business</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employee names, transaction amounts</a:t>
                      </a:r>
                      <a:endParaRPr lang="en-CA" sz="1600">
                        <a:latin typeface="Dagny OT" panose="020B0504020201020104" pitchFamily="34" charset="77"/>
                      </a:endParaRPr>
                    </a:p>
                  </a:txBody>
                  <a:tcPr/>
                </a:tc>
                <a:extLst>
                  <a:ext uri="{0D108BD9-81ED-4DB2-BD59-A6C34878D82A}">
                    <a16:rowId xmlns:a16="http://schemas.microsoft.com/office/drawing/2014/main" val="2463287682"/>
                  </a:ext>
                </a:extLst>
              </a:tr>
              <a:tr h="370840">
                <a:tc>
                  <a:txBody>
                    <a:bodyPr/>
                    <a:lstStyle/>
                    <a:p>
                      <a:r>
                        <a:rPr lang="en-US" sz="1600">
                          <a:latin typeface="Dagny OT" panose="020B0504020201020104" pitchFamily="34" charset="77"/>
                        </a:rPr>
                        <a:t>data inventory</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a list of data assets</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tools like Microsoft Purview maintain lists of data assets</a:t>
                      </a:r>
                      <a:endParaRPr lang="en-CA" sz="1600">
                        <a:latin typeface="Dagny OT" panose="020B0504020201020104" pitchFamily="34" charset="77"/>
                      </a:endParaRPr>
                    </a:p>
                  </a:txBody>
                  <a:tcPr/>
                </a:tc>
                <a:extLst>
                  <a:ext uri="{0D108BD9-81ED-4DB2-BD59-A6C34878D82A}">
                    <a16:rowId xmlns:a16="http://schemas.microsoft.com/office/drawing/2014/main" val="1458010716"/>
                  </a:ext>
                </a:extLst>
              </a:tr>
              <a:tr h="370840">
                <a:tc>
                  <a:txBody>
                    <a:bodyPr/>
                    <a:lstStyle/>
                    <a:p>
                      <a:r>
                        <a:rPr lang="en-US" sz="1600">
                          <a:latin typeface="Dagny OT" panose="020B0504020201020104" pitchFamily="34" charset="77"/>
                        </a:rPr>
                        <a:t>data catalog</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descriptions of data</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precisely defines words the business uses, e.g., “FTE”, “Headcount”</a:t>
                      </a:r>
                      <a:endParaRPr lang="en-CA" sz="1600">
                        <a:latin typeface="Dagny OT" panose="020B0504020201020104" pitchFamily="34" charset="77"/>
                      </a:endParaRPr>
                    </a:p>
                  </a:txBody>
                  <a:tcPr/>
                </a:tc>
                <a:extLst>
                  <a:ext uri="{0D108BD9-81ED-4DB2-BD59-A6C34878D82A}">
                    <a16:rowId xmlns:a16="http://schemas.microsoft.com/office/drawing/2014/main" val="1278847113"/>
                  </a:ext>
                </a:extLst>
              </a:tr>
              <a:tr h="370840">
                <a:tc>
                  <a:txBody>
                    <a:bodyPr/>
                    <a:lstStyle/>
                    <a:p>
                      <a:r>
                        <a:rPr lang="en-US" sz="1600">
                          <a:latin typeface="Dagny OT" panose="020B0504020201020104" pitchFamily="34" charset="77"/>
                        </a:rPr>
                        <a:t>data model</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how data interrelates</a:t>
                      </a:r>
                      <a:endParaRPr lang="en-CA" sz="1600">
                        <a:latin typeface="Dagny OT" panose="020B0504020201020104" pitchFamily="34" charset="77"/>
                      </a:endParaRPr>
                    </a:p>
                  </a:txBody>
                  <a:tcPr/>
                </a:tc>
                <a:tc>
                  <a:txBody>
                    <a:bodyPr/>
                    <a:lstStyle/>
                    <a:p>
                      <a:r>
                        <a:rPr lang="en-US" sz="1600">
                          <a:latin typeface="Dagny OT" panose="020B0504020201020104" pitchFamily="34" charset="77"/>
                        </a:rPr>
                        <a:t>“linking” together financial and HR data through a PRI</a:t>
                      </a:r>
                      <a:endParaRPr lang="en-CA" sz="1600">
                        <a:latin typeface="Dagny OT" panose="020B0504020201020104" pitchFamily="34" charset="77"/>
                      </a:endParaRPr>
                    </a:p>
                  </a:txBody>
                  <a:tcPr/>
                </a:tc>
                <a:extLst>
                  <a:ext uri="{0D108BD9-81ED-4DB2-BD59-A6C34878D82A}">
                    <a16:rowId xmlns:a16="http://schemas.microsoft.com/office/drawing/2014/main" val="3012362738"/>
                  </a:ext>
                </a:extLst>
              </a:tr>
            </a:tbl>
          </a:graphicData>
        </a:graphic>
      </p:graphicFrame>
    </p:spTree>
    <p:extLst>
      <p:ext uri="{BB962C8B-B14F-4D97-AF65-F5344CB8AC3E}">
        <p14:creationId xmlns:p14="http://schemas.microsoft.com/office/powerpoint/2010/main" val="426637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A86B-AA58-4255-FBD2-E50AA80B180B}"/>
              </a:ext>
            </a:extLst>
          </p:cNvPr>
          <p:cNvSpPr>
            <a:spLocks noGrp="1"/>
          </p:cNvSpPr>
          <p:nvPr>
            <p:ph type="title"/>
          </p:nvPr>
        </p:nvSpPr>
        <p:spPr/>
        <p:txBody>
          <a:bodyPr/>
          <a:lstStyle/>
          <a:p>
            <a:r>
              <a:rPr lang="en-US" dirty="0"/>
              <a:t>PROBABILISTIC SAMPLING</a:t>
            </a:r>
          </a:p>
        </p:txBody>
      </p:sp>
      <p:sp>
        <p:nvSpPr>
          <p:cNvPr id="3" name="Content Placeholder 2">
            <a:extLst>
              <a:ext uri="{FF2B5EF4-FFF2-40B4-BE49-F238E27FC236}">
                <a16:creationId xmlns:a16="http://schemas.microsoft.com/office/drawing/2014/main" id="{6CFE128D-2BF7-46B4-D37A-02012AC397C1}"/>
              </a:ext>
            </a:extLst>
          </p:cNvPr>
          <p:cNvSpPr>
            <a:spLocks noGrp="1"/>
          </p:cNvSpPr>
          <p:nvPr>
            <p:ph idx="1"/>
          </p:nvPr>
        </p:nvSpPr>
        <p:spPr/>
        <p:txBody>
          <a:bodyPr/>
          <a:lstStyle/>
          <a:p>
            <a:r>
              <a:rPr lang="en-CA" dirty="0"/>
              <a:t>Probabilistic sample designs are usually more </a:t>
            </a:r>
            <a:r>
              <a:rPr lang="en-CA" b="1" dirty="0"/>
              <a:t>difficult</a:t>
            </a:r>
            <a:r>
              <a:rPr lang="en-CA" dirty="0"/>
              <a:t> and </a:t>
            </a:r>
            <a:r>
              <a:rPr lang="en-CA" b="1" dirty="0"/>
              <a:t>expensive</a:t>
            </a:r>
            <a:r>
              <a:rPr lang="en-CA" dirty="0"/>
              <a:t> to set-up (due to the need for a quality survey frame) and take longer to complete. </a:t>
            </a:r>
          </a:p>
          <a:p>
            <a:r>
              <a:rPr lang="en-CA" dirty="0"/>
              <a:t>They provide </a:t>
            </a:r>
            <a:r>
              <a:rPr lang="en-CA" b="1" dirty="0"/>
              <a:t>reliable estimates </a:t>
            </a:r>
            <a:r>
              <a:rPr lang="en-CA" dirty="0"/>
              <a:t>for the attribute of interest and the </a:t>
            </a:r>
            <a:r>
              <a:rPr lang="en-CA" b="1" dirty="0"/>
              <a:t>sampling error</a:t>
            </a:r>
            <a:r>
              <a:rPr lang="en-CA" dirty="0"/>
              <a:t>, paving the way for small samples being used to draw inferences about larger target populations (in theory, at least; the non-sampling error components can still affect results and generalisation).</a:t>
            </a:r>
          </a:p>
        </p:txBody>
      </p:sp>
    </p:spTree>
    <p:extLst>
      <p:ext uri="{BB962C8B-B14F-4D97-AF65-F5344CB8AC3E}">
        <p14:creationId xmlns:p14="http://schemas.microsoft.com/office/powerpoint/2010/main" val="78946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AC86-57DF-D111-BF55-5EB206783D26}"/>
              </a:ext>
            </a:extLst>
          </p:cNvPr>
          <p:cNvSpPr>
            <a:spLocks noGrp="1"/>
          </p:cNvSpPr>
          <p:nvPr>
            <p:ph type="title"/>
          </p:nvPr>
        </p:nvSpPr>
        <p:spPr/>
        <p:txBody>
          <a:bodyPr/>
          <a:lstStyle/>
          <a:p>
            <a:r>
              <a:rPr lang="en-US" dirty="0"/>
              <a:t>SAMPLING DESIGNS</a:t>
            </a:r>
          </a:p>
        </p:txBody>
      </p:sp>
      <p:sp>
        <p:nvSpPr>
          <p:cNvPr id="3" name="Content Placeholder 2">
            <a:extLst>
              <a:ext uri="{FF2B5EF4-FFF2-40B4-BE49-F238E27FC236}">
                <a16:creationId xmlns:a16="http://schemas.microsoft.com/office/drawing/2014/main" id="{1CB73B64-D9AA-18E7-FBD0-069E2FCDF6E8}"/>
              </a:ext>
            </a:extLst>
          </p:cNvPr>
          <p:cNvSpPr>
            <a:spLocks noGrp="1"/>
          </p:cNvSpPr>
          <p:nvPr>
            <p:ph idx="1"/>
          </p:nvPr>
        </p:nvSpPr>
        <p:spPr/>
        <p:txBody>
          <a:bodyPr/>
          <a:lstStyle/>
          <a:p>
            <a:r>
              <a:rPr lang="en-US" dirty="0"/>
              <a:t>Different </a:t>
            </a:r>
            <a:r>
              <a:rPr lang="en-US" b="1" dirty="0"/>
              <a:t>sampling designs </a:t>
            </a:r>
            <a:r>
              <a:rPr lang="en-US" dirty="0"/>
              <a:t>have distinct advantages and disadvantages. </a:t>
            </a:r>
          </a:p>
          <a:p>
            <a:r>
              <a:rPr lang="en-US" dirty="0"/>
              <a:t>They can be used to compute estimates </a:t>
            </a:r>
          </a:p>
          <a:p>
            <a:pPr lvl="1"/>
            <a:r>
              <a:rPr lang="en-US" dirty="0"/>
              <a:t>for various population attributes: mean, total, proportion, ratio, difference, etc.</a:t>
            </a:r>
          </a:p>
          <a:p>
            <a:pPr lvl="1"/>
            <a:r>
              <a:rPr lang="en-US" dirty="0"/>
              <a:t>for the corresponding 95% CI. </a:t>
            </a:r>
            <a:endParaRPr lang="en-US" sz="500" dirty="0"/>
          </a:p>
          <a:p>
            <a:r>
              <a:rPr lang="en-US" dirty="0"/>
              <a:t>We might also want to  compute sample sizes for a given </a:t>
            </a:r>
            <a:r>
              <a:rPr lang="en-US" b="1" dirty="0"/>
              <a:t>error bound </a:t>
            </a:r>
            <a:r>
              <a:rPr lang="en-US" dirty="0"/>
              <a:t>(an upper limit on the radius of the desired 95% CI), and how to determine the </a:t>
            </a:r>
            <a:r>
              <a:rPr lang="en-US" b="1" dirty="0"/>
              <a:t>sample allocation </a:t>
            </a:r>
            <a:r>
              <a:rPr lang="en-US" dirty="0"/>
              <a:t>(how many units to be sampled in various sub-population groups).</a:t>
            </a:r>
          </a:p>
        </p:txBody>
      </p:sp>
    </p:spTree>
    <p:extLst>
      <p:ext uri="{BB962C8B-B14F-4D97-AF65-F5344CB8AC3E}">
        <p14:creationId xmlns:p14="http://schemas.microsoft.com/office/powerpoint/2010/main" val="415648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95AB-10D0-08E5-392D-1B17E498B44C}"/>
              </a:ext>
            </a:extLst>
          </p:cNvPr>
          <p:cNvSpPr>
            <a:spLocks noGrp="1"/>
          </p:cNvSpPr>
          <p:nvPr>
            <p:ph type="title"/>
          </p:nvPr>
        </p:nvSpPr>
        <p:spPr/>
        <p:txBody>
          <a:bodyPr/>
          <a:lstStyle/>
          <a:p>
            <a:r>
              <a:rPr lang="en-US" dirty="0"/>
              <a:t>SAMPLING UNIVERSE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99D14D-E624-A565-EE2F-9682BB87FED2}"/>
                  </a:ext>
                </a:extLst>
              </p:cNvPr>
              <p:cNvSpPr>
                <a:spLocks noGrp="1"/>
              </p:cNvSpPr>
              <p:nvPr>
                <p:ph idx="1"/>
              </p:nvPr>
            </p:nvSpPr>
            <p:spPr/>
            <p:txBody>
              <a:bodyPr>
                <a:normAutofit fontScale="92500" lnSpcReduction="10000"/>
              </a:bodyPr>
              <a:lstStyle/>
              <a:p>
                <a:r>
                  <a:rPr lang="en-US" b="1" dirty="0"/>
                  <a:t>Target population: </a:t>
                </a:r>
              </a:p>
              <a:p>
                <a:pPr lvl="1"/>
                <a:r>
                  <a:rPr lang="en-US" b="1" dirty="0"/>
                  <a:t> </a:t>
                </a:r>
                <a14:m>
                  <m:oMath xmlns:m="http://schemas.openxmlformats.org/officeDocument/2006/math">
                    <m:r>
                      <a:rPr lang="en-CA" i="1">
                        <a:latin typeface="Cambria Math" panose="02040503050406030204" pitchFamily="18" charset="0"/>
                      </a:rPr>
                      <m:t>𝑁</m:t>
                    </m:r>
                    <m:r>
                      <a:rPr lang="en-CA" i="1">
                        <a:latin typeface="Cambria Math" panose="02040503050406030204" pitchFamily="18" charset="0"/>
                      </a:rPr>
                      <m:t> </m:t>
                    </m:r>
                  </m:oMath>
                </a14:m>
                <a:r>
                  <a:rPr lang="en-US" dirty="0"/>
                  <a:t>units and measurements </a:t>
                </a:r>
                <a14:m>
                  <m:oMath xmlns:m="http://schemas.openxmlformats.org/officeDocument/2006/math">
                    <m:r>
                      <a:rPr lang="en-US" i="1" smtClean="0">
                        <a:latin typeface="Cambria Math" panose="02040503050406030204" pitchFamily="18" charset="0"/>
                        <a:ea typeface="Cambria Math" panose="02040503050406030204" pitchFamily="18" charset="0"/>
                      </a:rPr>
                      <m:t>𝒰</m:t>
                    </m:r>
                    <m:r>
                      <a:rPr lang="en-US" b="0" i="1" smtClean="0">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CA" i="1">
                                <a:latin typeface="Cambria Math" panose="02040503050406030204" pitchFamily="18" charset="0"/>
                              </a:rPr>
                              <m:t>𝑢</m:t>
                            </m:r>
                          </m:e>
                          <m:sub>
                            <m:r>
                              <a:rPr lang="en-CA" i="1">
                                <a:latin typeface="Cambria Math" panose="02040503050406030204" pitchFamily="18" charset="0"/>
                              </a:rPr>
                              <m:t>1</m:t>
                            </m:r>
                          </m:sub>
                        </m:sSub>
                        <m:r>
                          <a:rPr lang="en-CA" i="1">
                            <a:latin typeface="Cambria Math" panose="02040503050406030204" pitchFamily="18" charset="0"/>
                          </a:rPr>
                          <m:t>,…,</m:t>
                        </m:r>
                        <m:sSub>
                          <m:sSubPr>
                            <m:ctrlPr>
                              <a:rPr lang="en-US" i="1">
                                <a:latin typeface="Cambria Math" panose="02040503050406030204" pitchFamily="18" charset="0"/>
                              </a:rPr>
                            </m:ctrlPr>
                          </m:sSubPr>
                          <m:e>
                            <m:r>
                              <a:rPr lang="en-CA" i="1">
                                <a:latin typeface="Cambria Math" panose="02040503050406030204" pitchFamily="18" charset="0"/>
                              </a:rPr>
                              <m:t>𝑢</m:t>
                            </m:r>
                          </m:e>
                          <m:sub>
                            <m:r>
                              <a:rPr lang="en-CA" i="1">
                                <a:latin typeface="Cambria Math" panose="02040503050406030204" pitchFamily="18" charset="0"/>
                              </a:rPr>
                              <m:t>𝑁</m:t>
                            </m:r>
                          </m:sub>
                        </m:sSub>
                      </m:e>
                    </m:d>
                  </m:oMath>
                </a14:m>
                <a:endParaRPr lang="en-US" dirty="0"/>
              </a:p>
              <a:p>
                <a:r>
                  <a:rPr lang="en-US" b="1" dirty="0"/>
                  <a:t>True population attributes:</a:t>
                </a:r>
              </a:p>
              <a:p>
                <a:pPr lvl="1"/>
                <a:r>
                  <a:rPr lang="en-US" dirty="0"/>
                  <a:t>mean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 variance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a14:m>
                <a:r>
                  <a:rPr lang="en-US" dirty="0"/>
                  <a:t>, total </a:t>
                </a:r>
                <a14:m>
                  <m:oMath xmlns:m="http://schemas.openxmlformats.org/officeDocument/2006/math">
                    <m:r>
                      <a:rPr lang="en-US" i="1" smtClean="0">
                        <a:latin typeface="Cambria Math" panose="02040503050406030204" pitchFamily="18" charset="0"/>
                        <a:ea typeface="Cambria Math" panose="02040503050406030204" pitchFamily="18" charset="0"/>
                      </a:rPr>
                      <m:t>𝜏</m:t>
                    </m:r>
                  </m:oMath>
                </a14:m>
                <a:r>
                  <a:rPr lang="en-US" dirty="0"/>
                  <a:t>, proportion </a:t>
                </a:r>
                <a14:m>
                  <m:oMath xmlns:m="http://schemas.openxmlformats.org/officeDocument/2006/math">
                    <m:r>
                      <a:rPr lang="en-US" b="0" i="1" smtClean="0">
                        <a:latin typeface="Cambria Math" panose="02040503050406030204" pitchFamily="18" charset="0"/>
                      </a:rPr>
                      <m:t>𝑝</m:t>
                    </m:r>
                  </m:oMath>
                </a14:m>
                <a:endParaRPr lang="en-US" dirty="0"/>
              </a:p>
              <a:p>
                <a:r>
                  <a:rPr lang="en-US" b="1" dirty="0"/>
                  <a:t>Sample population:</a:t>
                </a:r>
              </a:p>
              <a:p>
                <a:pPr lvl="1"/>
                <a14:m>
                  <m:oMath xmlns:m="http://schemas.openxmlformats.org/officeDocument/2006/math">
                    <m:r>
                      <a:rPr lang="en-US" b="0" i="1" smtClean="0">
                        <a:latin typeface="Cambria Math" panose="02040503050406030204" pitchFamily="18" charset="0"/>
                      </a:rPr>
                      <m:t>𝑛</m:t>
                    </m:r>
                    <m:r>
                      <a:rPr lang="en-CA" i="1">
                        <a:latin typeface="Cambria Math" panose="02040503050406030204" pitchFamily="18" charset="0"/>
                      </a:rPr>
                      <m:t> </m:t>
                    </m:r>
                  </m:oMath>
                </a14:m>
                <a:r>
                  <a:rPr lang="en-US" dirty="0"/>
                  <a:t>units and measurements </a:t>
                </a:r>
                <a14:m>
                  <m:oMath xmlns:m="http://schemas.openxmlformats.org/officeDocument/2006/math">
                    <m:r>
                      <a:rPr lang="en-US" i="1" smtClean="0">
                        <a:latin typeface="Cambria Math" panose="02040503050406030204" pitchFamily="18" charset="0"/>
                        <a:ea typeface="Cambria Math" panose="02040503050406030204" pitchFamily="18" charset="0"/>
                      </a:rPr>
                      <m:t>𝒴</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CA" i="1">
                                <a:latin typeface="Cambria Math" panose="02040503050406030204" pitchFamily="18" charset="0"/>
                              </a:rPr>
                              <m:t>1</m:t>
                            </m:r>
                          </m:sub>
                        </m:sSub>
                        <m:r>
                          <a:rPr lang="en-CA"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e>
                    </m:d>
                    <m:r>
                      <a:rPr lang="en-CA" i="1" smtClean="0">
                        <a:latin typeface="Cambria Math" panose="02040503050406030204" pitchFamily="18" charset="0"/>
                        <a:ea typeface="Cambria Math" panose="02040503050406030204" pitchFamily="18" charset="0"/>
                      </a:rPr>
                      <m:t>⊆</m:t>
                    </m:r>
                    <m:r>
                      <a:rPr lang="en-CA" i="1" smtClean="0">
                        <a:latin typeface="Cambria Math" panose="02040503050406030204" pitchFamily="18" charset="0"/>
                        <a:ea typeface="Cambria Math" panose="02040503050406030204" pitchFamily="18" charset="0"/>
                      </a:rPr>
                      <m:t>𝒰</m:t>
                    </m:r>
                  </m:oMath>
                </a14:m>
                <a:endParaRPr lang="en-US" dirty="0"/>
              </a:p>
              <a:p>
                <a:r>
                  <a:rPr lang="en-US" b="1" dirty="0"/>
                  <a:t>Sample population attributes:</a:t>
                </a:r>
              </a:p>
              <a:p>
                <a:pPr lvl="1"/>
                <a:r>
                  <a:rPr lang="en-US" dirty="0"/>
                  <a:t>sample mean </a:t>
                </a:r>
                <a14:m>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𝑦</m:t>
                        </m:r>
                      </m:e>
                    </m:acc>
                  </m:oMath>
                </a14:m>
                <a:r>
                  <a:rPr lang="en-US" dirty="0"/>
                  <a:t>, sample variance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i="1">
                            <a:latin typeface="Cambria Math" panose="02040503050406030204" pitchFamily="18" charset="0"/>
                          </a:rPr>
                          <m:t>2</m:t>
                        </m:r>
                      </m:sup>
                    </m:sSup>
                  </m:oMath>
                </a14:m>
                <a:r>
                  <a:rPr lang="en-US" dirty="0"/>
                  <a:t>, sample total </a:t>
                </a:r>
                <a14:m>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𝜏</m:t>
                        </m:r>
                      </m:e>
                    </m:acc>
                  </m:oMath>
                </a14:m>
                <a:r>
                  <a:rPr lang="en-US" dirty="0"/>
                  <a:t>, sample proportion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𝑝</m:t>
                        </m:r>
                      </m:e>
                    </m:acc>
                  </m:oMath>
                </a14:m>
                <a:endParaRPr lang="en-US" dirty="0"/>
              </a:p>
            </p:txBody>
          </p:sp>
        </mc:Choice>
        <mc:Fallback xmlns="">
          <p:sp>
            <p:nvSpPr>
              <p:cNvPr id="3" name="Content Placeholder 2">
                <a:extLst>
                  <a:ext uri="{FF2B5EF4-FFF2-40B4-BE49-F238E27FC236}">
                    <a16:creationId xmlns:a16="http://schemas.microsoft.com/office/drawing/2014/main" id="{EA99D14D-E624-A565-EE2F-9682BB87FED2}"/>
                  </a:ext>
                </a:extLst>
              </p:cNvPr>
              <p:cNvSpPr>
                <a:spLocks noGrp="1" noRot="1" noChangeAspect="1" noMove="1" noResize="1" noEditPoints="1" noAdjustHandles="1" noChangeArrowheads="1" noChangeShapeType="1" noTextEdit="1"/>
              </p:cNvSpPr>
              <p:nvPr>
                <p:ph idx="1"/>
              </p:nvPr>
            </p:nvSpPr>
            <p:spPr>
              <a:blipFill>
                <a:blip r:embed="rId2"/>
                <a:stretch>
                  <a:fillRect l="-718" t="-442" b="-1178"/>
                </a:stretch>
              </a:blipFill>
            </p:spPr>
            <p:txBody>
              <a:bodyPr/>
              <a:lstStyle/>
              <a:p>
                <a:r>
                  <a:rPr lang="en-US">
                    <a:noFill/>
                  </a:rPr>
                  <a:t> </a:t>
                </a:r>
              </a:p>
            </p:txBody>
          </p:sp>
        </mc:Fallback>
      </mc:AlternateContent>
    </p:spTree>
    <p:extLst>
      <p:ext uri="{BB962C8B-B14F-4D97-AF65-F5344CB8AC3E}">
        <p14:creationId xmlns:p14="http://schemas.microsoft.com/office/powerpoint/2010/main" val="173806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9650E-D384-793A-A0B2-E3AC18EDCF71}"/>
              </a:ext>
            </a:extLst>
          </p:cNvPr>
          <p:cNvSpPr>
            <a:spLocks noGrp="1"/>
          </p:cNvSpPr>
          <p:nvPr>
            <p:ph type="title"/>
          </p:nvPr>
        </p:nvSpPr>
        <p:spPr/>
        <p:txBody>
          <a:bodyPr/>
          <a:lstStyle/>
          <a:p>
            <a:r>
              <a:rPr lang="en-US" dirty="0"/>
              <a:t>PROBABILISTIC SAMPLING DESIGNS</a:t>
            </a:r>
          </a:p>
        </p:txBody>
      </p:sp>
      <p:sp>
        <p:nvSpPr>
          <p:cNvPr id="3" name="Content Placeholder 2">
            <a:extLst>
              <a:ext uri="{FF2B5EF4-FFF2-40B4-BE49-F238E27FC236}">
                <a16:creationId xmlns:a16="http://schemas.microsoft.com/office/drawing/2014/main" id="{92CE566D-EDAF-63E5-92F0-B917DA26AAF7}"/>
              </a:ext>
            </a:extLst>
          </p:cNvPr>
          <p:cNvSpPr>
            <a:spLocks noGrp="1"/>
          </p:cNvSpPr>
          <p:nvPr>
            <p:ph idx="1"/>
          </p:nvPr>
        </p:nvSpPr>
        <p:spPr>
          <a:xfrm>
            <a:off x="581195" y="2180498"/>
            <a:ext cx="11029614" cy="4140767"/>
          </a:xfrm>
        </p:spPr>
        <p:txBody>
          <a:bodyPr numCol="2"/>
          <a:lstStyle/>
          <a:p>
            <a:r>
              <a:rPr lang="en-CA" dirty="0"/>
              <a:t>Simple random sampling (SRS)</a:t>
            </a:r>
          </a:p>
          <a:p>
            <a:r>
              <a:rPr lang="en-CA" dirty="0"/>
              <a:t>Stratified random sampling (</a:t>
            </a:r>
            <a:r>
              <a:rPr lang="en-CA" dirty="0" err="1"/>
              <a:t>StS</a:t>
            </a:r>
            <a:r>
              <a:rPr lang="en-CA" dirty="0"/>
              <a:t>)</a:t>
            </a:r>
          </a:p>
          <a:p>
            <a:r>
              <a:rPr lang="en-CA" dirty="0"/>
              <a:t>Systematic sampling (</a:t>
            </a:r>
            <a:r>
              <a:rPr lang="en-CA" dirty="0" err="1"/>
              <a:t>SyS</a:t>
            </a:r>
            <a:r>
              <a:rPr lang="en-CA" dirty="0"/>
              <a:t>)</a:t>
            </a:r>
          </a:p>
          <a:p>
            <a:r>
              <a:rPr lang="en-CA" dirty="0"/>
              <a:t>Cluster sampling (</a:t>
            </a:r>
            <a:r>
              <a:rPr lang="en-CA" dirty="0" err="1"/>
              <a:t>ClS</a:t>
            </a:r>
            <a:r>
              <a:rPr lang="en-CA" dirty="0"/>
              <a:t>)</a:t>
            </a:r>
          </a:p>
          <a:p>
            <a:endParaRPr lang="en-CA" dirty="0"/>
          </a:p>
          <a:p>
            <a:r>
              <a:rPr lang="en-CA" dirty="0"/>
              <a:t>Replicated sampling (</a:t>
            </a:r>
            <a:r>
              <a:rPr lang="en-CA" dirty="0" err="1"/>
              <a:t>ReS</a:t>
            </a:r>
            <a:r>
              <a:rPr lang="en-CA" dirty="0"/>
              <a:t>)</a:t>
            </a:r>
          </a:p>
          <a:p>
            <a:r>
              <a:rPr lang="en-CA" dirty="0"/>
              <a:t>Multi-stage sampling (MSS)</a:t>
            </a:r>
          </a:p>
          <a:p>
            <a:r>
              <a:rPr lang="en-CA" dirty="0"/>
              <a:t>Multi-phase sampling (MPS)</a:t>
            </a:r>
          </a:p>
          <a:p>
            <a:r>
              <a:rPr lang="en-CA" dirty="0"/>
              <a:t>Probability proportional-to-size sampling (PPS)</a:t>
            </a:r>
          </a:p>
        </p:txBody>
      </p:sp>
    </p:spTree>
    <p:extLst>
      <p:ext uri="{BB962C8B-B14F-4D97-AF65-F5344CB8AC3E}">
        <p14:creationId xmlns:p14="http://schemas.microsoft.com/office/powerpoint/2010/main" val="281427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96A7-C17F-2A23-6EC4-44B996B76BEF}"/>
              </a:ext>
            </a:extLst>
          </p:cNvPr>
          <p:cNvSpPr>
            <a:spLocks noGrp="1"/>
          </p:cNvSpPr>
          <p:nvPr>
            <p:ph type="title"/>
          </p:nvPr>
        </p:nvSpPr>
        <p:spPr/>
        <p:txBody>
          <a:bodyPr/>
          <a:lstStyle/>
          <a:p>
            <a:r>
              <a:rPr lang="en-US" dirty="0"/>
              <a:t>SAMPLING UNIVERSE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DC58AA-05C5-3B46-501D-A6A99D3C5AD3}"/>
                  </a:ext>
                </a:extLst>
              </p:cNvPr>
              <p:cNvSpPr>
                <a:spLocks noGrp="1"/>
              </p:cNvSpPr>
              <p:nvPr>
                <p:ph idx="1"/>
              </p:nvPr>
            </p:nvSpPr>
            <p:spPr>
              <a:xfrm>
                <a:off x="581194" y="2180498"/>
                <a:ext cx="6770101" cy="4140767"/>
              </a:xfrm>
            </p:spPr>
            <p:txBody>
              <a:bodyPr/>
              <a:lstStyle/>
              <a:p>
                <a:pPr algn="just"/>
                <a:r>
                  <a:rPr lang="en-US" b="1" dirty="0"/>
                  <a:t>Goal:</a:t>
                </a:r>
                <a:r>
                  <a:rPr lang="en-US" dirty="0"/>
                  <a:t> estimate the true population attributes </a:t>
                </a:r>
                <a14:m>
                  <m:oMath xmlns:m="http://schemas.openxmlformats.org/officeDocument/2006/math">
                    <m:r>
                      <a:rPr lang="en-US" i="1">
                        <a:latin typeface="Cambria Math" panose="02040503050406030204" pitchFamily="18" charset="0"/>
                        <a:ea typeface="Cambria Math" panose="02040503050406030204" pitchFamily="18" charset="0"/>
                      </a:rPr>
                      <m:t>𝜇</m:t>
                    </m:r>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rPr>
                          <m:t>2</m:t>
                        </m:r>
                      </m:sup>
                    </m:sSup>
                  </m:oMath>
                </a14:m>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𝜏</m:t>
                    </m:r>
                  </m:oMath>
                </a14:m>
                <a:r>
                  <a:rPr lang="en-US" dirty="0"/>
                  <a:t>, </a:t>
                </a:r>
                <a14:m>
                  <m:oMath xmlns:m="http://schemas.openxmlformats.org/officeDocument/2006/math">
                    <m:r>
                      <a:rPr lang="en-US" i="1">
                        <a:latin typeface="Cambria Math" panose="02040503050406030204" pitchFamily="18" charset="0"/>
                      </a:rPr>
                      <m:t>𝑝</m:t>
                    </m:r>
                  </m:oMath>
                </a14:m>
                <a:r>
                  <a:rPr lang="en-US" dirty="0"/>
                  <a:t> </a:t>
                </a:r>
                <a:r>
                  <a:rPr lang="en-US" i="1" dirty="0"/>
                  <a:t>via </a:t>
                </a:r>
                <a:r>
                  <a:rPr lang="en-US" dirty="0"/>
                  <a:t>the sample population attributes </a:t>
                </a:r>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𝑦</m:t>
                        </m:r>
                      </m:e>
                    </m:acc>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𝑠</m:t>
                        </m:r>
                      </m:e>
                      <m:sup>
                        <m:r>
                          <a:rPr lang="en-US" i="1">
                            <a:latin typeface="Cambria Math" panose="02040503050406030204" pitchFamily="18" charset="0"/>
                          </a:rPr>
                          <m:t>2</m:t>
                        </m:r>
                      </m:sup>
                    </m:sSup>
                  </m:oMath>
                </a14:m>
                <a:r>
                  <a:rPr lang="en-US" dirty="0"/>
                  <a:t>, </a:t>
                </a:r>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𝜏</m:t>
                        </m:r>
                      </m:e>
                    </m:acc>
                  </m:oMath>
                </a14:m>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i="1" dirty="0"/>
                  <a:t>, </a:t>
                </a:r>
                <a14:m>
                  <m:oMath xmlns:m="http://schemas.openxmlformats.org/officeDocument/2006/math">
                    <m:r>
                      <a:rPr lang="en-US" i="1" smtClean="0">
                        <a:latin typeface="Cambria Math" panose="02040503050406030204" pitchFamily="18" charset="0"/>
                      </a:rPr>
                      <m:t>𝑛</m:t>
                    </m:r>
                  </m:oMath>
                </a14:m>
                <a:r>
                  <a:rPr lang="en-US" i="1" dirty="0"/>
                  <a:t>, </a:t>
                </a:r>
                <a:r>
                  <a:rPr lang="en-US" dirty="0"/>
                  <a:t>and the size </a:t>
                </a:r>
                <a14:m>
                  <m:oMath xmlns:m="http://schemas.openxmlformats.org/officeDocument/2006/math">
                    <m:r>
                      <a:rPr lang="en-US" i="1" smtClean="0">
                        <a:latin typeface="Cambria Math" panose="02040503050406030204" pitchFamily="18" charset="0"/>
                      </a:rPr>
                      <m:t>𝑁</m:t>
                    </m:r>
                  </m:oMath>
                </a14:m>
                <a:r>
                  <a:rPr lang="en-US" i="1" dirty="0"/>
                  <a:t> </a:t>
                </a:r>
                <a:r>
                  <a:rPr lang="en-US" dirty="0"/>
                  <a:t>of the</a:t>
                </a:r>
                <a:r>
                  <a:rPr lang="en-US" i="1" dirty="0"/>
                  <a:t> </a:t>
                </a:r>
                <a:r>
                  <a:rPr lang="en-US" dirty="0"/>
                  <a:t>target population.</a:t>
                </a:r>
              </a:p>
              <a:p>
                <a:r>
                  <a:rPr lang="en-US" dirty="0"/>
                  <a:t>We look for </a:t>
                </a:r>
                <a:r>
                  <a:rPr lang="en-US" b="1" dirty="0"/>
                  <a:t>confidence intervals </a:t>
                </a:r>
                <a:r>
                  <a:rPr lang="en-US" dirty="0"/>
                  <a:t>(typically 95%).</a:t>
                </a:r>
              </a:p>
            </p:txBody>
          </p:sp>
        </mc:Choice>
        <mc:Fallback xmlns="">
          <p:sp>
            <p:nvSpPr>
              <p:cNvPr id="3" name="Content Placeholder 2">
                <a:extLst>
                  <a:ext uri="{FF2B5EF4-FFF2-40B4-BE49-F238E27FC236}">
                    <a16:creationId xmlns:a16="http://schemas.microsoft.com/office/drawing/2014/main" id="{97DC58AA-05C5-3B46-501D-A6A99D3C5AD3}"/>
                  </a:ext>
                </a:extLst>
              </p:cNvPr>
              <p:cNvSpPr>
                <a:spLocks noGrp="1" noRot="1" noChangeAspect="1" noMove="1" noResize="1" noEditPoints="1" noAdjustHandles="1" noChangeArrowheads="1" noChangeShapeType="1" noTextEdit="1"/>
              </p:cNvSpPr>
              <p:nvPr>
                <p:ph idx="1"/>
              </p:nvPr>
            </p:nvSpPr>
            <p:spPr>
              <a:xfrm>
                <a:off x="581194" y="2180498"/>
                <a:ext cx="6770101" cy="4140767"/>
              </a:xfrm>
              <a:blipFill>
                <a:blip r:embed="rId2"/>
                <a:stretch>
                  <a:fillRect l="-1350" r="-3960"/>
                </a:stretch>
              </a:blipFill>
            </p:spPr>
            <p:txBody>
              <a:bodyPr/>
              <a:lstStyle/>
              <a:p>
                <a:r>
                  <a:rPr lang="en-US">
                    <a:noFill/>
                  </a:rPr>
                  <a:t> </a:t>
                </a:r>
              </a:p>
            </p:txBody>
          </p:sp>
        </mc:Fallback>
      </mc:AlternateContent>
      <p:pic>
        <p:nvPicPr>
          <p:cNvPr id="4" name="Content Placeholder 4">
            <a:extLst>
              <a:ext uri="{FF2B5EF4-FFF2-40B4-BE49-F238E27FC236}">
                <a16:creationId xmlns:a16="http://schemas.microsoft.com/office/drawing/2014/main" id="{A59C7CC3-7E1F-F287-2B6B-B5E9AE712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647" y="2228003"/>
            <a:ext cx="4094162" cy="4094162"/>
          </a:xfrm>
          <a:prstGeom prst="rect">
            <a:avLst/>
          </a:prstGeom>
        </p:spPr>
      </p:pic>
    </p:spTree>
    <p:extLst>
      <p:ext uri="{BB962C8B-B14F-4D97-AF65-F5344CB8AC3E}">
        <p14:creationId xmlns:p14="http://schemas.microsoft.com/office/powerpoint/2010/main" val="196088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96A7-C17F-2A23-6EC4-44B996B76BEF}"/>
              </a:ext>
            </a:extLst>
          </p:cNvPr>
          <p:cNvSpPr>
            <a:spLocks noGrp="1"/>
          </p:cNvSpPr>
          <p:nvPr>
            <p:ph type="title"/>
          </p:nvPr>
        </p:nvSpPr>
        <p:spPr/>
        <p:txBody>
          <a:bodyPr/>
          <a:lstStyle/>
          <a:p>
            <a:r>
              <a:rPr lang="en-US" dirty="0"/>
              <a:t>SIMPLE RANDOM SAMPLING (SRS)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DC58AA-05C5-3B46-501D-A6A99D3C5AD3}"/>
                  </a:ext>
                </a:extLst>
              </p:cNvPr>
              <p:cNvSpPr>
                <a:spLocks noGrp="1"/>
              </p:cNvSpPr>
              <p:nvPr>
                <p:ph idx="1"/>
              </p:nvPr>
            </p:nvSpPr>
            <p:spPr>
              <a:xfrm>
                <a:off x="581194" y="2180498"/>
                <a:ext cx="6770101" cy="4140767"/>
              </a:xfrm>
            </p:spPr>
            <p:txBody>
              <a:bodyPr>
                <a:normAutofit fontScale="92500" lnSpcReduction="10000"/>
              </a:bodyPr>
              <a:lstStyle/>
              <a:p>
                <a:r>
                  <a:rPr lang="en-US" dirty="0"/>
                  <a:t>In SRS, we select </a:t>
                </a:r>
                <a14:m>
                  <m:oMath xmlns:m="http://schemas.openxmlformats.org/officeDocument/2006/math">
                    <m:r>
                      <a:rPr lang="en-US" i="1">
                        <a:latin typeface="Cambria Math" panose="02040503050406030204" pitchFamily="18" charset="0"/>
                      </a:rPr>
                      <m:t>𝑛</m:t>
                    </m:r>
                  </m:oMath>
                </a14:m>
                <a:r>
                  <a:rPr lang="en-US" i="1" dirty="0"/>
                  <a:t> </a:t>
                </a:r>
                <a:r>
                  <a:rPr lang="en-US" dirty="0"/>
                  <a:t>units randomly from the frame.</a:t>
                </a:r>
              </a:p>
              <a:p>
                <a:r>
                  <a:rPr lang="en-US" sz="2200" b="1" dirty="0"/>
                  <a:t>Advantages: </a:t>
                </a:r>
              </a:p>
              <a:p>
                <a:pPr lvl="1"/>
                <a:r>
                  <a:rPr lang="en-US" sz="2000" dirty="0"/>
                  <a:t>easiest sampling design to implement</a:t>
                </a:r>
              </a:p>
              <a:p>
                <a:pPr lvl="1"/>
                <a:r>
                  <a:rPr lang="en-US" sz="2000" dirty="0"/>
                  <a:t>sampling errors are well-known and easy to estimate </a:t>
                </a:r>
              </a:p>
              <a:p>
                <a:pPr lvl="1"/>
                <a:r>
                  <a:rPr lang="en-US" sz="2000" dirty="0"/>
                  <a:t>does not require auxiliary information</a:t>
                </a:r>
              </a:p>
              <a:p>
                <a:r>
                  <a:rPr lang="en-US" sz="2200" b="1" dirty="0"/>
                  <a:t>Disadvantages:</a:t>
                </a:r>
                <a:r>
                  <a:rPr lang="en-US" sz="2200" dirty="0"/>
                  <a:t> </a:t>
                </a:r>
              </a:p>
              <a:p>
                <a:pPr lvl="1"/>
                <a:r>
                  <a:rPr lang="en-US" sz="2000" dirty="0"/>
                  <a:t>makes no use of auxiliary information</a:t>
                </a:r>
              </a:p>
              <a:p>
                <a:pPr lvl="1"/>
                <a:r>
                  <a:rPr lang="en-US" sz="2000" dirty="0"/>
                  <a:t>no guarantee that the sample is representative</a:t>
                </a:r>
              </a:p>
              <a:p>
                <a:pPr lvl="1"/>
                <a:r>
                  <a:rPr lang="en-US" sz="2000" dirty="0"/>
                  <a:t>costly if sample is widely spread out, geographically</a:t>
                </a:r>
              </a:p>
            </p:txBody>
          </p:sp>
        </mc:Choice>
        <mc:Fallback xmlns="">
          <p:sp>
            <p:nvSpPr>
              <p:cNvPr id="3" name="Content Placeholder 2">
                <a:extLst>
                  <a:ext uri="{FF2B5EF4-FFF2-40B4-BE49-F238E27FC236}">
                    <a16:creationId xmlns:a16="http://schemas.microsoft.com/office/drawing/2014/main" id="{97DC58AA-05C5-3B46-501D-A6A99D3C5AD3}"/>
                  </a:ext>
                </a:extLst>
              </p:cNvPr>
              <p:cNvSpPr>
                <a:spLocks noGrp="1" noRot="1" noChangeAspect="1" noMove="1" noResize="1" noEditPoints="1" noAdjustHandles="1" noChangeArrowheads="1" noChangeShapeType="1" noTextEdit="1"/>
              </p:cNvSpPr>
              <p:nvPr>
                <p:ph idx="1"/>
              </p:nvPr>
            </p:nvSpPr>
            <p:spPr>
              <a:xfrm>
                <a:off x="581194" y="2180498"/>
                <a:ext cx="6770101" cy="4140767"/>
              </a:xfrm>
              <a:blipFill>
                <a:blip r:embed="rId2"/>
                <a:stretch>
                  <a:fillRect l="-1170" t="-884" b="-1767"/>
                </a:stretch>
              </a:blipFill>
            </p:spPr>
            <p:txBody>
              <a:bodyPr/>
              <a:lstStyle/>
              <a:p>
                <a:r>
                  <a:rPr lang="en-US">
                    <a:noFill/>
                  </a:rPr>
                  <a:t> </a:t>
                </a:r>
              </a:p>
            </p:txBody>
          </p:sp>
        </mc:Fallback>
      </mc:AlternateContent>
      <p:pic>
        <p:nvPicPr>
          <p:cNvPr id="6" name="Content Placeholder 4">
            <a:extLst>
              <a:ext uri="{FF2B5EF4-FFF2-40B4-BE49-F238E27FC236}">
                <a16:creationId xmlns:a16="http://schemas.microsoft.com/office/drawing/2014/main" id="{978D3AE3-EDBF-6E40-00A9-435A11AA1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647" y="2228003"/>
            <a:ext cx="4094162" cy="4094162"/>
          </a:xfrm>
          <a:prstGeom prst="rect">
            <a:avLst/>
          </a:prstGeom>
        </p:spPr>
      </p:pic>
    </p:spTree>
    <p:extLst>
      <p:ext uri="{BB962C8B-B14F-4D97-AF65-F5344CB8AC3E}">
        <p14:creationId xmlns:p14="http://schemas.microsoft.com/office/powerpoint/2010/main" val="39139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96A7-C17F-2A23-6EC4-44B996B76BEF}"/>
              </a:ext>
            </a:extLst>
          </p:cNvPr>
          <p:cNvSpPr>
            <a:spLocks noGrp="1"/>
          </p:cNvSpPr>
          <p:nvPr>
            <p:ph type="title"/>
          </p:nvPr>
        </p:nvSpPr>
        <p:spPr/>
        <p:txBody>
          <a:bodyPr/>
          <a:lstStyle/>
          <a:p>
            <a:r>
              <a:rPr lang="en-US" dirty="0"/>
              <a:t>STRATIFIED RANDOM SAMPLING (</a:t>
            </a:r>
            <a:r>
              <a:rPr lang="en-US" dirty="0" err="1"/>
              <a:t>StS</a:t>
            </a:r>
            <a:r>
              <a:rPr lang="en-US" dirty="0"/>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DC58AA-05C5-3B46-501D-A6A99D3C5AD3}"/>
                  </a:ext>
                </a:extLst>
              </p:cNvPr>
              <p:cNvSpPr>
                <a:spLocks noGrp="1"/>
              </p:cNvSpPr>
              <p:nvPr>
                <p:ph idx="1"/>
              </p:nvPr>
            </p:nvSpPr>
            <p:spPr>
              <a:xfrm>
                <a:off x="581194" y="2180498"/>
                <a:ext cx="6770101" cy="4140767"/>
              </a:xfrm>
            </p:spPr>
            <p:txBody>
              <a:bodyPr>
                <a:normAutofit fontScale="92500" lnSpcReduction="20000"/>
              </a:bodyPr>
              <a:lstStyle/>
              <a:p>
                <a:r>
                  <a:rPr lang="en-US" dirty="0"/>
                  <a:t>In </a:t>
                </a:r>
                <a:r>
                  <a:rPr lang="en-US" dirty="0" err="1"/>
                  <a:t>StS</a:t>
                </a:r>
                <a:r>
                  <a:rPr lang="en-US" dirty="0"/>
                  <a:t>, </a:t>
                </a: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𝑘</m:t>
                        </m:r>
                      </m:sub>
                    </m:sSub>
                  </m:oMath>
                </a14:m>
                <a:r>
                  <a:rPr lang="en-US" dirty="0"/>
                  <a:t> units are randomly drawn from </a:t>
                </a:r>
                <a14:m>
                  <m:oMath xmlns:m="http://schemas.openxmlformats.org/officeDocument/2006/math">
                    <m:r>
                      <a:rPr lang="en-US" i="1">
                        <a:latin typeface="Cambria Math" panose="02040503050406030204" pitchFamily="18" charset="0"/>
                      </a:rPr>
                      <m:t>𝑘</m:t>
                    </m:r>
                  </m:oMath>
                </a14:m>
                <a:r>
                  <a:rPr lang="en-US" dirty="0"/>
                  <a:t> </a:t>
                </a:r>
                <a:r>
                  <a:rPr lang="en-US" b="1" dirty="0"/>
                  <a:t>strata</a:t>
                </a:r>
                <a:r>
                  <a:rPr lang="en-US" dirty="0"/>
                  <a:t>.</a:t>
                </a:r>
              </a:p>
              <a:p>
                <a:r>
                  <a:rPr lang="en-US" sz="2200" b="1" dirty="0"/>
                  <a:t>Advantages: </a:t>
                </a:r>
              </a:p>
              <a:p>
                <a:pPr lvl="1" algn="just"/>
                <a:r>
                  <a:rPr lang="en-US" sz="1900" dirty="0"/>
                  <a:t>may produce smaller error bound on estimation than SRS</a:t>
                </a:r>
              </a:p>
              <a:p>
                <a:pPr lvl="1" algn="just"/>
                <a:r>
                  <a:rPr lang="en-US" sz="1900" dirty="0"/>
                  <a:t>may be less expensive if elements are conveniently </a:t>
                </a:r>
                <a:r>
                  <a:rPr lang="en-US" sz="1900" dirty="0" err="1"/>
                  <a:t>strat</a:t>
                </a:r>
                <a:r>
                  <a:rPr lang="en-US" sz="1900" dirty="0"/>
                  <a:t>.</a:t>
                </a:r>
              </a:p>
              <a:p>
                <a:pPr lvl="1" algn="just"/>
                <a:r>
                  <a:rPr lang="en-US" sz="1900" dirty="0"/>
                  <a:t>may provide estimates for sub-populations</a:t>
                </a:r>
              </a:p>
              <a:p>
                <a:r>
                  <a:rPr lang="en-US" sz="2200" b="1" dirty="0"/>
                  <a:t>Disadvantages:</a:t>
                </a:r>
                <a:r>
                  <a:rPr lang="en-US" sz="2200" dirty="0"/>
                  <a:t> </a:t>
                </a:r>
              </a:p>
              <a:p>
                <a:pPr lvl="1" algn="just"/>
                <a:r>
                  <a:rPr lang="en-US" sz="1900" dirty="0"/>
                  <a:t>no major disadvantage</a:t>
                </a:r>
              </a:p>
              <a:p>
                <a:pPr lvl="1" algn="just"/>
                <a:r>
                  <a:rPr lang="en-US" sz="1900" dirty="0"/>
                  <a:t>if there are no natural ways to stratify the frame into homo-</a:t>
                </a:r>
                <a:r>
                  <a:rPr lang="en-US" sz="1900" dirty="0" err="1"/>
                  <a:t>geneous</a:t>
                </a:r>
                <a:r>
                  <a:rPr lang="en-US" sz="1900" dirty="0"/>
                  <a:t> groupings, </a:t>
                </a:r>
                <a:r>
                  <a:rPr lang="en-US" sz="1900" dirty="0" err="1"/>
                  <a:t>StS</a:t>
                </a:r>
                <a:r>
                  <a:rPr lang="en-US" sz="1900" dirty="0"/>
                  <a:t> is roughly equivalent to SRS</a:t>
                </a:r>
              </a:p>
            </p:txBody>
          </p:sp>
        </mc:Choice>
        <mc:Fallback xmlns="">
          <p:sp>
            <p:nvSpPr>
              <p:cNvPr id="3" name="Content Placeholder 2">
                <a:extLst>
                  <a:ext uri="{FF2B5EF4-FFF2-40B4-BE49-F238E27FC236}">
                    <a16:creationId xmlns:a16="http://schemas.microsoft.com/office/drawing/2014/main" id="{97DC58AA-05C5-3B46-501D-A6A99D3C5AD3}"/>
                  </a:ext>
                </a:extLst>
              </p:cNvPr>
              <p:cNvSpPr>
                <a:spLocks noGrp="1" noRot="1" noChangeAspect="1" noMove="1" noResize="1" noEditPoints="1" noAdjustHandles="1" noChangeArrowheads="1" noChangeShapeType="1" noTextEdit="1"/>
              </p:cNvSpPr>
              <p:nvPr>
                <p:ph idx="1"/>
              </p:nvPr>
            </p:nvSpPr>
            <p:spPr>
              <a:xfrm>
                <a:off x="581194" y="2180498"/>
                <a:ext cx="6770101" cy="4140767"/>
              </a:xfrm>
              <a:blipFill>
                <a:blip r:embed="rId2"/>
                <a:stretch>
                  <a:fillRect l="-1170" r="-720"/>
                </a:stretch>
              </a:blipFill>
            </p:spPr>
            <p:txBody>
              <a:bodyPr/>
              <a:lstStyle/>
              <a:p>
                <a:r>
                  <a:rPr lang="en-US">
                    <a:noFill/>
                  </a:rPr>
                  <a:t> </a:t>
                </a:r>
              </a:p>
            </p:txBody>
          </p:sp>
        </mc:Fallback>
      </mc:AlternateContent>
      <p:pic>
        <p:nvPicPr>
          <p:cNvPr id="7" name="Content Placeholder 4">
            <a:extLst>
              <a:ext uri="{FF2B5EF4-FFF2-40B4-BE49-F238E27FC236}">
                <a16:creationId xmlns:a16="http://schemas.microsoft.com/office/drawing/2014/main" id="{A48E85D4-B4AE-DC67-FE71-48788D940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647" y="2228003"/>
            <a:ext cx="4094162" cy="4094162"/>
          </a:xfrm>
          <a:prstGeom prst="rect">
            <a:avLst/>
          </a:prstGeom>
        </p:spPr>
      </p:pic>
    </p:spTree>
    <p:extLst>
      <p:ext uri="{BB962C8B-B14F-4D97-AF65-F5344CB8AC3E}">
        <p14:creationId xmlns:p14="http://schemas.microsoft.com/office/powerpoint/2010/main" val="25981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D7ED-3F80-5982-9820-1649942B5A22}"/>
              </a:ext>
            </a:extLst>
          </p:cNvPr>
          <p:cNvSpPr>
            <a:spLocks noGrp="1"/>
          </p:cNvSpPr>
          <p:nvPr>
            <p:ph type="title"/>
          </p:nvPr>
        </p:nvSpPr>
        <p:spPr/>
        <p:txBody>
          <a:bodyPr/>
          <a:lstStyle/>
          <a:p>
            <a:r>
              <a:rPr lang="en-US" dirty="0"/>
              <a:t>OTHER PROBABILISTIC SAMPLING DESIGNS</a:t>
            </a:r>
          </a:p>
        </p:txBody>
      </p:sp>
      <p:pic>
        <p:nvPicPr>
          <p:cNvPr id="4" name="Content Placeholder 4">
            <a:extLst>
              <a:ext uri="{FF2B5EF4-FFF2-40B4-BE49-F238E27FC236}">
                <a16:creationId xmlns:a16="http://schemas.microsoft.com/office/drawing/2014/main" id="{3F6869E4-0B02-F445-7CD2-58223BB41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320" y="2315182"/>
            <a:ext cx="2576587" cy="2576587"/>
          </a:xfrm>
          <a:prstGeom prst="rect">
            <a:avLst/>
          </a:prstGeom>
        </p:spPr>
      </p:pic>
      <p:pic>
        <p:nvPicPr>
          <p:cNvPr id="5" name="Content Placeholder 4">
            <a:extLst>
              <a:ext uri="{FF2B5EF4-FFF2-40B4-BE49-F238E27FC236}">
                <a16:creationId xmlns:a16="http://schemas.microsoft.com/office/drawing/2014/main" id="{7B9053F0-AA76-4E72-70C1-3DDA22B35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92" y="2313004"/>
            <a:ext cx="2580942" cy="2580942"/>
          </a:xfrm>
          <a:prstGeom prst="rect">
            <a:avLst/>
          </a:prstGeom>
        </p:spPr>
      </p:pic>
      <p:pic>
        <p:nvPicPr>
          <p:cNvPr id="6" name="Content Placeholder 4">
            <a:extLst>
              <a:ext uri="{FF2B5EF4-FFF2-40B4-BE49-F238E27FC236}">
                <a16:creationId xmlns:a16="http://schemas.microsoft.com/office/drawing/2014/main" id="{3262B778-D2FE-2DCA-8AA3-5D1858D88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221" y="2315182"/>
            <a:ext cx="2576587" cy="2576587"/>
          </a:xfrm>
          <a:prstGeom prst="rect">
            <a:avLst/>
          </a:prstGeom>
        </p:spPr>
      </p:pic>
      <p:pic>
        <p:nvPicPr>
          <p:cNvPr id="7" name="Content Placeholder 4">
            <a:extLst>
              <a:ext uri="{FF2B5EF4-FFF2-40B4-BE49-F238E27FC236}">
                <a16:creationId xmlns:a16="http://schemas.microsoft.com/office/drawing/2014/main" id="{49363F9D-4E3E-8340-ADEB-82B828BB5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093" y="2313004"/>
            <a:ext cx="2580942" cy="2580942"/>
          </a:xfrm>
          <a:prstGeom prst="rect">
            <a:avLst/>
          </a:prstGeom>
        </p:spPr>
      </p:pic>
      <p:sp>
        <p:nvSpPr>
          <p:cNvPr id="8" name="Rectangle 7">
            <a:extLst>
              <a:ext uri="{FF2B5EF4-FFF2-40B4-BE49-F238E27FC236}">
                <a16:creationId xmlns:a16="http://schemas.microsoft.com/office/drawing/2014/main" id="{09504555-F605-0D20-F19F-2D0995C140BB}"/>
              </a:ext>
            </a:extLst>
          </p:cNvPr>
          <p:cNvSpPr/>
          <p:nvPr/>
        </p:nvSpPr>
        <p:spPr>
          <a:xfrm>
            <a:off x="581192" y="4891769"/>
            <a:ext cx="2580942" cy="369332"/>
          </a:xfrm>
          <a:prstGeom prst="rect">
            <a:avLst/>
          </a:prstGeom>
        </p:spPr>
        <p:txBody>
          <a:bodyPr wrap="square">
            <a:spAutoFit/>
          </a:bodyPr>
          <a:lstStyle/>
          <a:p>
            <a:pPr algn="ctr"/>
            <a:r>
              <a:rPr lang="en-US">
                <a:solidFill>
                  <a:schemeClr val="tx2"/>
                </a:solidFill>
                <a:latin typeface="Dagny OT" panose="020B0504020201020104" pitchFamily="34" charset="0"/>
              </a:rPr>
              <a:t>Cluster Sampling (</a:t>
            </a:r>
            <a:r>
              <a:rPr lang="en-US" err="1">
                <a:solidFill>
                  <a:schemeClr val="tx2"/>
                </a:solidFill>
                <a:latin typeface="Dagny OT" panose="020B0504020201020104" pitchFamily="34" charset="0"/>
              </a:rPr>
              <a:t>ClS</a:t>
            </a:r>
            <a:r>
              <a:rPr lang="en-US">
                <a:solidFill>
                  <a:schemeClr val="tx2"/>
                </a:solidFill>
                <a:latin typeface="Dagny OT" panose="020B0504020201020104" pitchFamily="34" charset="0"/>
              </a:rPr>
              <a:t>)</a:t>
            </a:r>
          </a:p>
        </p:txBody>
      </p:sp>
      <p:sp>
        <p:nvSpPr>
          <p:cNvPr id="9" name="Rectangle 8">
            <a:extLst>
              <a:ext uri="{FF2B5EF4-FFF2-40B4-BE49-F238E27FC236}">
                <a16:creationId xmlns:a16="http://schemas.microsoft.com/office/drawing/2014/main" id="{BA3BB9E2-74C4-0C94-3857-F3B99E985083}"/>
              </a:ext>
            </a:extLst>
          </p:cNvPr>
          <p:cNvSpPr/>
          <p:nvPr/>
        </p:nvSpPr>
        <p:spPr>
          <a:xfrm>
            <a:off x="3395965" y="4891769"/>
            <a:ext cx="2580942" cy="646331"/>
          </a:xfrm>
          <a:prstGeom prst="rect">
            <a:avLst/>
          </a:prstGeom>
        </p:spPr>
        <p:txBody>
          <a:bodyPr wrap="square">
            <a:spAutoFit/>
          </a:bodyPr>
          <a:lstStyle/>
          <a:p>
            <a:pPr algn="ctr"/>
            <a:r>
              <a:rPr lang="en-US">
                <a:solidFill>
                  <a:schemeClr val="tx2"/>
                </a:solidFill>
                <a:latin typeface="Dagny OT" panose="020B0504020201020104" pitchFamily="34" charset="0"/>
              </a:rPr>
              <a:t>Multi-Stage Sampling (MSS)</a:t>
            </a:r>
          </a:p>
        </p:txBody>
      </p:sp>
      <p:sp>
        <p:nvSpPr>
          <p:cNvPr id="10" name="Rectangle 9">
            <a:extLst>
              <a:ext uri="{FF2B5EF4-FFF2-40B4-BE49-F238E27FC236}">
                <a16:creationId xmlns:a16="http://schemas.microsoft.com/office/drawing/2014/main" id="{D68B33CD-4433-AC5E-65EB-9D4D41C433B6}"/>
              </a:ext>
            </a:extLst>
          </p:cNvPr>
          <p:cNvSpPr/>
          <p:nvPr/>
        </p:nvSpPr>
        <p:spPr>
          <a:xfrm>
            <a:off x="6215093" y="4891768"/>
            <a:ext cx="2580942" cy="646331"/>
          </a:xfrm>
          <a:prstGeom prst="rect">
            <a:avLst/>
          </a:prstGeom>
        </p:spPr>
        <p:txBody>
          <a:bodyPr wrap="square">
            <a:spAutoFit/>
          </a:bodyPr>
          <a:lstStyle/>
          <a:p>
            <a:pPr algn="ctr"/>
            <a:r>
              <a:rPr lang="en-US">
                <a:solidFill>
                  <a:schemeClr val="tx2"/>
                </a:solidFill>
                <a:latin typeface="Dagny OT" panose="020B0504020201020104" pitchFamily="34" charset="0"/>
              </a:rPr>
              <a:t>Multi-Phase Sampling (MPS)</a:t>
            </a:r>
          </a:p>
        </p:txBody>
      </p:sp>
      <p:sp>
        <p:nvSpPr>
          <p:cNvPr id="11" name="Rectangle 10">
            <a:extLst>
              <a:ext uri="{FF2B5EF4-FFF2-40B4-BE49-F238E27FC236}">
                <a16:creationId xmlns:a16="http://schemas.microsoft.com/office/drawing/2014/main" id="{72CCD720-4DEA-78E2-11B0-3D595CD40D43}"/>
              </a:ext>
            </a:extLst>
          </p:cNvPr>
          <p:cNvSpPr/>
          <p:nvPr/>
        </p:nvSpPr>
        <p:spPr>
          <a:xfrm>
            <a:off x="9029866" y="4891768"/>
            <a:ext cx="2580942" cy="646331"/>
          </a:xfrm>
          <a:prstGeom prst="rect">
            <a:avLst/>
          </a:prstGeom>
        </p:spPr>
        <p:txBody>
          <a:bodyPr wrap="square">
            <a:spAutoFit/>
          </a:bodyPr>
          <a:lstStyle/>
          <a:p>
            <a:pPr algn="ctr"/>
            <a:r>
              <a:rPr lang="en-US">
                <a:solidFill>
                  <a:schemeClr val="tx2"/>
                </a:solidFill>
                <a:latin typeface="Dagny OT" panose="020B0504020201020104" pitchFamily="34" charset="0"/>
              </a:rPr>
              <a:t>Replicated Sampling (</a:t>
            </a:r>
            <a:r>
              <a:rPr lang="en-US" err="1">
                <a:solidFill>
                  <a:schemeClr val="tx2"/>
                </a:solidFill>
                <a:latin typeface="Dagny OT" panose="020B0504020201020104" pitchFamily="34" charset="0"/>
              </a:rPr>
              <a:t>ReS</a:t>
            </a:r>
            <a:r>
              <a:rPr lang="en-US">
                <a:solidFill>
                  <a:schemeClr val="tx2"/>
                </a:solidFill>
                <a:latin typeface="Dagny OT" panose="020B0504020201020104" pitchFamily="34" charset="0"/>
              </a:rPr>
              <a:t>)</a:t>
            </a:r>
          </a:p>
        </p:txBody>
      </p:sp>
    </p:spTree>
    <p:extLst>
      <p:ext uri="{BB962C8B-B14F-4D97-AF65-F5344CB8AC3E}">
        <p14:creationId xmlns:p14="http://schemas.microsoft.com/office/powerpoint/2010/main" val="33428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D3FA-1596-43C4-A805-4CC4415F7BDD}"/>
              </a:ext>
            </a:extLst>
          </p:cNvPr>
          <p:cNvSpPr>
            <a:spLocks noGrp="1"/>
          </p:cNvSpPr>
          <p:nvPr>
            <p:ph type="title"/>
          </p:nvPr>
        </p:nvSpPr>
        <p:spPr/>
        <p:txBody>
          <a:bodyPr/>
          <a:lstStyle/>
          <a:p>
            <a:r>
              <a:rPr lang="en-CA" dirty="0"/>
              <a:t>World Wide Web	</a:t>
            </a:r>
          </a:p>
        </p:txBody>
      </p:sp>
      <p:sp>
        <p:nvSpPr>
          <p:cNvPr id="3" name="Content Placeholder 2">
            <a:extLst>
              <a:ext uri="{FF2B5EF4-FFF2-40B4-BE49-F238E27FC236}">
                <a16:creationId xmlns:a16="http://schemas.microsoft.com/office/drawing/2014/main" id="{1EF66B81-26C9-450A-B0E3-E0A31607EF48}"/>
              </a:ext>
            </a:extLst>
          </p:cNvPr>
          <p:cNvSpPr>
            <a:spLocks noGrp="1"/>
          </p:cNvSpPr>
          <p:nvPr>
            <p:ph idx="1"/>
          </p:nvPr>
        </p:nvSpPr>
        <p:spPr/>
        <p:txBody>
          <a:bodyPr>
            <a:normAutofit/>
          </a:bodyPr>
          <a:lstStyle/>
          <a:p>
            <a:pPr lvl="0" algn="just">
              <a:lnSpc>
                <a:spcPct val="120000"/>
              </a:lnSpc>
            </a:pPr>
            <a:r>
              <a:rPr lang="en-CA" dirty="0"/>
              <a:t>The way we </a:t>
            </a:r>
            <a:r>
              <a:rPr lang="en-CA" b="1" dirty="0"/>
              <a:t>share</a:t>
            </a:r>
            <a:r>
              <a:rPr lang="en-CA" dirty="0"/>
              <a:t>, </a:t>
            </a:r>
            <a:r>
              <a:rPr lang="en-CA" b="1" dirty="0"/>
              <a:t>collect</a:t>
            </a:r>
            <a:r>
              <a:rPr lang="en-CA" dirty="0"/>
              <a:t>, and </a:t>
            </a:r>
            <a:r>
              <a:rPr lang="en-CA" b="1" dirty="0"/>
              <a:t>publish</a:t>
            </a:r>
            <a:r>
              <a:rPr lang="en-CA" dirty="0"/>
              <a:t> data has changed over the past few years due to the ubiquity of the </a:t>
            </a:r>
            <a:r>
              <a:rPr lang="en-CA" i="1" dirty="0"/>
              <a:t>World Wide Web </a:t>
            </a:r>
            <a:r>
              <a:rPr lang="en-CA" dirty="0"/>
              <a:t>(WWW).</a:t>
            </a:r>
          </a:p>
          <a:p>
            <a:pPr lvl="0" algn="just">
              <a:lnSpc>
                <a:spcPct val="120000"/>
              </a:lnSpc>
            </a:pPr>
            <a:r>
              <a:rPr lang="en-CA" b="1" dirty="0"/>
              <a:t>Private businesses</a:t>
            </a:r>
            <a:r>
              <a:rPr lang="en-CA" dirty="0"/>
              <a:t>, </a:t>
            </a:r>
            <a:r>
              <a:rPr lang="en-CA" b="1" dirty="0"/>
              <a:t>government</a:t>
            </a:r>
            <a:r>
              <a:rPr lang="en-CA" dirty="0"/>
              <a:t>, and </a:t>
            </a:r>
            <a:r>
              <a:rPr lang="en-CA" b="1" dirty="0"/>
              <a:t>individual users </a:t>
            </a:r>
            <a:r>
              <a:rPr lang="en-CA" dirty="0"/>
              <a:t>are posting and sharing all kinds of data and information.  </a:t>
            </a:r>
          </a:p>
          <a:p>
            <a:pPr lvl="0" algn="just">
              <a:lnSpc>
                <a:spcPct val="120000"/>
              </a:lnSpc>
            </a:pPr>
            <a:r>
              <a:rPr lang="en-CA" dirty="0"/>
              <a:t>At every moment, new channels generate vast amounts of data on human behaviour.</a:t>
            </a:r>
          </a:p>
        </p:txBody>
      </p:sp>
    </p:spTree>
    <p:extLst>
      <p:ext uri="{BB962C8B-B14F-4D97-AF65-F5344CB8AC3E}">
        <p14:creationId xmlns:p14="http://schemas.microsoft.com/office/powerpoint/2010/main" val="27830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D3FA-1596-43C4-A805-4CC4415F7BDD}"/>
              </a:ext>
            </a:extLst>
          </p:cNvPr>
          <p:cNvSpPr>
            <a:spLocks noGrp="1"/>
          </p:cNvSpPr>
          <p:nvPr>
            <p:ph type="title"/>
          </p:nvPr>
        </p:nvSpPr>
        <p:spPr/>
        <p:txBody>
          <a:bodyPr/>
          <a:lstStyle/>
          <a:p>
            <a:r>
              <a:rPr lang="en-CA" dirty="0"/>
              <a:t>Open Source Software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F66B81-26C9-450A-B0E3-E0A31607EF48}"/>
                  </a:ext>
                </a:extLst>
              </p:cNvPr>
              <p:cNvSpPr>
                <a:spLocks noGrp="1"/>
              </p:cNvSpPr>
              <p:nvPr>
                <p:ph idx="1"/>
              </p:nvPr>
            </p:nvSpPr>
            <p:spPr/>
            <p:txBody>
              <a:bodyPr>
                <a:normAutofit lnSpcReduction="10000"/>
              </a:bodyPr>
              <a:lstStyle/>
              <a:p>
                <a:pPr lvl="0" algn="just">
                  <a:lnSpc>
                    <a:spcPct val="100000"/>
                  </a:lnSpc>
                </a:pPr>
                <a:r>
                  <a:rPr lang="en-CA" dirty="0"/>
                  <a:t>Another trend: </a:t>
                </a:r>
              </a:p>
              <a:p>
                <a:pPr lvl="1" algn="just">
                  <a:lnSpc>
                    <a:spcPct val="100000"/>
                  </a:lnSpc>
                </a:pPr>
                <a:r>
                  <a:rPr lang="en-CA" dirty="0"/>
                  <a:t>growth and increasing popularity and power of </a:t>
                </a:r>
                <a:r>
                  <a:rPr lang="en-CA" b="1" dirty="0"/>
                  <a:t>open source software </a:t>
                </a:r>
                <a:r>
                  <a:rPr lang="en-CA" dirty="0"/>
                  <a:t>(source code can be inspected, modified, and enhanced by anyone).  </a:t>
                </a:r>
              </a:p>
              <a:p>
                <a:pPr lvl="0" algn="just">
                  <a:lnSpc>
                    <a:spcPct val="100000"/>
                  </a:lnSpc>
                </a:pPr>
                <a:r>
                  <a:rPr lang="en-CA" dirty="0"/>
                  <a:t>Community aspect </a:t>
                </a:r>
                <a14:m>
                  <m:oMath xmlns:m="http://schemas.openxmlformats.org/officeDocument/2006/math">
                    <m:r>
                      <a:rPr lang="en-CA" i="1" dirty="0" smtClean="0">
                        <a:latin typeface="Cambria Math" panose="02040503050406030204" pitchFamily="18" charset="0"/>
                        <a:ea typeface="Cambria Math" panose="02040503050406030204" pitchFamily="18" charset="0"/>
                      </a:rPr>
                      <m:t>→</m:t>
                    </m:r>
                  </m:oMath>
                </a14:m>
                <a:r>
                  <a:rPr lang="en-CA" dirty="0"/>
                  <a:t> ever-changing and improving</a:t>
                </a:r>
              </a:p>
              <a:p>
                <a:pPr lvl="0" algn="just">
                  <a:lnSpc>
                    <a:spcPct val="100000"/>
                  </a:lnSpc>
                </a:pPr>
                <a:r>
                  <a:rPr lang="en-CA" b="1" dirty="0"/>
                  <a:t>R</a:t>
                </a:r>
                <a:r>
                  <a:rPr lang="en-CA" dirty="0"/>
                  <a:t> and </a:t>
                </a:r>
                <a:r>
                  <a:rPr lang="en-CA" b="1" dirty="0"/>
                  <a:t>Python</a:t>
                </a:r>
                <a:r>
                  <a:rPr lang="en-CA" dirty="0"/>
                  <a:t> are open source software that can be used for data analysis in the social sciences and other domains.</a:t>
                </a:r>
              </a:p>
              <a:p>
                <a:pPr lvl="0" algn="just">
                  <a:lnSpc>
                    <a:spcPct val="100000"/>
                  </a:lnSpc>
                </a:pPr>
                <a:r>
                  <a:rPr lang="en-CA" dirty="0"/>
                  <a:t>They incorporate </a:t>
                </a:r>
                <a:r>
                  <a:rPr lang="en-CA" b="1" dirty="0"/>
                  <a:t>interfaces</a:t>
                </a:r>
                <a:r>
                  <a:rPr lang="en-CA" dirty="0"/>
                  <a:t> to other programming languages and software </a:t>
                </a:r>
                <a:r>
                  <a:rPr lang="en-CA" b="1" dirty="0"/>
                  <a:t>solutions</a:t>
                </a:r>
                <a:r>
                  <a:rPr lang="en-CA" dirty="0"/>
                  <a:t>.</a:t>
                </a:r>
              </a:p>
            </p:txBody>
          </p:sp>
        </mc:Choice>
        <mc:Fallback xmlns="">
          <p:sp>
            <p:nvSpPr>
              <p:cNvPr id="3" name="Content Placeholder 2">
                <a:extLst>
                  <a:ext uri="{FF2B5EF4-FFF2-40B4-BE49-F238E27FC236}">
                    <a16:creationId xmlns:a16="http://schemas.microsoft.com/office/drawing/2014/main" id="{1EF66B81-26C9-450A-B0E3-E0A31607EF48}"/>
                  </a:ext>
                </a:extLst>
              </p:cNvPr>
              <p:cNvSpPr>
                <a:spLocks noGrp="1" noRot="1" noChangeAspect="1" noMove="1" noResize="1" noEditPoints="1" noAdjustHandles="1" noChangeArrowheads="1" noChangeShapeType="1" noTextEdit="1"/>
              </p:cNvSpPr>
              <p:nvPr>
                <p:ph idx="1"/>
              </p:nvPr>
            </p:nvSpPr>
            <p:spPr>
              <a:blipFill>
                <a:blip r:embed="rId2"/>
                <a:stretch>
                  <a:fillRect l="-829" r="-829"/>
                </a:stretch>
              </a:blipFill>
            </p:spPr>
            <p:txBody>
              <a:bodyPr/>
              <a:lstStyle/>
              <a:p>
                <a:r>
                  <a:rPr lang="en-US">
                    <a:noFill/>
                  </a:rPr>
                  <a:t> </a:t>
                </a:r>
              </a:p>
            </p:txBody>
          </p:sp>
        </mc:Fallback>
      </mc:AlternateContent>
    </p:spTree>
    <p:extLst>
      <p:ext uri="{BB962C8B-B14F-4D97-AF65-F5344CB8AC3E}">
        <p14:creationId xmlns:p14="http://schemas.microsoft.com/office/powerpoint/2010/main" val="395802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vidend">
  <a:themeElements>
    <a:clrScheme name="Custom 12">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C320AD1FA7AF49AD3F65A6C6282314" ma:contentTypeVersion="15" ma:contentTypeDescription="Create a new document." ma:contentTypeScope="" ma:versionID="c7d3d9f4fb3f0bd68a74b50308e3032a">
  <xsd:schema xmlns:xsd="http://www.w3.org/2001/XMLSchema" xmlns:xs="http://www.w3.org/2001/XMLSchema" xmlns:p="http://schemas.microsoft.com/office/2006/metadata/properties" xmlns:ns2="48e51f69-d585-4695-9488-9f1e0dda2451" xmlns:ns3="8af2e75b-a049-4411-93ed-ab3193f50e08" targetNamespace="http://schemas.microsoft.com/office/2006/metadata/properties" ma:root="true" ma:fieldsID="027d4e0ab3a166b46533a8a962c7d580" ns2:_="" ns3:_="">
    <xsd:import namespace="48e51f69-d585-4695-9488-9f1e0dda2451"/>
    <xsd:import namespace="8af2e75b-a049-4411-93ed-ab3193f50e0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e51f69-d585-4695-9488-9f1e0dda24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97c125e-d6d8-4378-9252-3cf41b42e9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f2e75b-a049-4411-93ed-ab3193f50e0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fb195f3-8cc8-4cd2-8a7d-b59319b37a0f}" ma:internalName="TaxCatchAll" ma:showField="CatchAllData" ma:web="8af2e75b-a049-4411-93ed-ab3193f50e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e51f69-d585-4695-9488-9f1e0dda2451">
      <Terms xmlns="http://schemas.microsoft.com/office/infopath/2007/PartnerControls"/>
    </lcf76f155ced4ddcb4097134ff3c332f>
    <TaxCatchAll xmlns="8af2e75b-a049-4411-93ed-ab3193f50e0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CCC065-FBD2-433F-9800-F66E6271ADBD}">
  <ds:schemaRefs>
    <ds:schemaRef ds:uri="48e51f69-d585-4695-9488-9f1e0dda2451"/>
    <ds:schemaRef ds:uri="8af2e75b-a049-4411-93ed-ab3193f5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EDC264-CFF2-4234-A17E-9BCF5601879B}">
  <ds:schemaRefs>
    <ds:schemaRef ds:uri="http://purl.org/dc/terms/"/>
    <ds:schemaRef ds:uri="8af2e75b-a049-4411-93ed-ab3193f50e08"/>
    <ds:schemaRef ds:uri="http://schemas.openxmlformats.org/package/2006/metadata/core-properties"/>
    <ds:schemaRef ds:uri="http://schemas.microsoft.com/office/2006/documentManagement/types"/>
    <ds:schemaRef ds:uri="http://schemas.microsoft.com/office/infopath/2007/PartnerControls"/>
    <ds:schemaRef ds:uri="48e51f69-d585-4695-9488-9f1e0dda2451"/>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9371250-3F0A-4DD7-960E-8A2D865DFF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615</TotalTime>
  <Words>8361</Words>
  <Application>Microsoft Macintosh PowerPoint</Application>
  <PresentationFormat>Widescreen</PresentationFormat>
  <Paragraphs>900</Paragraphs>
  <Slides>115</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115</vt:i4>
      </vt:variant>
    </vt:vector>
  </HeadingPairs>
  <TitlesOfParts>
    <vt:vector size="126" baseType="lpstr">
      <vt:lpstr>MS Mincho</vt:lpstr>
      <vt:lpstr>Arial</vt:lpstr>
      <vt:lpstr>Calibri</vt:lpstr>
      <vt:lpstr>Cambria Math</vt:lpstr>
      <vt:lpstr>Century Gothic</vt:lpstr>
      <vt:lpstr>Dagny OT</vt:lpstr>
      <vt:lpstr>Helvetica Light</vt:lpstr>
      <vt:lpstr>Helvetica Light Oblique</vt:lpstr>
      <vt:lpstr>Wingdings</vt:lpstr>
      <vt:lpstr>Wingdings 2</vt:lpstr>
      <vt:lpstr>Dividend</vt:lpstr>
      <vt:lpstr>Module 1: DATA FOUNDATIONS</vt:lpstr>
      <vt:lpstr>1. Data awareness</vt:lpstr>
      <vt:lpstr>What is (are) data?</vt:lpstr>
      <vt:lpstr>What is (are) data?</vt:lpstr>
      <vt:lpstr>Data is a foundation</vt:lpstr>
      <vt:lpstr>Data is a foundation</vt:lpstr>
      <vt:lpstr>How We use data</vt:lpstr>
      <vt:lpstr>How We use data</vt:lpstr>
      <vt:lpstr>Data related Terminology</vt:lpstr>
      <vt:lpstr>INTRODUCING Roles &amp; Responsibilities</vt:lpstr>
      <vt:lpstr>Example : Use of data – how much money do we have?</vt:lpstr>
      <vt:lpstr>Example: Use of data – making Departments safer</vt:lpstr>
      <vt:lpstr>Data and Information Life Cycles</vt:lpstr>
      <vt:lpstr>Data and Information Life Cycles</vt:lpstr>
      <vt:lpstr>Data as a Strategic Asset</vt:lpstr>
      <vt:lpstr>Government of Canada data Picture</vt:lpstr>
      <vt:lpstr>Data Literacy</vt:lpstr>
      <vt:lpstr>Data Literacy</vt:lpstr>
      <vt:lpstr>Data Roles &amp; Responsibilities</vt:lpstr>
      <vt:lpstr>High level review of different R&amp;R</vt:lpstr>
      <vt:lpstr>High level review of different R&amp;R</vt:lpstr>
      <vt:lpstr>High level review of different R&amp;R</vt:lpstr>
      <vt:lpstr>WHERE DO YOU FALL?</vt:lpstr>
      <vt:lpstr>EXAMPLES: R&amp;R</vt:lpstr>
      <vt:lpstr>EXAMPLES: R&amp;R</vt:lpstr>
      <vt:lpstr>EXAMPLES: R&amp;R</vt:lpstr>
      <vt:lpstr>2. Data Ethics</vt:lpstr>
      <vt:lpstr>Motivation and Policy Drivers</vt:lpstr>
      <vt:lpstr>Principles and Standards</vt:lpstr>
      <vt:lpstr>Commonly used terms</vt:lpstr>
      <vt:lpstr>What are Ethics?</vt:lpstr>
      <vt:lpstr>What Are Ethics?</vt:lpstr>
      <vt:lpstr>What Are Ethics?</vt:lpstr>
      <vt:lpstr>What Are Data Ethics?</vt:lpstr>
      <vt:lpstr>The Need for Ethics</vt:lpstr>
      <vt:lpstr>The Need for Ethics</vt:lpstr>
      <vt:lpstr>Guiding Principles</vt:lpstr>
      <vt:lpstr>Example of Guiding Principles</vt:lpstr>
      <vt:lpstr>Best Practices</vt:lpstr>
      <vt:lpstr>Best Practices</vt:lpstr>
      <vt:lpstr>Best Practices</vt:lpstr>
      <vt:lpstr>PowerPoint Presentation</vt:lpstr>
      <vt:lpstr>Bias </vt:lpstr>
      <vt:lpstr>PowerPoint Presentation</vt:lpstr>
      <vt:lpstr>Bias</vt:lpstr>
      <vt:lpstr>Cognitive Biases</vt:lpstr>
      <vt:lpstr>Cognitive Biases</vt:lpstr>
      <vt:lpstr>Ethics in A.I.</vt:lpstr>
      <vt:lpstr>Case Study: Hiring</vt:lpstr>
      <vt:lpstr>Case Study: Amazon Hiring A.I.</vt:lpstr>
      <vt:lpstr>The Threat</vt:lpstr>
      <vt:lpstr>A.I. Ethics Guiding Principles</vt:lpstr>
      <vt:lpstr>Data Ethics</vt:lpstr>
      <vt:lpstr>First Nations Data</vt:lpstr>
      <vt:lpstr>Data Ethics</vt:lpstr>
      <vt:lpstr>Legal Considerations Using Data</vt:lpstr>
      <vt:lpstr>Emerging Legal Trends</vt:lpstr>
      <vt:lpstr>Data Ethics Guiding Principles</vt:lpstr>
      <vt:lpstr>Codes of Conduct</vt:lpstr>
      <vt:lpstr>Protecting and Sharing Confidential Data</vt:lpstr>
      <vt:lpstr>Decision-Making</vt:lpstr>
      <vt:lpstr>Ethics and the Data Lifecycle</vt:lpstr>
      <vt:lpstr>3. Data Governance</vt:lpstr>
      <vt:lpstr>What is Data Governance?</vt:lpstr>
      <vt:lpstr>What is Data Governance?</vt:lpstr>
      <vt:lpstr>Data Governance</vt:lpstr>
      <vt:lpstr>Data Governance</vt:lpstr>
      <vt:lpstr>Data Governance</vt:lpstr>
      <vt:lpstr>Data Governance in the GoC</vt:lpstr>
      <vt:lpstr>Accountability and Responsibility</vt:lpstr>
      <vt:lpstr>Goals of Data Governance</vt:lpstr>
      <vt:lpstr>Common IssueS with Data Governance</vt:lpstr>
      <vt:lpstr>Possible Structure</vt:lpstr>
      <vt:lpstr>4. Data COLLECTION</vt:lpstr>
      <vt:lpstr>THE GOAL OF GOOD STUDY/SAMPLING DESIGN</vt:lpstr>
      <vt:lpstr>PowerPoint Presentation</vt:lpstr>
      <vt:lpstr>PATTERN FISHING / NON-PROBABILISTIC SAMPLING</vt:lpstr>
      <vt:lpstr>STUDIES AND SURVEYS</vt:lpstr>
      <vt:lpstr>SAMPLING MODELS</vt:lpstr>
      <vt:lpstr>DECIDING FACTORS</vt:lpstr>
      <vt:lpstr>STUDY/SURVEY STEPS</vt:lpstr>
      <vt:lpstr>PowerPoint Presentation</vt:lpstr>
      <vt:lpstr>SURVEY FRAMES</vt:lpstr>
      <vt:lpstr>Modes of Data Collection</vt:lpstr>
      <vt:lpstr>SURVEY ERROR</vt:lpstr>
      <vt:lpstr>NONSAMPLING ERROR</vt:lpstr>
      <vt:lpstr>NONPROBABILISTIC SAMPLING</vt:lpstr>
      <vt:lpstr>NPS METHODS</vt:lpstr>
      <vt:lpstr>NPS METHODS</vt:lpstr>
      <vt:lpstr>PROBABILISTIC SAMPLING</vt:lpstr>
      <vt:lpstr>SAMPLING DESIGNS</vt:lpstr>
      <vt:lpstr>SAMPLING UNIVERSE</vt:lpstr>
      <vt:lpstr>PROBABILISTIC SAMPLING DESIGNS</vt:lpstr>
      <vt:lpstr>SAMPLING UNIVERSE</vt:lpstr>
      <vt:lpstr>SIMPLE RANDOM SAMPLING (SRS)</vt:lpstr>
      <vt:lpstr>STRATIFIED RANDOM SAMPLING (StS)</vt:lpstr>
      <vt:lpstr>OTHER PROBABILISTIC SAMPLING DESIGNS</vt:lpstr>
      <vt:lpstr>World Wide Web </vt:lpstr>
      <vt:lpstr>Open Source Software</vt:lpstr>
      <vt:lpstr>World Wide Web </vt:lpstr>
      <vt:lpstr>Data Sources (Trade-Offs)</vt:lpstr>
      <vt:lpstr>Web Data Scraping Example – New Phone</vt:lpstr>
      <vt:lpstr>Web Data Quality – New Phone</vt:lpstr>
      <vt:lpstr>Potential Issues – New Phone</vt:lpstr>
      <vt:lpstr>Data Collection Process (5 Steps)</vt:lpstr>
      <vt:lpstr>Data Collection Process (5 Steps)</vt:lpstr>
      <vt:lpstr>Data Collection Process (5 Steps)</vt:lpstr>
      <vt:lpstr>Is Web Scraping Legal?</vt:lpstr>
      <vt:lpstr>Is Web Scraping Legal?</vt:lpstr>
      <vt:lpstr>Legal Cases – Web Scraping </vt:lpstr>
      <vt:lpstr>Friendly Cooperation with API</vt:lpstr>
      <vt:lpstr>Lessons Learned</vt:lpstr>
      <vt:lpstr>Contact Data Providers</vt:lpstr>
      <vt:lpstr>Scraping Do’s and Don’t’s</vt:lpstr>
      <vt:lpstr>Scraping Do’s and Don’t’s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EXPLORATION AND DATA VISUALIZATION</dc:title>
  <dc:creator>Patrick Boily</dc:creator>
  <cp:lastModifiedBy>Patrick Boily</cp:lastModifiedBy>
  <cp:revision>5</cp:revision>
  <dcterms:created xsi:type="dcterms:W3CDTF">2020-08-02T19:49:53Z</dcterms:created>
  <dcterms:modified xsi:type="dcterms:W3CDTF">2024-02-24T16:31:02Z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0x0101003BC320AD1FA7AF49AD3F65A6C6282314</vt:lpwstr>
  </property>
  <property fmtid="{D5CDD505-2E9C-101B-9397-08002B2CF9AE}" pid="3" name="MediaServiceImageTags">
    <vt:lpwstr/>
  </property>
</Properties>
</file>