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94"/>
  </p:notesMasterIdLst>
  <p:sldIdLst>
    <p:sldId id="256" r:id="rId5"/>
    <p:sldId id="661" r:id="rId6"/>
    <p:sldId id="348" r:id="rId7"/>
    <p:sldId id="643" r:id="rId8"/>
    <p:sldId id="644" r:id="rId9"/>
    <p:sldId id="322" r:id="rId10"/>
    <p:sldId id="612" r:id="rId11"/>
    <p:sldId id="646" r:id="rId12"/>
    <p:sldId id="298" r:id="rId13"/>
    <p:sldId id="293" r:id="rId14"/>
    <p:sldId id="645" r:id="rId15"/>
    <p:sldId id="647" r:id="rId16"/>
    <p:sldId id="631" r:id="rId17"/>
    <p:sldId id="648" r:id="rId18"/>
    <p:sldId id="649" r:id="rId19"/>
    <p:sldId id="652" r:id="rId20"/>
    <p:sldId id="651" r:id="rId21"/>
    <p:sldId id="653" r:id="rId22"/>
    <p:sldId id="654" r:id="rId23"/>
    <p:sldId id="656" r:id="rId24"/>
    <p:sldId id="657" r:id="rId25"/>
    <p:sldId id="658" r:id="rId26"/>
    <p:sldId id="659" r:id="rId27"/>
    <p:sldId id="662" r:id="rId28"/>
    <p:sldId id="641" r:id="rId29"/>
    <p:sldId id="663" r:id="rId30"/>
    <p:sldId id="1241" r:id="rId31"/>
    <p:sldId id="2102" r:id="rId32"/>
    <p:sldId id="472" r:id="rId33"/>
    <p:sldId id="2176" r:id="rId34"/>
    <p:sldId id="2475" r:id="rId35"/>
    <p:sldId id="2390" r:id="rId36"/>
    <p:sldId id="2395" r:id="rId37"/>
    <p:sldId id="2373" r:id="rId38"/>
    <p:sldId id="2397" r:id="rId39"/>
    <p:sldId id="2418" r:id="rId40"/>
    <p:sldId id="2594" r:id="rId41"/>
    <p:sldId id="2595" r:id="rId42"/>
    <p:sldId id="2415" r:id="rId43"/>
    <p:sldId id="2416" r:id="rId44"/>
    <p:sldId id="2417" r:id="rId45"/>
    <p:sldId id="2374" r:id="rId46"/>
    <p:sldId id="2596" r:id="rId47"/>
    <p:sldId id="278" r:id="rId48"/>
    <p:sldId id="2412" r:id="rId49"/>
    <p:sldId id="2602" r:id="rId50"/>
    <p:sldId id="2413" r:id="rId51"/>
    <p:sldId id="2414" r:id="rId52"/>
    <p:sldId id="2604" r:id="rId53"/>
    <p:sldId id="2372" r:id="rId54"/>
    <p:sldId id="2391" r:id="rId55"/>
    <p:sldId id="2392" r:id="rId56"/>
    <p:sldId id="2393" r:id="rId57"/>
    <p:sldId id="2394" r:id="rId58"/>
    <p:sldId id="2398" r:id="rId59"/>
    <p:sldId id="2105" r:id="rId60"/>
    <p:sldId id="1327" r:id="rId61"/>
    <p:sldId id="2106" r:id="rId62"/>
    <p:sldId id="2107" r:id="rId63"/>
    <p:sldId id="2108" r:id="rId64"/>
    <p:sldId id="2109" r:id="rId65"/>
    <p:sldId id="2097" r:id="rId66"/>
    <p:sldId id="1347" r:id="rId67"/>
    <p:sldId id="2403" r:id="rId68"/>
    <p:sldId id="2404" r:id="rId69"/>
    <p:sldId id="2405" r:id="rId70"/>
    <p:sldId id="2408" r:id="rId71"/>
    <p:sldId id="2620" r:id="rId72"/>
    <p:sldId id="2409" r:id="rId73"/>
    <p:sldId id="2410" r:id="rId74"/>
    <p:sldId id="2411" r:id="rId75"/>
    <p:sldId id="2634" r:id="rId76"/>
    <p:sldId id="2636" r:id="rId77"/>
    <p:sldId id="2455" r:id="rId78"/>
    <p:sldId id="2456" r:id="rId79"/>
    <p:sldId id="2457" r:id="rId80"/>
    <p:sldId id="2103" r:id="rId81"/>
    <p:sldId id="2459" r:id="rId82"/>
    <p:sldId id="2458" r:id="rId83"/>
    <p:sldId id="2460" r:id="rId84"/>
    <p:sldId id="2461" r:id="rId85"/>
    <p:sldId id="2462" r:id="rId86"/>
    <p:sldId id="2467" r:id="rId87"/>
    <p:sldId id="2469" r:id="rId88"/>
    <p:sldId id="2631" r:id="rId89"/>
    <p:sldId id="2463" r:id="rId90"/>
    <p:sldId id="2464" r:id="rId91"/>
    <p:sldId id="2468" r:id="rId92"/>
    <p:sldId id="2465" r:id="rId93"/>
  </p:sldIdLst>
  <p:sldSz cx="12192000" cy="6858000"/>
  <p:notesSz cx="6858000" cy="91440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DDB551-8C69-BF30-CE92-9644C00439E0}" name="Sabourin, Olivier" initials="SO" userId="S::olivier.sabourin@dfo-mpo.gc.ca::9f1bd8f9-3e4c-4c23-a120-2962fec7778c" providerId="AD"/>
  <p188:author id="{3FCEE751-0BA5-7DA0-3F02-486BEBD36629}" name="Davies, Stephen" initials="DS" userId="S::Stephen.Davies@dfo-mpo.gc.ca::6a9e6432-bd47-4cd6-9d20-6725854421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62C"/>
    <a:srgbClr val="99C55B"/>
    <a:srgbClr val="B8D29A"/>
    <a:srgbClr val="549E39"/>
    <a:srgbClr val="89B932"/>
    <a:srgbClr val="46CCF6"/>
    <a:srgbClr val="202124"/>
    <a:srgbClr val="F2F2F2"/>
    <a:srgbClr val="C8C8C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19" autoAdjust="0"/>
    <p:restoredTop sz="94649" autoAdjust="0"/>
  </p:normalViewPr>
  <p:slideViewPr>
    <p:cSldViewPr snapToGrid="0">
      <p:cViewPr varScale="1">
        <p:scale>
          <a:sx n="73" d="100"/>
          <a:sy n="73" d="100"/>
        </p:scale>
        <p:origin x="232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9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F8FAC-E2AC-47AB-9CBE-FAF4AC3416E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A32D62-C130-47D1-A611-9311E9B7A393}">
      <dgm:prSet phldrT="[Text]"/>
      <dgm:spPr>
        <a:solidFill>
          <a:srgbClr val="B8D29A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Accessibility</a:t>
          </a:r>
        </a:p>
      </dgm:t>
    </dgm:pt>
    <dgm:pt modelId="{C8686ABA-5A91-4963-8D38-85053BAE8099}" type="parTrans" cxnId="{0CD8D52F-FC6B-4E81-843C-675B2360C80C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70A495A5-E1B4-4070-AC5E-FC79B4A09804}" type="sibTrans" cxnId="{0CD8D52F-FC6B-4E81-843C-675B2360C80C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1BC275B3-261F-4386-8344-A3565A41707F}">
      <dgm:prSet phldrT="[Text]"/>
      <dgm:spPr>
        <a:solidFill>
          <a:srgbClr val="B8D29A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Timeliness</a:t>
          </a:r>
        </a:p>
      </dgm:t>
    </dgm:pt>
    <dgm:pt modelId="{3F913769-0783-4F06-B4CE-3FF9D50013D3}" type="parTrans" cxnId="{93D947C2-BC16-426E-8DBB-A492446D3A2A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2034280A-8796-4E4F-859F-1B707217A7FB}" type="sibTrans" cxnId="{93D947C2-BC16-426E-8DBB-A492446D3A2A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008E19A2-203B-4B2E-80F0-D5353A8A90D5}">
      <dgm:prSet phldrT="[Text]" custT="1"/>
      <dgm:spPr/>
      <dgm:t>
        <a:bodyPr lIns="91440" rIns="45720"/>
        <a:lstStyle/>
        <a:p>
          <a:pPr>
            <a:buNone/>
          </a:pPr>
          <a:r>
            <a:rPr lang="en-US" sz="1100" b="0" dirty="0">
              <a:latin typeface="Dagny OT" panose="020B0504020201020104" pitchFamily="34" charset="77"/>
            </a:rPr>
            <a:t>Business processes and consumers can access and use the data asset</a:t>
          </a:r>
        </a:p>
      </dgm:t>
    </dgm:pt>
    <dgm:pt modelId="{8CDE5C3F-C752-4F2D-97BE-F31E4C4AA3B0}" type="parTrans" cxnId="{0BD5EA06-8F05-4672-9C1C-8811FC874A7F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CF024C58-9017-4CD4-AA63-F45A379828F1}" type="sibTrans" cxnId="{0BD5EA06-8F05-4672-9C1C-8811FC874A7F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57902A30-B641-4D03-BF8D-65574D827575}">
      <dgm:prSet phldrT="[Text]" custT="1"/>
      <dgm:spPr/>
      <dgm:t>
        <a:bodyPr lIns="91440" rIns="45720"/>
        <a:lstStyle/>
        <a:p>
          <a:pPr>
            <a:buNone/>
          </a:pPr>
          <a:r>
            <a:rPr lang="en-US" sz="1100" b="0" dirty="0">
              <a:latin typeface="Dagny OT" panose="020B0504020201020104" pitchFamily="34" charset="77"/>
            </a:rPr>
            <a:t>Data values are sufficiently up-to-date for business processes and consumers needs</a:t>
          </a:r>
        </a:p>
      </dgm:t>
    </dgm:pt>
    <dgm:pt modelId="{0465E86F-14D1-4BFA-814D-ACD2C6C8D640}" type="parTrans" cxnId="{97F80350-30F9-4DA0-A5C8-7598EF725821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76B0263A-55B0-49B2-BCCE-D643A4BC8FA5}" type="sibTrans" cxnId="{97F80350-30F9-4DA0-A5C8-7598EF725821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0E837775-A574-4FB1-AD08-B5119CC01E6F}">
      <dgm:prSet phldrT="[Text]"/>
      <dgm:spPr>
        <a:solidFill>
          <a:srgbClr val="7CA62C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Accuracy</a:t>
          </a:r>
        </a:p>
      </dgm:t>
    </dgm:pt>
    <dgm:pt modelId="{C352F4C0-DABD-4CD7-88E8-C8C18B9B3096}" type="parTrans" cxnId="{FDB46864-C7FB-43C2-A22C-8B965A79C480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0E1D6123-D77E-4C64-A7E0-0A7903F611D8}" type="sibTrans" cxnId="{FDB46864-C7FB-43C2-A22C-8B965A79C480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7C0546EF-B57F-4471-8750-DDB225AAEF7B}">
      <dgm:prSet phldrT="[Text]" custT="1"/>
      <dgm:spPr/>
      <dgm:t>
        <a:bodyPr lIns="91440" rIns="45720"/>
        <a:lstStyle/>
        <a:p>
          <a:pPr>
            <a:buNone/>
          </a:pPr>
          <a:r>
            <a:rPr lang="en-US" sz="1100" b="0" dirty="0">
              <a:latin typeface="Dagny OT" panose="020B0504020201020104" pitchFamily="34" charset="77"/>
            </a:rPr>
            <a:t>Data accurately represents a real-world entity, object, concept, etc.</a:t>
          </a:r>
        </a:p>
      </dgm:t>
    </dgm:pt>
    <dgm:pt modelId="{DBB25B46-2A80-44CB-9683-80786FB4D483}" type="parTrans" cxnId="{E62D6778-8237-4B4C-BCC2-059A628E656B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237F9590-D9F5-4C8F-8797-B19BAAD447CB}" type="sibTrans" cxnId="{E62D6778-8237-4B4C-BCC2-059A628E656B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5F94B85F-874F-4C21-AFD5-D1210FCBEE22}">
      <dgm:prSet phldrT="[Text]"/>
      <dgm:spPr>
        <a:solidFill>
          <a:srgbClr val="7CA62C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Completeness</a:t>
          </a:r>
        </a:p>
      </dgm:t>
    </dgm:pt>
    <dgm:pt modelId="{50374B0C-4E3B-4830-A3C7-C1648C786F5A}" type="parTrans" cxnId="{F0EB77A3-FCA9-4C61-9232-45A2B5EFDF7C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B2BC8675-CBAC-4866-97F0-2764959C27D3}" type="sibTrans" cxnId="{F0EB77A3-FCA9-4C61-9232-45A2B5EFDF7C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A3B5A5C3-66FF-4FF0-AA58-AC1041C75831}">
      <dgm:prSet phldrT="[Text]" custT="1"/>
      <dgm:spPr/>
      <dgm:t>
        <a:bodyPr lIns="91440" rIns="45720"/>
        <a:lstStyle/>
        <a:p>
          <a:pPr>
            <a:buNone/>
          </a:pPr>
          <a:r>
            <a:rPr lang="en-US" sz="1100" b="0" dirty="0">
              <a:latin typeface="Dagny OT" panose="020B0504020201020104" pitchFamily="34" charset="77"/>
            </a:rPr>
            <a:t>Data asset has no missing data values</a:t>
          </a:r>
        </a:p>
      </dgm:t>
    </dgm:pt>
    <dgm:pt modelId="{0649CE08-4519-4148-ABE3-7E45808B49EE}" type="parTrans" cxnId="{9D1210F9-C3BD-412D-A850-686E666F26EA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34D2DE15-1C51-49DC-AA62-C490A262D68E}" type="sibTrans" cxnId="{9D1210F9-C3BD-412D-A850-686E666F26EA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D2F94803-EF2B-4DE0-98AC-D345D6737C93}">
      <dgm:prSet phldrT="[Text]"/>
      <dgm:spPr>
        <a:solidFill>
          <a:srgbClr val="7CA62C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Interdependency</a:t>
          </a:r>
        </a:p>
      </dgm:t>
    </dgm:pt>
    <dgm:pt modelId="{CDAC7A3A-77B1-4673-A691-157D6F92ABF2}" type="parTrans" cxnId="{66ED904A-9BB9-4CD1-850A-EC3D37468F1B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86D4E1E2-C04F-4F52-A372-88B4A407E925}" type="sibTrans" cxnId="{66ED904A-9BB9-4CD1-850A-EC3D37468F1B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3625C9A5-E96D-4FBF-B68E-256228BAA540}">
      <dgm:prSet phldrT="[Text]" custT="1"/>
      <dgm:spPr/>
      <dgm:t>
        <a:bodyPr lIns="91440" rIns="45720"/>
        <a:lstStyle/>
        <a:p>
          <a:pPr>
            <a:buNone/>
          </a:pPr>
          <a:r>
            <a:rPr lang="en-US" sz="1100" b="0" dirty="0">
              <a:latin typeface="Dagny OT" panose="020B0504020201020104" pitchFamily="34" charset="77"/>
            </a:rPr>
            <a:t>Relationships between data elements are preserved within or across data assets</a:t>
          </a:r>
        </a:p>
      </dgm:t>
    </dgm:pt>
    <dgm:pt modelId="{9D801D43-F4D6-4499-8F8C-910E9B0BF050}" type="parTrans" cxnId="{A3057D24-7EB8-48E0-90F9-ADFA03A2261A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84182840-1C21-466B-9D75-1C6E93A4102B}" type="sibTrans" cxnId="{A3057D24-7EB8-48E0-90F9-ADFA03A2261A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0918A0B9-0134-4364-9B93-D9130B222530}">
      <dgm:prSet phldrT="[Text]"/>
      <dgm:spPr>
        <a:solidFill>
          <a:srgbClr val="7CA62C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Uniqueness</a:t>
          </a:r>
        </a:p>
      </dgm:t>
    </dgm:pt>
    <dgm:pt modelId="{D045353A-DE3E-49A7-AF6E-2407F0E4FBAE}" type="parTrans" cxnId="{A2CAB9D8-A6CB-44B9-9BAF-639E9D27EC55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61F65710-CBA0-4875-B8A3-6804AC5E4576}" type="sibTrans" cxnId="{A2CAB9D8-A6CB-44B9-9BAF-639E9D27EC55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7F810948-F053-442D-A868-A1FCBCE3C5B7}">
      <dgm:prSet phldrT="[Text]" custT="1"/>
      <dgm:spPr/>
      <dgm:t>
        <a:bodyPr lIns="91440" rIns="45720"/>
        <a:lstStyle/>
        <a:p>
          <a:pPr>
            <a:buNone/>
          </a:pPr>
          <a:r>
            <a:rPr lang="en-US" sz="1100" b="0" dirty="0">
              <a:latin typeface="Dagny OT" panose="020B0504020201020104" pitchFamily="34" charset="77"/>
            </a:rPr>
            <a:t>Data representations are not duplicated within or across data assets</a:t>
          </a:r>
        </a:p>
      </dgm:t>
    </dgm:pt>
    <dgm:pt modelId="{1CBC5C0A-4E07-454C-BC7D-F07063DD7BA2}" type="parTrans" cxnId="{C9ED3D6C-D119-4004-9F42-1F083E2B4FDD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3890F801-3D77-4FE1-93A5-CC984FB23287}" type="sibTrans" cxnId="{C9ED3D6C-D119-4004-9F42-1F083E2B4FDD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FF5FAA58-0512-4999-B09E-4FFBB189DCC9}">
      <dgm:prSet phldrT="[Text]"/>
      <dgm:spPr>
        <a:solidFill>
          <a:srgbClr val="99C55B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Relevance</a:t>
          </a:r>
        </a:p>
      </dgm:t>
    </dgm:pt>
    <dgm:pt modelId="{3C0DDDA0-2EE7-475E-B857-7F0F466428FE}" type="parTrans" cxnId="{C6AA7CF9-2511-40F2-A09E-F63507A513D6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DA3B7D27-4361-4297-8534-8F50A3A4A466}" type="sibTrans" cxnId="{C6AA7CF9-2511-40F2-A09E-F63507A513D6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CC547768-2FF0-483B-8035-6A8A6855C1C3}">
      <dgm:prSet phldrT="[Text]" custT="1"/>
      <dgm:spPr/>
      <dgm:t>
        <a:bodyPr lIns="91440" rIns="45720"/>
        <a:lstStyle/>
        <a:p>
          <a:pPr>
            <a:buNone/>
          </a:pPr>
          <a:r>
            <a:rPr lang="en-US" sz="1100" b="0" dirty="0">
              <a:latin typeface="Dagny OT" panose="020B0504020201020104" pitchFamily="34" charset="77"/>
            </a:rPr>
            <a:t>Data asset is of value to and used by business processes and data consumers</a:t>
          </a:r>
        </a:p>
      </dgm:t>
    </dgm:pt>
    <dgm:pt modelId="{2A65F047-324E-45AA-A406-8BE01B0BD534}" type="parTrans" cxnId="{F3D706EC-833E-4113-A947-819DB8D8A032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48165892-EB4D-4166-A97F-E1CCEA2E43E6}" type="sibTrans" cxnId="{F3D706EC-833E-4113-A947-819DB8D8A032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B6B83157-D66F-496F-864D-2C437B394144}">
      <dgm:prSet phldrT="[Text]"/>
      <dgm:spPr>
        <a:solidFill>
          <a:srgbClr val="99C55B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Consistency</a:t>
          </a:r>
        </a:p>
      </dgm:t>
    </dgm:pt>
    <dgm:pt modelId="{4A159ADF-449D-4817-A761-8841B14139E7}" type="parTrans" cxnId="{94A163CF-E117-48D1-8CF3-4DBCAA108148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165360BA-0A1D-4DEA-8C53-E7F17A02097E}" type="sibTrans" cxnId="{94A163CF-E117-48D1-8CF3-4DBCAA108148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F9F6FEE0-75DD-4EED-8605-83EF14AAFE6B}">
      <dgm:prSet phldrT="[Text]" custT="1"/>
      <dgm:spPr/>
      <dgm:t>
        <a:bodyPr lIns="91440" rIns="45720"/>
        <a:lstStyle/>
        <a:p>
          <a:pPr>
            <a:buNone/>
          </a:pPr>
          <a:r>
            <a:rPr lang="en-US" sz="1100" b="0" dirty="0">
              <a:latin typeface="Dagny OT" panose="020B0504020201020104" pitchFamily="34" charset="77"/>
            </a:rPr>
            <a:t>Data representations are the same within and across data assets and repositories</a:t>
          </a:r>
        </a:p>
      </dgm:t>
    </dgm:pt>
    <dgm:pt modelId="{06821A5E-D5FF-4968-955F-61E1EBD16515}" type="parTrans" cxnId="{794D9030-79A8-4307-B055-1070EE1BE133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516D9C60-8BD9-4F6F-8A7B-27F8D082E1E2}" type="sibTrans" cxnId="{794D9030-79A8-4307-B055-1070EE1BE133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1102FE1A-A147-457D-B5FE-DCAFC8A62463}" type="pres">
      <dgm:prSet presAssocID="{980F8FAC-E2AC-47AB-9CBE-FAF4AC3416E4}" presName="Name0" presStyleCnt="0">
        <dgm:presLayoutVars>
          <dgm:dir/>
          <dgm:animLvl val="lvl"/>
          <dgm:resizeHandles val="exact"/>
        </dgm:presLayoutVars>
      </dgm:prSet>
      <dgm:spPr/>
    </dgm:pt>
    <dgm:pt modelId="{8DB24585-24AB-43A8-A2DF-A7B3F8A6191C}" type="pres">
      <dgm:prSet presAssocID="{35A32D62-C130-47D1-A611-9311E9B7A393}" presName="linNode" presStyleCnt="0"/>
      <dgm:spPr/>
    </dgm:pt>
    <dgm:pt modelId="{F0D269D7-3C26-41C9-8B8C-0C21EA17D923}" type="pres">
      <dgm:prSet presAssocID="{35A32D62-C130-47D1-A611-9311E9B7A393}" presName="parentText" presStyleLbl="node1" presStyleIdx="0" presStyleCnt="8" custScaleX="74074">
        <dgm:presLayoutVars>
          <dgm:chMax val="1"/>
          <dgm:bulletEnabled val="1"/>
        </dgm:presLayoutVars>
      </dgm:prSet>
      <dgm:spPr/>
    </dgm:pt>
    <dgm:pt modelId="{53271167-D7E1-4E21-9C9A-3582C0FCD75D}" type="pres">
      <dgm:prSet presAssocID="{35A32D62-C130-47D1-A611-9311E9B7A393}" presName="descendantText" presStyleLbl="alignAccFollowNode1" presStyleIdx="0" presStyleCnt="8" custScaleX="114695">
        <dgm:presLayoutVars>
          <dgm:bulletEnabled val="1"/>
        </dgm:presLayoutVars>
      </dgm:prSet>
      <dgm:spPr/>
    </dgm:pt>
    <dgm:pt modelId="{B07D47CB-1FD4-4780-85D8-306642E3789E}" type="pres">
      <dgm:prSet presAssocID="{70A495A5-E1B4-4070-AC5E-FC79B4A09804}" presName="sp" presStyleCnt="0"/>
      <dgm:spPr/>
    </dgm:pt>
    <dgm:pt modelId="{02632086-EE86-4F4C-94F9-AF3C23797404}" type="pres">
      <dgm:prSet presAssocID="{1BC275B3-261F-4386-8344-A3565A41707F}" presName="linNode" presStyleCnt="0"/>
      <dgm:spPr/>
    </dgm:pt>
    <dgm:pt modelId="{EE9F14CD-302E-4A83-8D2B-068AB37A392F}" type="pres">
      <dgm:prSet presAssocID="{1BC275B3-261F-4386-8344-A3565A41707F}" presName="parentText" presStyleLbl="node1" presStyleIdx="1" presStyleCnt="8" custScaleX="74074">
        <dgm:presLayoutVars>
          <dgm:chMax val="1"/>
          <dgm:bulletEnabled val="1"/>
        </dgm:presLayoutVars>
      </dgm:prSet>
      <dgm:spPr/>
    </dgm:pt>
    <dgm:pt modelId="{D497B388-FA1E-40DC-A2A2-9AED06A5CA75}" type="pres">
      <dgm:prSet presAssocID="{1BC275B3-261F-4386-8344-A3565A41707F}" presName="descendantText" presStyleLbl="alignAccFollowNode1" presStyleIdx="1" presStyleCnt="8" custScaleX="114695">
        <dgm:presLayoutVars>
          <dgm:bulletEnabled val="1"/>
        </dgm:presLayoutVars>
      </dgm:prSet>
      <dgm:spPr/>
    </dgm:pt>
    <dgm:pt modelId="{178A65D3-6731-46B8-81F6-B8B292BAB64B}" type="pres">
      <dgm:prSet presAssocID="{2034280A-8796-4E4F-859F-1B707217A7FB}" presName="sp" presStyleCnt="0"/>
      <dgm:spPr/>
    </dgm:pt>
    <dgm:pt modelId="{5FA36944-8010-4677-9BEC-7B5CF7D61EDC}" type="pres">
      <dgm:prSet presAssocID="{FF5FAA58-0512-4999-B09E-4FFBB189DCC9}" presName="linNode" presStyleCnt="0"/>
      <dgm:spPr/>
    </dgm:pt>
    <dgm:pt modelId="{2757ACEC-8D0F-43F7-B416-A9AF530F47E2}" type="pres">
      <dgm:prSet presAssocID="{FF5FAA58-0512-4999-B09E-4FFBB189DCC9}" presName="parentText" presStyleLbl="node1" presStyleIdx="2" presStyleCnt="8" custScaleX="74074">
        <dgm:presLayoutVars>
          <dgm:chMax val="1"/>
          <dgm:bulletEnabled val="1"/>
        </dgm:presLayoutVars>
      </dgm:prSet>
      <dgm:spPr/>
    </dgm:pt>
    <dgm:pt modelId="{A2CC8436-0546-4B3C-96C4-579B678794E2}" type="pres">
      <dgm:prSet presAssocID="{FF5FAA58-0512-4999-B09E-4FFBB189DCC9}" presName="descendantText" presStyleLbl="alignAccFollowNode1" presStyleIdx="2" presStyleCnt="8" custScaleX="114695">
        <dgm:presLayoutVars>
          <dgm:bulletEnabled val="1"/>
        </dgm:presLayoutVars>
      </dgm:prSet>
      <dgm:spPr/>
    </dgm:pt>
    <dgm:pt modelId="{D6AF180C-41F1-4ABC-8D28-AC894068FCC9}" type="pres">
      <dgm:prSet presAssocID="{DA3B7D27-4361-4297-8534-8F50A3A4A466}" presName="sp" presStyleCnt="0"/>
      <dgm:spPr/>
    </dgm:pt>
    <dgm:pt modelId="{D85FE2A3-C276-4948-9CFC-16EE37C683DB}" type="pres">
      <dgm:prSet presAssocID="{B6B83157-D66F-496F-864D-2C437B394144}" presName="linNode" presStyleCnt="0"/>
      <dgm:spPr/>
    </dgm:pt>
    <dgm:pt modelId="{872BC37E-5633-4AF7-94C8-D5128706785D}" type="pres">
      <dgm:prSet presAssocID="{B6B83157-D66F-496F-864D-2C437B394144}" presName="parentText" presStyleLbl="node1" presStyleIdx="3" presStyleCnt="8" custScaleX="74074">
        <dgm:presLayoutVars>
          <dgm:chMax val="1"/>
          <dgm:bulletEnabled val="1"/>
        </dgm:presLayoutVars>
      </dgm:prSet>
      <dgm:spPr/>
    </dgm:pt>
    <dgm:pt modelId="{0F335E1C-D942-495D-8B4B-A050365FE057}" type="pres">
      <dgm:prSet presAssocID="{B6B83157-D66F-496F-864D-2C437B394144}" presName="descendantText" presStyleLbl="alignAccFollowNode1" presStyleIdx="3" presStyleCnt="8" custScaleX="114695">
        <dgm:presLayoutVars>
          <dgm:bulletEnabled val="1"/>
        </dgm:presLayoutVars>
      </dgm:prSet>
      <dgm:spPr/>
    </dgm:pt>
    <dgm:pt modelId="{3BEEB74C-75EB-4B1F-9565-F2071D5E02C7}" type="pres">
      <dgm:prSet presAssocID="{165360BA-0A1D-4DEA-8C53-E7F17A02097E}" presName="sp" presStyleCnt="0"/>
      <dgm:spPr/>
    </dgm:pt>
    <dgm:pt modelId="{34BD74C8-DE69-4A6F-B494-95443656AF50}" type="pres">
      <dgm:prSet presAssocID="{0E837775-A574-4FB1-AD08-B5119CC01E6F}" presName="linNode" presStyleCnt="0"/>
      <dgm:spPr/>
    </dgm:pt>
    <dgm:pt modelId="{48F12682-A0EC-40AE-B9BA-D74A730658BE}" type="pres">
      <dgm:prSet presAssocID="{0E837775-A574-4FB1-AD08-B5119CC01E6F}" presName="parentText" presStyleLbl="node1" presStyleIdx="4" presStyleCnt="8" custScaleX="74074">
        <dgm:presLayoutVars>
          <dgm:chMax val="1"/>
          <dgm:bulletEnabled val="1"/>
        </dgm:presLayoutVars>
      </dgm:prSet>
      <dgm:spPr/>
    </dgm:pt>
    <dgm:pt modelId="{55450A3A-9548-4ACD-AF43-F19A77BCCCF1}" type="pres">
      <dgm:prSet presAssocID="{0E837775-A574-4FB1-AD08-B5119CC01E6F}" presName="descendantText" presStyleLbl="alignAccFollowNode1" presStyleIdx="4" presStyleCnt="8" custScaleX="114695">
        <dgm:presLayoutVars>
          <dgm:bulletEnabled val="1"/>
        </dgm:presLayoutVars>
      </dgm:prSet>
      <dgm:spPr/>
    </dgm:pt>
    <dgm:pt modelId="{99C05AFA-1BC3-43CC-B1F0-A982C99330A6}" type="pres">
      <dgm:prSet presAssocID="{0E1D6123-D77E-4C64-A7E0-0A7903F611D8}" presName="sp" presStyleCnt="0"/>
      <dgm:spPr/>
    </dgm:pt>
    <dgm:pt modelId="{4297389A-39C2-4761-BC08-C9372959DB74}" type="pres">
      <dgm:prSet presAssocID="{5F94B85F-874F-4C21-AFD5-D1210FCBEE22}" presName="linNode" presStyleCnt="0"/>
      <dgm:spPr/>
    </dgm:pt>
    <dgm:pt modelId="{D7841FC9-B8DB-4CC3-AA0D-E919B27985AC}" type="pres">
      <dgm:prSet presAssocID="{5F94B85F-874F-4C21-AFD5-D1210FCBEE22}" presName="parentText" presStyleLbl="node1" presStyleIdx="5" presStyleCnt="8" custScaleX="74074">
        <dgm:presLayoutVars>
          <dgm:chMax val="1"/>
          <dgm:bulletEnabled val="1"/>
        </dgm:presLayoutVars>
      </dgm:prSet>
      <dgm:spPr/>
    </dgm:pt>
    <dgm:pt modelId="{7F9202FA-54B2-4D7E-8D67-1C33D030D82D}" type="pres">
      <dgm:prSet presAssocID="{5F94B85F-874F-4C21-AFD5-D1210FCBEE22}" presName="descendantText" presStyleLbl="alignAccFollowNode1" presStyleIdx="5" presStyleCnt="8" custScaleX="114695">
        <dgm:presLayoutVars>
          <dgm:bulletEnabled val="1"/>
        </dgm:presLayoutVars>
      </dgm:prSet>
      <dgm:spPr/>
    </dgm:pt>
    <dgm:pt modelId="{A23BF094-48BD-4293-9B73-A8CECB6CEEFF}" type="pres">
      <dgm:prSet presAssocID="{B2BC8675-CBAC-4866-97F0-2764959C27D3}" presName="sp" presStyleCnt="0"/>
      <dgm:spPr/>
    </dgm:pt>
    <dgm:pt modelId="{264DB5C5-41B4-4B6C-8951-9995302A9638}" type="pres">
      <dgm:prSet presAssocID="{D2F94803-EF2B-4DE0-98AC-D345D6737C93}" presName="linNode" presStyleCnt="0"/>
      <dgm:spPr/>
    </dgm:pt>
    <dgm:pt modelId="{242B3328-B8F6-466E-8A65-E6F8BFE6645C}" type="pres">
      <dgm:prSet presAssocID="{D2F94803-EF2B-4DE0-98AC-D345D6737C93}" presName="parentText" presStyleLbl="node1" presStyleIdx="6" presStyleCnt="8" custScaleX="74074">
        <dgm:presLayoutVars>
          <dgm:chMax val="1"/>
          <dgm:bulletEnabled val="1"/>
        </dgm:presLayoutVars>
      </dgm:prSet>
      <dgm:spPr/>
    </dgm:pt>
    <dgm:pt modelId="{271B7B24-4487-43A4-ADC0-DAB0515633E5}" type="pres">
      <dgm:prSet presAssocID="{D2F94803-EF2B-4DE0-98AC-D345D6737C93}" presName="descendantText" presStyleLbl="alignAccFollowNode1" presStyleIdx="6" presStyleCnt="8" custScaleX="114695" custLinFactNeighborX="269">
        <dgm:presLayoutVars>
          <dgm:bulletEnabled val="1"/>
        </dgm:presLayoutVars>
      </dgm:prSet>
      <dgm:spPr/>
    </dgm:pt>
    <dgm:pt modelId="{066FD0F4-96CD-46AA-A982-1190011265F9}" type="pres">
      <dgm:prSet presAssocID="{86D4E1E2-C04F-4F52-A372-88B4A407E925}" presName="sp" presStyleCnt="0"/>
      <dgm:spPr/>
    </dgm:pt>
    <dgm:pt modelId="{70FEE796-51EA-438A-AE37-520257E91D63}" type="pres">
      <dgm:prSet presAssocID="{0918A0B9-0134-4364-9B93-D9130B222530}" presName="linNode" presStyleCnt="0"/>
      <dgm:spPr/>
    </dgm:pt>
    <dgm:pt modelId="{A1AFA476-739E-4ADD-B11B-8F835BD0BC63}" type="pres">
      <dgm:prSet presAssocID="{0918A0B9-0134-4364-9B93-D9130B222530}" presName="parentText" presStyleLbl="node1" presStyleIdx="7" presStyleCnt="8" custScaleX="74074">
        <dgm:presLayoutVars>
          <dgm:chMax val="1"/>
          <dgm:bulletEnabled val="1"/>
        </dgm:presLayoutVars>
      </dgm:prSet>
      <dgm:spPr/>
    </dgm:pt>
    <dgm:pt modelId="{EE5F9838-0F76-4525-B16A-B38141DABE68}" type="pres">
      <dgm:prSet presAssocID="{0918A0B9-0134-4364-9B93-D9130B222530}" presName="descendantText" presStyleLbl="alignAccFollowNode1" presStyleIdx="7" presStyleCnt="8" custScaleX="114695">
        <dgm:presLayoutVars>
          <dgm:bulletEnabled val="1"/>
        </dgm:presLayoutVars>
      </dgm:prSet>
      <dgm:spPr/>
    </dgm:pt>
  </dgm:ptLst>
  <dgm:cxnLst>
    <dgm:cxn modelId="{0BD5EA06-8F05-4672-9C1C-8811FC874A7F}" srcId="{35A32D62-C130-47D1-A611-9311E9B7A393}" destId="{008E19A2-203B-4B2E-80F0-D5353A8A90D5}" srcOrd="0" destOrd="0" parTransId="{8CDE5C3F-C752-4F2D-97BE-F31E4C4AA3B0}" sibTransId="{CF024C58-9017-4CD4-AA63-F45A379828F1}"/>
    <dgm:cxn modelId="{A7623D15-A5D5-4D35-8AE4-BD302E881F99}" type="presOf" srcId="{A3B5A5C3-66FF-4FF0-AA58-AC1041C75831}" destId="{7F9202FA-54B2-4D7E-8D67-1C33D030D82D}" srcOrd="0" destOrd="0" presId="urn:microsoft.com/office/officeart/2005/8/layout/vList5"/>
    <dgm:cxn modelId="{A3057D24-7EB8-48E0-90F9-ADFA03A2261A}" srcId="{D2F94803-EF2B-4DE0-98AC-D345D6737C93}" destId="{3625C9A5-E96D-4FBF-B68E-256228BAA540}" srcOrd="0" destOrd="0" parTransId="{9D801D43-F4D6-4499-8F8C-910E9B0BF050}" sibTransId="{84182840-1C21-466B-9D75-1C6E93A4102B}"/>
    <dgm:cxn modelId="{10C80525-904B-4034-9B52-06B429FC1749}" type="presOf" srcId="{B6B83157-D66F-496F-864D-2C437B394144}" destId="{872BC37E-5633-4AF7-94C8-D5128706785D}" srcOrd="0" destOrd="0" presId="urn:microsoft.com/office/officeart/2005/8/layout/vList5"/>
    <dgm:cxn modelId="{0CD8D52F-FC6B-4E81-843C-675B2360C80C}" srcId="{980F8FAC-E2AC-47AB-9CBE-FAF4AC3416E4}" destId="{35A32D62-C130-47D1-A611-9311E9B7A393}" srcOrd="0" destOrd="0" parTransId="{C8686ABA-5A91-4963-8D38-85053BAE8099}" sibTransId="{70A495A5-E1B4-4070-AC5E-FC79B4A09804}"/>
    <dgm:cxn modelId="{794D9030-79A8-4307-B055-1070EE1BE133}" srcId="{B6B83157-D66F-496F-864D-2C437B394144}" destId="{F9F6FEE0-75DD-4EED-8605-83EF14AAFE6B}" srcOrd="0" destOrd="0" parTransId="{06821A5E-D5FF-4968-955F-61E1EBD16515}" sibTransId="{516D9C60-8BD9-4F6F-8A7B-27F8D082E1E2}"/>
    <dgm:cxn modelId="{66ED904A-9BB9-4CD1-850A-EC3D37468F1B}" srcId="{980F8FAC-E2AC-47AB-9CBE-FAF4AC3416E4}" destId="{D2F94803-EF2B-4DE0-98AC-D345D6737C93}" srcOrd="6" destOrd="0" parTransId="{CDAC7A3A-77B1-4673-A691-157D6F92ABF2}" sibTransId="{86D4E1E2-C04F-4F52-A372-88B4A407E925}"/>
    <dgm:cxn modelId="{7C79E14B-1899-48A6-B4E3-D9D939238AB9}" type="presOf" srcId="{7F810948-F053-442D-A868-A1FCBCE3C5B7}" destId="{EE5F9838-0F76-4525-B16A-B38141DABE68}" srcOrd="0" destOrd="0" presId="urn:microsoft.com/office/officeart/2005/8/layout/vList5"/>
    <dgm:cxn modelId="{13862B4F-B6EA-4830-B530-3EDE54DE95C5}" type="presOf" srcId="{1BC275B3-261F-4386-8344-A3565A41707F}" destId="{EE9F14CD-302E-4A83-8D2B-068AB37A392F}" srcOrd="0" destOrd="0" presId="urn:microsoft.com/office/officeart/2005/8/layout/vList5"/>
    <dgm:cxn modelId="{97F80350-30F9-4DA0-A5C8-7598EF725821}" srcId="{1BC275B3-261F-4386-8344-A3565A41707F}" destId="{57902A30-B641-4D03-BF8D-65574D827575}" srcOrd="0" destOrd="0" parTransId="{0465E86F-14D1-4BFA-814D-ACD2C6C8D640}" sibTransId="{76B0263A-55B0-49B2-BCCE-D643A4BC8FA5}"/>
    <dgm:cxn modelId="{85D79456-9084-43FB-BCB9-D0CDDBE5126D}" type="presOf" srcId="{FF5FAA58-0512-4999-B09E-4FFBB189DCC9}" destId="{2757ACEC-8D0F-43F7-B416-A9AF530F47E2}" srcOrd="0" destOrd="0" presId="urn:microsoft.com/office/officeart/2005/8/layout/vList5"/>
    <dgm:cxn modelId="{FDB46864-C7FB-43C2-A22C-8B965A79C480}" srcId="{980F8FAC-E2AC-47AB-9CBE-FAF4AC3416E4}" destId="{0E837775-A574-4FB1-AD08-B5119CC01E6F}" srcOrd="4" destOrd="0" parTransId="{C352F4C0-DABD-4CD7-88E8-C8C18B9B3096}" sibTransId="{0E1D6123-D77E-4C64-A7E0-0A7903F611D8}"/>
    <dgm:cxn modelId="{A1950D6C-F64E-4FB5-B1FA-655CCEBC5223}" type="presOf" srcId="{0E837775-A574-4FB1-AD08-B5119CC01E6F}" destId="{48F12682-A0EC-40AE-B9BA-D74A730658BE}" srcOrd="0" destOrd="0" presId="urn:microsoft.com/office/officeart/2005/8/layout/vList5"/>
    <dgm:cxn modelId="{C9ED3D6C-D119-4004-9F42-1F083E2B4FDD}" srcId="{0918A0B9-0134-4364-9B93-D9130B222530}" destId="{7F810948-F053-442D-A868-A1FCBCE3C5B7}" srcOrd="0" destOrd="0" parTransId="{1CBC5C0A-4E07-454C-BC7D-F07063DD7BA2}" sibTransId="{3890F801-3D77-4FE1-93A5-CC984FB23287}"/>
    <dgm:cxn modelId="{0D61906C-E86A-44FB-AF27-6CEE88589327}" type="presOf" srcId="{D2F94803-EF2B-4DE0-98AC-D345D6737C93}" destId="{242B3328-B8F6-466E-8A65-E6F8BFE6645C}" srcOrd="0" destOrd="0" presId="urn:microsoft.com/office/officeart/2005/8/layout/vList5"/>
    <dgm:cxn modelId="{F34F466F-42AC-45F2-B032-6E67B701AED7}" type="presOf" srcId="{F9F6FEE0-75DD-4EED-8605-83EF14AAFE6B}" destId="{0F335E1C-D942-495D-8B4B-A050365FE057}" srcOrd="0" destOrd="0" presId="urn:microsoft.com/office/officeart/2005/8/layout/vList5"/>
    <dgm:cxn modelId="{F36AA96F-5DB2-4521-9082-C2107CED526A}" type="presOf" srcId="{008E19A2-203B-4B2E-80F0-D5353A8A90D5}" destId="{53271167-D7E1-4E21-9C9A-3582C0FCD75D}" srcOrd="0" destOrd="0" presId="urn:microsoft.com/office/officeart/2005/8/layout/vList5"/>
    <dgm:cxn modelId="{E62D6778-8237-4B4C-BCC2-059A628E656B}" srcId="{0E837775-A574-4FB1-AD08-B5119CC01E6F}" destId="{7C0546EF-B57F-4471-8750-DDB225AAEF7B}" srcOrd="0" destOrd="0" parTransId="{DBB25B46-2A80-44CB-9683-80786FB4D483}" sibTransId="{237F9590-D9F5-4C8F-8797-B19BAAD447CB}"/>
    <dgm:cxn modelId="{38F7E985-225F-4476-A446-52ED9EB0768F}" type="presOf" srcId="{980F8FAC-E2AC-47AB-9CBE-FAF4AC3416E4}" destId="{1102FE1A-A147-457D-B5FE-DCAFC8A62463}" srcOrd="0" destOrd="0" presId="urn:microsoft.com/office/officeart/2005/8/layout/vList5"/>
    <dgm:cxn modelId="{906BF18A-456A-47AD-91CC-9EA18A1DC17C}" type="presOf" srcId="{57902A30-B641-4D03-BF8D-65574D827575}" destId="{D497B388-FA1E-40DC-A2A2-9AED06A5CA75}" srcOrd="0" destOrd="0" presId="urn:microsoft.com/office/officeart/2005/8/layout/vList5"/>
    <dgm:cxn modelId="{8ED5A78F-C925-42AA-AE1F-720383C15059}" type="presOf" srcId="{35A32D62-C130-47D1-A611-9311E9B7A393}" destId="{F0D269D7-3C26-41C9-8B8C-0C21EA17D923}" srcOrd="0" destOrd="0" presId="urn:microsoft.com/office/officeart/2005/8/layout/vList5"/>
    <dgm:cxn modelId="{F6F84792-7803-49BC-BF15-B2D703AA2100}" type="presOf" srcId="{5F94B85F-874F-4C21-AFD5-D1210FCBEE22}" destId="{D7841FC9-B8DB-4CC3-AA0D-E919B27985AC}" srcOrd="0" destOrd="0" presId="urn:microsoft.com/office/officeart/2005/8/layout/vList5"/>
    <dgm:cxn modelId="{F0EB77A3-FCA9-4C61-9232-45A2B5EFDF7C}" srcId="{980F8FAC-E2AC-47AB-9CBE-FAF4AC3416E4}" destId="{5F94B85F-874F-4C21-AFD5-D1210FCBEE22}" srcOrd="5" destOrd="0" parTransId="{50374B0C-4E3B-4830-A3C7-C1648C786F5A}" sibTransId="{B2BC8675-CBAC-4866-97F0-2764959C27D3}"/>
    <dgm:cxn modelId="{FCCDE5B4-5E1A-406A-8B86-4ACCFD3AB1D7}" type="presOf" srcId="{7C0546EF-B57F-4471-8750-DDB225AAEF7B}" destId="{55450A3A-9548-4ACD-AF43-F19A77BCCCF1}" srcOrd="0" destOrd="0" presId="urn:microsoft.com/office/officeart/2005/8/layout/vList5"/>
    <dgm:cxn modelId="{93D947C2-BC16-426E-8DBB-A492446D3A2A}" srcId="{980F8FAC-E2AC-47AB-9CBE-FAF4AC3416E4}" destId="{1BC275B3-261F-4386-8344-A3565A41707F}" srcOrd="1" destOrd="0" parTransId="{3F913769-0783-4F06-B4CE-3FF9D50013D3}" sibTransId="{2034280A-8796-4E4F-859F-1B707217A7FB}"/>
    <dgm:cxn modelId="{CBBE1DCA-DC0A-4C01-B8CE-48B0DEF28641}" type="presOf" srcId="{3625C9A5-E96D-4FBF-B68E-256228BAA540}" destId="{271B7B24-4487-43A4-ADC0-DAB0515633E5}" srcOrd="0" destOrd="0" presId="urn:microsoft.com/office/officeart/2005/8/layout/vList5"/>
    <dgm:cxn modelId="{94A163CF-E117-48D1-8CF3-4DBCAA108148}" srcId="{980F8FAC-E2AC-47AB-9CBE-FAF4AC3416E4}" destId="{B6B83157-D66F-496F-864D-2C437B394144}" srcOrd="3" destOrd="0" parTransId="{4A159ADF-449D-4817-A761-8841B14139E7}" sibTransId="{165360BA-0A1D-4DEA-8C53-E7F17A02097E}"/>
    <dgm:cxn modelId="{A2CAB9D8-A6CB-44B9-9BAF-639E9D27EC55}" srcId="{980F8FAC-E2AC-47AB-9CBE-FAF4AC3416E4}" destId="{0918A0B9-0134-4364-9B93-D9130B222530}" srcOrd="7" destOrd="0" parTransId="{D045353A-DE3E-49A7-AF6E-2407F0E4FBAE}" sibTransId="{61F65710-CBA0-4875-B8A3-6804AC5E4576}"/>
    <dgm:cxn modelId="{A66D9DE4-C4C0-430B-8625-A9FA4FA6DBEF}" type="presOf" srcId="{0918A0B9-0134-4364-9B93-D9130B222530}" destId="{A1AFA476-739E-4ADD-B11B-8F835BD0BC63}" srcOrd="0" destOrd="0" presId="urn:microsoft.com/office/officeart/2005/8/layout/vList5"/>
    <dgm:cxn modelId="{CE3896E7-C4F1-4277-9E77-24F406F7D558}" type="presOf" srcId="{CC547768-2FF0-483B-8035-6A8A6855C1C3}" destId="{A2CC8436-0546-4B3C-96C4-579B678794E2}" srcOrd="0" destOrd="0" presId="urn:microsoft.com/office/officeart/2005/8/layout/vList5"/>
    <dgm:cxn modelId="{F3D706EC-833E-4113-A947-819DB8D8A032}" srcId="{FF5FAA58-0512-4999-B09E-4FFBB189DCC9}" destId="{CC547768-2FF0-483B-8035-6A8A6855C1C3}" srcOrd="0" destOrd="0" parTransId="{2A65F047-324E-45AA-A406-8BE01B0BD534}" sibTransId="{48165892-EB4D-4166-A97F-E1CCEA2E43E6}"/>
    <dgm:cxn modelId="{9D1210F9-C3BD-412D-A850-686E666F26EA}" srcId="{5F94B85F-874F-4C21-AFD5-D1210FCBEE22}" destId="{A3B5A5C3-66FF-4FF0-AA58-AC1041C75831}" srcOrd="0" destOrd="0" parTransId="{0649CE08-4519-4148-ABE3-7E45808B49EE}" sibTransId="{34D2DE15-1C51-49DC-AA62-C490A262D68E}"/>
    <dgm:cxn modelId="{C6AA7CF9-2511-40F2-A09E-F63507A513D6}" srcId="{980F8FAC-E2AC-47AB-9CBE-FAF4AC3416E4}" destId="{FF5FAA58-0512-4999-B09E-4FFBB189DCC9}" srcOrd="2" destOrd="0" parTransId="{3C0DDDA0-2EE7-475E-B857-7F0F466428FE}" sibTransId="{DA3B7D27-4361-4297-8534-8F50A3A4A466}"/>
    <dgm:cxn modelId="{26E3E710-32AD-43B5-BA0B-69D3CE15E12E}" type="presParOf" srcId="{1102FE1A-A147-457D-B5FE-DCAFC8A62463}" destId="{8DB24585-24AB-43A8-A2DF-A7B3F8A6191C}" srcOrd="0" destOrd="0" presId="urn:microsoft.com/office/officeart/2005/8/layout/vList5"/>
    <dgm:cxn modelId="{E2DA3B18-C6B5-4729-B8ED-47BE8FF01A63}" type="presParOf" srcId="{8DB24585-24AB-43A8-A2DF-A7B3F8A6191C}" destId="{F0D269D7-3C26-41C9-8B8C-0C21EA17D923}" srcOrd="0" destOrd="0" presId="urn:microsoft.com/office/officeart/2005/8/layout/vList5"/>
    <dgm:cxn modelId="{4D8DBBD6-6F17-4FBE-9D37-82835EF1C538}" type="presParOf" srcId="{8DB24585-24AB-43A8-A2DF-A7B3F8A6191C}" destId="{53271167-D7E1-4E21-9C9A-3582C0FCD75D}" srcOrd="1" destOrd="0" presId="urn:microsoft.com/office/officeart/2005/8/layout/vList5"/>
    <dgm:cxn modelId="{0FE343F3-B9B9-4796-9916-A4533163E7F8}" type="presParOf" srcId="{1102FE1A-A147-457D-B5FE-DCAFC8A62463}" destId="{B07D47CB-1FD4-4780-85D8-306642E3789E}" srcOrd="1" destOrd="0" presId="urn:microsoft.com/office/officeart/2005/8/layout/vList5"/>
    <dgm:cxn modelId="{5EACB61F-B63E-4769-924F-D6211EF70B2A}" type="presParOf" srcId="{1102FE1A-A147-457D-B5FE-DCAFC8A62463}" destId="{02632086-EE86-4F4C-94F9-AF3C23797404}" srcOrd="2" destOrd="0" presId="urn:microsoft.com/office/officeart/2005/8/layout/vList5"/>
    <dgm:cxn modelId="{701336E6-C590-41AD-81DC-A0478622BFB4}" type="presParOf" srcId="{02632086-EE86-4F4C-94F9-AF3C23797404}" destId="{EE9F14CD-302E-4A83-8D2B-068AB37A392F}" srcOrd="0" destOrd="0" presId="urn:microsoft.com/office/officeart/2005/8/layout/vList5"/>
    <dgm:cxn modelId="{B6929057-07ED-4E2F-A480-9F874C588518}" type="presParOf" srcId="{02632086-EE86-4F4C-94F9-AF3C23797404}" destId="{D497B388-FA1E-40DC-A2A2-9AED06A5CA75}" srcOrd="1" destOrd="0" presId="urn:microsoft.com/office/officeart/2005/8/layout/vList5"/>
    <dgm:cxn modelId="{F8E60BDB-0369-41C2-9061-ECADC10C0DF8}" type="presParOf" srcId="{1102FE1A-A147-457D-B5FE-DCAFC8A62463}" destId="{178A65D3-6731-46B8-81F6-B8B292BAB64B}" srcOrd="3" destOrd="0" presId="urn:microsoft.com/office/officeart/2005/8/layout/vList5"/>
    <dgm:cxn modelId="{131EFA03-B8BF-45A8-990D-0C8E0523A45E}" type="presParOf" srcId="{1102FE1A-A147-457D-B5FE-DCAFC8A62463}" destId="{5FA36944-8010-4677-9BEC-7B5CF7D61EDC}" srcOrd="4" destOrd="0" presId="urn:microsoft.com/office/officeart/2005/8/layout/vList5"/>
    <dgm:cxn modelId="{DD8C0DED-5A19-4782-991A-EA8BA0DDA9F9}" type="presParOf" srcId="{5FA36944-8010-4677-9BEC-7B5CF7D61EDC}" destId="{2757ACEC-8D0F-43F7-B416-A9AF530F47E2}" srcOrd="0" destOrd="0" presId="urn:microsoft.com/office/officeart/2005/8/layout/vList5"/>
    <dgm:cxn modelId="{4CE17313-7333-4D0F-B0F2-2B908B7EF79D}" type="presParOf" srcId="{5FA36944-8010-4677-9BEC-7B5CF7D61EDC}" destId="{A2CC8436-0546-4B3C-96C4-579B678794E2}" srcOrd="1" destOrd="0" presId="urn:microsoft.com/office/officeart/2005/8/layout/vList5"/>
    <dgm:cxn modelId="{6F51A668-AC6D-4B4D-BF2D-1C3C0BEC7C72}" type="presParOf" srcId="{1102FE1A-A147-457D-B5FE-DCAFC8A62463}" destId="{D6AF180C-41F1-4ABC-8D28-AC894068FCC9}" srcOrd="5" destOrd="0" presId="urn:microsoft.com/office/officeart/2005/8/layout/vList5"/>
    <dgm:cxn modelId="{37EE2EF1-13AD-41AA-B519-DB7AC4052DD9}" type="presParOf" srcId="{1102FE1A-A147-457D-B5FE-DCAFC8A62463}" destId="{D85FE2A3-C276-4948-9CFC-16EE37C683DB}" srcOrd="6" destOrd="0" presId="urn:microsoft.com/office/officeart/2005/8/layout/vList5"/>
    <dgm:cxn modelId="{8D80AD50-C9B1-41CC-9BA0-C77801DCA191}" type="presParOf" srcId="{D85FE2A3-C276-4948-9CFC-16EE37C683DB}" destId="{872BC37E-5633-4AF7-94C8-D5128706785D}" srcOrd="0" destOrd="0" presId="urn:microsoft.com/office/officeart/2005/8/layout/vList5"/>
    <dgm:cxn modelId="{69113685-E582-4932-8281-0714CD144AA5}" type="presParOf" srcId="{D85FE2A3-C276-4948-9CFC-16EE37C683DB}" destId="{0F335E1C-D942-495D-8B4B-A050365FE057}" srcOrd="1" destOrd="0" presId="urn:microsoft.com/office/officeart/2005/8/layout/vList5"/>
    <dgm:cxn modelId="{2A3F54BE-9FC0-40DB-807E-8470353C4EA4}" type="presParOf" srcId="{1102FE1A-A147-457D-B5FE-DCAFC8A62463}" destId="{3BEEB74C-75EB-4B1F-9565-F2071D5E02C7}" srcOrd="7" destOrd="0" presId="urn:microsoft.com/office/officeart/2005/8/layout/vList5"/>
    <dgm:cxn modelId="{E1941D6A-2B42-4D17-A995-F5C1BE388E87}" type="presParOf" srcId="{1102FE1A-A147-457D-B5FE-DCAFC8A62463}" destId="{34BD74C8-DE69-4A6F-B494-95443656AF50}" srcOrd="8" destOrd="0" presId="urn:microsoft.com/office/officeart/2005/8/layout/vList5"/>
    <dgm:cxn modelId="{B2282701-AC6F-4178-A136-6E92AF687B2C}" type="presParOf" srcId="{34BD74C8-DE69-4A6F-B494-95443656AF50}" destId="{48F12682-A0EC-40AE-B9BA-D74A730658BE}" srcOrd="0" destOrd="0" presId="urn:microsoft.com/office/officeart/2005/8/layout/vList5"/>
    <dgm:cxn modelId="{1532C891-237D-47FF-817E-F494FB7BD92B}" type="presParOf" srcId="{34BD74C8-DE69-4A6F-B494-95443656AF50}" destId="{55450A3A-9548-4ACD-AF43-F19A77BCCCF1}" srcOrd="1" destOrd="0" presId="urn:microsoft.com/office/officeart/2005/8/layout/vList5"/>
    <dgm:cxn modelId="{052031C7-271C-41CD-BD6F-629080369FA2}" type="presParOf" srcId="{1102FE1A-A147-457D-B5FE-DCAFC8A62463}" destId="{99C05AFA-1BC3-43CC-B1F0-A982C99330A6}" srcOrd="9" destOrd="0" presId="urn:microsoft.com/office/officeart/2005/8/layout/vList5"/>
    <dgm:cxn modelId="{D303C0C5-18C4-4FC2-9029-4F921F76D607}" type="presParOf" srcId="{1102FE1A-A147-457D-B5FE-DCAFC8A62463}" destId="{4297389A-39C2-4761-BC08-C9372959DB74}" srcOrd="10" destOrd="0" presId="urn:microsoft.com/office/officeart/2005/8/layout/vList5"/>
    <dgm:cxn modelId="{767176DA-7709-4EDF-BAE3-38A4FE8F0BE6}" type="presParOf" srcId="{4297389A-39C2-4761-BC08-C9372959DB74}" destId="{D7841FC9-B8DB-4CC3-AA0D-E919B27985AC}" srcOrd="0" destOrd="0" presId="urn:microsoft.com/office/officeart/2005/8/layout/vList5"/>
    <dgm:cxn modelId="{D6FD6654-2A88-496A-BACA-9CDDD884E1CE}" type="presParOf" srcId="{4297389A-39C2-4761-BC08-C9372959DB74}" destId="{7F9202FA-54B2-4D7E-8D67-1C33D030D82D}" srcOrd="1" destOrd="0" presId="urn:microsoft.com/office/officeart/2005/8/layout/vList5"/>
    <dgm:cxn modelId="{8D1AC164-A275-4AB0-9E7F-682D365E79F7}" type="presParOf" srcId="{1102FE1A-A147-457D-B5FE-DCAFC8A62463}" destId="{A23BF094-48BD-4293-9B73-A8CECB6CEEFF}" srcOrd="11" destOrd="0" presId="urn:microsoft.com/office/officeart/2005/8/layout/vList5"/>
    <dgm:cxn modelId="{6C60C2C6-BA81-4168-A314-7878EB294D77}" type="presParOf" srcId="{1102FE1A-A147-457D-B5FE-DCAFC8A62463}" destId="{264DB5C5-41B4-4B6C-8951-9995302A9638}" srcOrd="12" destOrd="0" presId="urn:microsoft.com/office/officeart/2005/8/layout/vList5"/>
    <dgm:cxn modelId="{8532DAAB-3C82-4187-827F-FFE711F83ED1}" type="presParOf" srcId="{264DB5C5-41B4-4B6C-8951-9995302A9638}" destId="{242B3328-B8F6-466E-8A65-E6F8BFE6645C}" srcOrd="0" destOrd="0" presId="urn:microsoft.com/office/officeart/2005/8/layout/vList5"/>
    <dgm:cxn modelId="{D5398367-5F64-4F11-B2B1-CCD1227D412E}" type="presParOf" srcId="{264DB5C5-41B4-4B6C-8951-9995302A9638}" destId="{271B7B24-4487-43A4-ADC0-DAB0515633E5}" srcOrd="1" destOrd="0" presId="urn:microsoft.com/office/officeart/2005/8/layout/vList5"/>
    <dgm:cxn modelId="{1A5266C4-00A4-43B7-A9E3-2918C89DC4CE}" type="presParOf" srcId="{1102FE1A-A147-457D-B5FE-DCAFC8A62463}" destId="{066FD0F4-96CD-46AA-A982-1190011265F9}" srcOrd="13" destOrd="0" presId="urn:microsoft.com/office/officeart/2005/8/layout/vList5"/>
    <dgm:cxn modelId="{8BFB8E29-D0DF-4F05-8F10-30DDF1605555}" type="presParOf" srcId="{1102FE1A-A147-457D-B5FE-DCAFC8A62463}" destId="{70FEE796-51EA-438A-AE37-520257E91D63}" srcOrd="14" destOrd="0" presId="urn:microsoft.com/office/officeart/2005/8/layout/vList5"/>
    <dgm:cxn modelId="{D8938BEE-3065-4F81-927B-9B3CE02BDEB3}" type="presParOf" srcId="{70FEE796-51EA-438A-AE37-520257E91D63}" destId="{A1AFA476-739E-4ADD-B11B-8F835BD0BC63}" srcOrd="0" destOrd="0" presId="urn:microsoft.com/office/officeart/2005/8/layout/vList5"/>
    <dgm:cxn modelId="{3555E1E4-3061-4394-991B-12DFBC5F219D}" type="presParOf" srcId="{70FEE796-51EA-438A-AE37-520257E91D63}" destId="{EE5F9838-0F76-4525-B16A-B38141DABE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228189-C6A2-4F9D-870B-8FBABAB986DA}" type="doc">
      <dgm:prSet loTypeId="urn:microsoft.com/office/officeart/2005/8/layout/pyramid1" loCatId="pyramid" qsTypeId="urn:microsoft.com/office/officeart/2005/8/quickstyle/simple1" qsCatId="simple" csTypeId="urn:microsoft.com/office/officeart/2005/8/colors/accent2_3" csCatId="accent2" phldr="1"/>
      <dgm:spPr/>
    </dgm:pt>
    <dgm:pt modelId="{B4985A64-6187-45AD-A90B-89BA8C67153D}">
      <dgm:prSet phldrT="[Text]" custT="1"/>
      <dgm:spPr/>
      <dgm:t>
        <a:bodyPr lIns="91440" rIns="91440" bIns="45720" anchor="b" anchorCtr="0"/>
        <a:lstStyle/>
        <a:p>
          <a:r>
            <a:rPr lang="en-US" sz="1800" b="1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Accuracy</a:t>
          </a:r>
        </a:p>
        <a:p>
          <a:r>
            <a:rPr lang="en-US" sz="1100" b="0" dirty="0">
              <a:latin typeface="Dagny OT" panose="020B0504020201020104" pitchFamily="34" charset="77"/>
            </a:rPr>
            <a:t>Increase trust in data</a:t>
          </a:r>
        </a:p>
      </dgm:t>
    </dgm:pt>
    <dgm:pt modelId="{CF49A244-904E-4CC5-8FB4-F74207D870F5}" type="parTrans" cxnId="{4C4F36CA-E8AC-4E0E-B993-829161B6BA17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E9365CDB-F53F-450A-A60B-332403C32F02}" type="sibTrans" cxnId="{4C4F36CA-E8AC-4E0E-B993-829161B6BA17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FE7480B5-26B9-46B5-BB3F-4061145F1A8D}">
      <dgm:prSet phldrT="[Text]" custT="1"/>
      <dgm:spPr/>
      <dgm:t>
        <a:bodyPr/>
        <a:lstStyle/>
        <a:p>
          <a:r>
            <a:rPr lang="en-US" sz="1800" b="1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Relevance</a:t>
          </a:r>
        </a:p>
        <a:p>
          <a:r>
            <a:rPr lang="en-US" sz="1100" b="0" dirty="0">
              <a:latin typeface="Dagny OT" panose="020B0504020201020104" pitchFamily="34" charset="77"/>
            </a:rPr>
            <a:t>Improve business value of data</a:t>
          </a:r>
        </a:p>
      </dgm:t>
    </dgm:pt>
    <dgm:pt modelId="{8F4316D9-88B7-4316-AC66-65202DE3ED57}" type="parTrans" cxnId="{1C05E2B2-925B-4DAB-B0F7-9D2AC95FB2A0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F3BC5E1C-AA6B-4034-992A-85002DCDFEC4}" type="sibTrans" cxnId="{1C05E2B2-925B-4DAB-B0F7-9D2AC95FB2A0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14DB0F25-E199-4AD6-A7B4-1083568815C9}">
      <dgm:prSet phldrT="[Text]" custT="1"/>
      <dgm:spPr/>
      <dgm:t>
        <a:bodyPr/>
        <a:lstStyle/>
        <a:p>
          <a:r>
            <a:rPr lang="en-US" sz="1800" b="1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Accessibility</a:t>
          </a:r>
        </a:p>
        <a:p>
          <a:r>
            <a:rPr lang="en-US" sz="1100" b="0" dirty="0">
              <a:latin typeface="Dagny OT" panose="020B0504020201020104" pitchFamily="34" charset="77"/>
            </a:rPr>
            <a:t>Address availability of data</a:t>
          </a:r>
        </a:p>
      </dgm:t>
    </dgm:pt>
    <dgm:pt modelId="{BA2A7AEB-1BC1-4D27-BD68-D2157E23E383}" type="parTrans" cxnId="{CB3F5665-2D38-4085-BAF4-16636954E5B2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02ED994E-0F91-48EA-B837-FE3344351545}" type="sibTrans" cxnId="{CB3F5665-2D38-4085-BAF4-16636954E5B2}">
      <dgm:prSet/>
      <dgm:spPr/>
      <dgm:t>
        <a:bodyPr/>
        <a:lstStyle/>
        <a:p>
          <a:endParaRPr lang="en-US">
            <a:latin typeface="Dagny OT" panose="020B0504020201020104" pitchFamily="34" charset="77"/>
          </a:endParaRPr>
        </a:p>
      </dgm:t>
    </dgm:pt>
    <dgm:pt modelId="{8B3F64A1-D962-4B5D-AE81-E59D3C8D6FC6}" type="pres">
      <dgm:prSet presAssocID="{1E228189-C6A2-4F9D-870B-8FBABAB986DA}" presName="Name0" presStyleCnt="0">
        <dgm:presLayoutVars>
          <dgm:dir/>
          <dgm:animLvl val="lvl"/>
          <dgm:resizeHandles val="exact"/>
        </dgm:presLayoutVars>
      </dgm:prSet>
      <dgm:spPr/>
    </dgm:pt>
    <dgm:pt modelId="{E3940B7D-566C-40A3-9E36-A350B28D2B75}" type="pres">
      <dgm:prSet presAssocID="{B4985A64-6187-45AD-A90B-89BA8C67153D}" presName="Name8" presStyleCnt="0"/>
      <dgm:spPr/>
    </dgm:pt>
    <dgm:pt modelId="{27A75D14-6812-4702-94B8-81C206FB4E7F}" type="pres">
      <dgm:prSet presAssocID="{B4985A64-6187-45AD-A90B-89BA8C67153D}" presName="level" presStyleLbl="node1" presStyleIdx="0" presStyleCnt="3">
        <dgm:presLayoutVars>
          <dgm:chMax val="1"/>
          <dgm:bulletEnabled val="1"/>
        </dgm:presLayoutVars>
      </dgm:prSet>
      <dgm:spPr/>
    </dgm:pt>
    <dgm:pt modelId="{6822ACE8-0369-457A-9B90-3FC0E15C4983}" type="pres">
      <dgm:prSet presAssocID="{B4985A64-6187-45AD-A90B-89BA8C67153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0D6EF3F-01E7-4D7D-9C9A-E5900821ED71}" type="pres">
      <dgm:prSet presAssocID="{FE7480B5-26B9-46B5-BB3F-4061145F1A8D}" presName="Name8" presStyleCnt="0"/>
      <dgm:spPr/>
    </dgm:pt>
    <dgm:pt modelId="{491614D2-5A6E-42E9-887F-7E2EC32DCE3F}" type="pres">
      <dgm:prSet presAssocID="{FE7480B5-26B9-46B5-BB3F-4061145F1A8D}" presName="level" presStyleLbl="node1" presStyleIdx="1" presStyleCnt="3">
        <dgm:presLayoutVars>
          <dgm:chMax val="1"/>
          <dgm:bulletEnabled val="1"/>
        </dgm:presLayoutVars>
      </dgm:prSet>
      <dgm:spPr/>
    </dgm:pt>
    <dgm:pt modelId="{5686BDEC-C300-4719-BBEF-E52F39FCBF09}" type="pres">
      <dgm:prSet presAssocID="{FE7480B5-26B9-46B5-BB3F-4061145F1A8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2437B74-6CE2-4773-882F-B2391148B6C4}" type="pres">
      <dgm:prSet presAssocID="{14DB0F25-E199-4AD6-A7B4-1083568815C9}" presName="Name8" presStyleCnt="0"/>
      <dgm:spPr/>
    </dgm:pt>
    <dgm:pt modelId="{44F217F8-7D57-4E69-82BC-E1CD8A737BCB}" type="pres">
      <dgm:prSet presAssocID="{14DB0F25-E199-4AD6-A7B4-1083568815C9}" presName="level" presStyleLbl="node1" presStyleIdx="2" presStyleCnt="3" custLinFactNeighborX="-817" custLinFactNeighborY="-494">
        <dgm:presLayoutVars>
          <dgm:chMax val="1"/>
          <dgm:bulletEnabled val="1"/>
        </dgm:presLayoutVars>
      </dgm:prSet>
      <dgm:spPr/>
    </dgm:pt>
    <dgm:pt modelId="{63024C07-0F47-41F8-9C05-8766FDBB8534}" type="pres">
      <dgm:prSet presAssocID="{14DB0F25-E199-4AD6-A7B4-1083568815C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CBB6B09-2172-477D-A086-D1AA113E258E}" type="presOf" srcId="{FE7480B5-26B9-46B5-BB3F-4061145F1A8D}" destId="{491614D2-5A6E-42E9-887F-7E2EC32DCE3F}" srcOrd="0" destOrd="0" presId="urn:microsoft.com/office/officeart/2005/8/layout/pyramid1"/>
    <dgm:cxn modelId="{CA695953-E6FD-40BA-A185-AD26D6D20B8F}" type="presOf" srcId="{FE7480B5-26B9-46B5-BB3F-4061145F1A8D}" destId="{5686BDEC-C300-4719-BBEF-E52F39FCBF09}" srcOrd="1" destOrd="0" presId="urn:microsoft.com/office/officeart/2005/8/layout/pyramid1"/>
    <dgm:cxn modelId="{CB3F5665-2D38-4085-BAF4-16636954E5B2}" srcId="{1E228189-C6A2-4F9D-870B-8FBABAB986DA}" destId="{14DB0F25-E199-4AD6-A7B4-1083568815C9}" srcOrd="2" destOrd="0" parTransId="{BA2A7AEB-1BC1-4D27-BD68-D2157E23E383}" sibTransId="{02ED994E-0F91-48EA-B837-FE3344351545}"/>
    <dgm:cxn modelId="{72748B72-048E-49B9-B8F7-C02F9C070AE8}" type="presOf" srcId="{1E228189-C6A2-4F9D-870B-8FBABAB986DA}" destId="{8B3F64A1-D962-4B5D-AE81-E59D3C8D6FC6}" srcOrd="0" destOrd="0" presId="urn:microsoft.com/office/officeart/2005/8/layout/pyramid1"/>
    <dgm:cxn modelId="{5FDD057E-53B4-4E8B-93E6-8BDB381896F5}" type="presOf" srcId="{B4985A64-6187-45AD-A90B-89BA8C67153D}" destId="{27A75D14-6812-4702-94B8-81C206FB4E7F}" srcOrd="0" destOrd="0" presId="urn:microsoft.com/office/officeart/2005/8/layout/pyramid1"/>
    <dgm:cxn modelId="{65C554AA-EE19-4334-84E9-8491F4537D9A}" type="presOf" srcId="{B4985A64-6187-45AD-A90B-89BA8C67153D}" destId="{6822ACE8-0369-457A-9B90-3FC0E15C4983}" srcOrd="1" destOrd="0" presId="urn:microsoft.com/office/officeart/2005/8/layout/pyramid1"/>
    <dgm:cxn modelId="{1C05E2B2-925B-4DAB-B0F7-9D2AC95FB2A0}" srcId="{1E228189-C6A2-4F9D-870B-8FBABAB986DA}" destId="{FE7480B5-26B9-46B5-BB3F-4061145F1A8D}" srcOrd="1" destOrd="0" parTransId="{8F4316D9-88B7-4316-AC66-65202DE3ED57}" sibTransId="{F3BC5E1C-AA6B-4034-992A-85002DCDFEC4}"/>
    <dgm:cxn modelId="{80A198C5-E1AD-4550-938C-570850D1576D}" type="presOf" srcId="{14DB0F25-E199-4AD6-A7B4-1083568815C9}" destId="{44F217F8-7D57-4E69-82BC-E1CD8A737BCB}" srcOrd="0" destOrd="0" presId="urn:microsoft.com/office/officeart/2005/8/layout/pyramid1"/>
    <dgm:cxn modelId="{4C4F36CA-E8AC-4E0E-B993-829161B6BA17}" srcId="{1E228189-C6A2-4F9D-870B-8FBABAB986DA}" destId="{B4985A64-6187-45AD-A90B-89BA8C67153D}" srcOrd="0" destOrd="0" parTransId="{CF49A244-904E-4CC5-8FB4-F74207D870F5}" sibTransId="{E9365CDB-F53F-450A-A60B-332403C32F02}"/>
    <dgm:cxn modelId="{3E2AD2EE-A46F-4326-B323-8F1BA6F83550}" type="presOf" srcId="{14DB0F25-E199-4AD6-A7B4-1083568815C9}" destId="{63024C07-0F47-41F8-9C05-8766FDBB8534}" srcOrd="1" destOrd="0" presId="urn:microsoft.com/office/officeart/2005/8/layout/pyramid1"/>
    <dgm:cxn modelId="{DDF9432D-B50E-46B7-B875-E110547446E9}" type="presParOf" srcId="{8B3F64A1-D962-4B5D-AE81-E59D3C8D6FC6}" destId="{E3940B7D-566C-40A3-9E36-A350B28D2B75}" srcOrd="0" destOrd="0" presId="urn:microsoft.com/office/officeart/2005/8/layout/pyramid1"/>
    <dgm:cxn modelId="{997CC4F6-1D38-466E-945E-EDCBCF147A32}" type="presParOf" srcId="{E3940B7D-566C-40A3-9E36-A350B28D2B75}" destId="{27A75D14-6812-4702-94B8-81C206FB4E7F}" srcOrd="0" destOrd="0" presId="urn:microsoft.com/office/officeart/2005/8/layout/pyramid1"/>
    <dgm:cxn modelId="{C1EB12D3-6B47-44EA-B3A4-C9143ED6D30E}" type="presParOf" srcId="{E3940B7D-566C-40A3-9E36-A350B28D2B75}" destId="{6822ACE8-0369-457A-9B90-3FC0E15C4983}" srcOrd="1" destOrd="0" presId="urn:microsoft.com/office/officeart/2005/8/layout/pyramid1"/>
    <dgm:cxn modelId="{DF9571F0-DF58-4FDC-92F0-ECDFCF688893}" type="presParOf" srcId="{8B3F64A1-D962-4B5D-AE81-E59D3C8D6FC6}" destId="{60D6EF3F-01E7-4D7D-9C9A-E5900821ED71}" srcOrd="1" destOrd="0" presId="urn:microsoft.com/office/officeart/2005/8/layout/pyramid1"/>
    <dgm:cxn modelId="{E89DF477-AC58-4D60-967B-6E505E1CEBF5}" type="presParOf" srcId="{60D6EF3F-01E7-4D7D-9C9A-E5900821ED71}" destId="{491614D2-5A6E-42E9-887F-7E2EC32DCE3F}" srcOrd="0" destOrd="0" presId="urn:microsoft.com/office/officeart/2005/8/layout/pyramid1"/>
    <dgm:cxn modelId="{BD8226E3-D40B-46C3-9F75-8A79AB418A9F}" type="presParOf" srcId="{60D6EF3F-01E7-4D7D-9C9A-E5900821ED71}" destId="{5686BDEC-C300-4719-BBEF-E52F39FCBF09}" srcOrd="1" destOrd="0" presId="urn:microsoft.com/office/officeart/2005/8/layout/pyramid1"/>
    <dgm:cxn modelId="{A87F3931-45A6-423B-8642-D0718639E57C}" type="presParOf" srcId="{8B3F64A1-D962-4B5D-AE81-E59D3C8D6FC6}" destId="{B2437B74-6CE2-4773-882F-B2391148B6C4}" srcOrd="2" destOrd="0" presId="urn:microsoft.com/office/officeart/2005/8/layout/pyramid1"/>
    <dgm:cxn modelId="{92CACA80-68BE-48DB-B253-7D07A0E4750E}" type="presParOf" srcId="{B2437B74-6CE2-4773-882F-B2391148B6C4}" destId="{44F217F8-7D57-4E69-82BC-E1CD8A737BCB}" srcOrd="0" destOrd="0" presId="urn:microsoft.com/office/officeart/2005/8/layout/pyramid1"/>
    <dgm:cxn modelId="{38E8E9BC-CFE5-426A-8082-5CF53DCA1FC9}" type="presParOf" srcId="{B2437B74-6CE2-4773-882F-B2391148B6C4}" destId="{63024C07-0F47-41F8-9C05-8766FDBB853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9AC68C-F75F-4553-B09E-A1BC993185A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CA"/>
        </a:p>
      </dgm:t>
    </dgm:pt>
    <dgm:pt modelId="{11A8C183-CAB6-48B5-8317-4DF98F2631CA}">
      <dgm:prSet phldrT="[Text]" custT="1"/>
      <dgm:spPr/>
      <dgm:t>
        <a:bodyPr/>
        <a:lstStyle/>
        <a:p>
          <a:pPr rtl="0"/>
          <a:r>
            <a:rPr lang="en-US" sz="1100" b="1" dirty="0">
              <a:latin typeface="Dagny OT" panose="020B0504020201020104" pitchFamily="34" charset="77"/>
            </a:rPr>
            <a:t>Availability</a:t>
          </a:r>
          <a:endParaRPr lang="en-CA" sz="1100" b="1" dirty="0">
            <a:latin typeface="Dagny OT" panose="020B0504020201020104" pitchFamily="34" charset="77"/>
          </a:endParaRPr>
        </a:p>
      </dgm:t>
    </dgm:pt>
    <dgm:pt modelId="{776E9F83-5F47-41D6-B95D-E890B352141F}" type="parTrans" cxnId="{7858304A-5E2B-4BD4-9204-FE26919B0C42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3031E326-B7CB-4B7D-80B8-D608ACDE073C}" type="sibTrans" cxnId="{7858304A-5E2B-4BD4-9204-FE26919B0C42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23079749-8B56-48F5-8589-39EB3954EB5F}">
      <dgm:prSet phldrT="[Text]"/>
      <dgm:spPr/>
      <dgm:t>
        <a:bodyPr/>
        <a:lstStyle/>
        <a:p>
          <a:r>
            <a:rPr lang="en-US" dirty="0">
              <a:latin typeface="Dagny OT" panose="020B0504020201020104" pitchFamily="34" charset="77"/>
            </a:rPr>
            <a:t>Accessibility</a:t>
          </a:r>
          <a:endParaRPr lang="en-CA" dirty="0">
            <a:latin typeface="Dagny OT" panose="020B0504020201020104" pitchFamily="34" charset="77"/>
          </a:endParaRPr>
        </a:p>
      </dgm:t>
    </dgm:pt>
    <dgm:pt modelId="{E75358CC-AD42-43A9-9E8E-B9747E4D1693}" type="parTrans" cxnId="{1A9FDDDC-2E07-4FDB-BFC2-E83C8710675E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799E2163-DD55-4594-99F0-17431560CA93}" type="sibTrans" cxnId="{1A9FDDDC-2E07-4FDB-BFC2-E83C8710675E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C6A00BF8-F851-4FC2-9A58-484CC4E20BF9}">
      <dgm:prSet phldrT="[Text]"/>
      <dgm:spPr/>
      <dgm:t>
        <a:bodyPr/>
        <a:lstStyle/>
        <a:p>
          <a:r>
            <a:rPr lang="en-US" dirty="0">
              <a:latin typeface="Dagny OT" panose="020B0504020201020104" pitchFamily="34" charset="77"/>
            </a:rPr>
            <a:t>Timeliness</a:t>
          </a:r>
          <a:endParaRPr lang="en-CA" dirty="0">
            <a:latin typeface="Dagny OT" panose="020B0504020201020104" pitchFamily="34" charset="77"/>
          </a:endParaRPr>
        </a:p>
      </dgm:t>
    </dgm:pt>
    <dgm:pt modelId="{B548F5E6-C952-4BC6-BADE-8A9460D03D92}" type="parTrans" cxnId="{3A0C5F24-670A-44B1-A563-9E8A01F0F497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842862FF-57EF-4944-99E9-956E3098394D}" type="sibTrans" cxnId="{3A0C5F24-670A-44B1-A563-9E8A01F0F497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F9EF57B2-FB4F-4BCB-B213-87803A1C6EF6}">
      <dgm:prSet phldrT="[Text]" custT="1"/>
      <dgm:spPr/>
      <dgm:t>
        <a:bodyPr/>
        <a:lstStyle/>
        <a:p>
          <a:pPr rtl="0"/>
          <a:r>
            <a:rPr lang="en-US" sz="1200" b="1" dirty="0">
              <a:latin typeface="Dagny OT" panose="020B0504020201020104" pitchFamily="34" charset="77"/>
            </a:rPr>
            <a:t>Value</a:t>
          </a:r>
        </a:p>
      </dgm:t>
    </dgm:pt>
    <dgm:pt modelId="{EAA71157-3E50-4D11-85E3-20EC42A2FA5D}" type="parTrans" cxnId="{C7F21717-C046-4AA8-936B-B77534C033D6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8CFAD7E2-4292-4983-AE0C-75E3767454F1}" type="sibTrans" cxnId="{C7F21717-C046-4AA8-936B-B77534C033D6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03275EA9-2477-4103-93C3-2CE5B1D7A0E7}">
      <dgm:prSet phldrT="[Text]"/>
      <dgm:spPr/>
      <dgm:t>
        <a:bodyPr/>
        <a:lstStyle/>
        <a:p>
          <a:r>
            <a:rPr lang="en-US" dirty="0">
              <a:latin typeface="Dagny OT" panose="020B0504020201020104" pitchFamily="34" charset="77"/>
            </a:rPr>
            <a:t>Relevance</a:t>
          </a:r>
          <a:endParaRPr lang="en-CA" dirty="0">
            <a:latin typeface="Dagny OT" panose="020B0504020201020104" pitchFamily="34" charset="77"/>
          </a:endParaRPr>
        </a:p>
      </dgm:t>
    </dgm:pt>
    <dgm:pt modelId="{6AEC9581-9462-4DC4-85C4-0D6914A94069}" type="parTrans" cxnId="{7ACF8F60-5D99-48AD-B206-8AAE30215EDC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65331F9D-B85D-4881-A027-38DD308DCB17}" type="sibTrans" cxnId="{7ACF8F60-5D99-48AD-B206-8AAE30215EDC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AF501793-D34A-4E38-84A8-CAFEF93F70B1}">
      <dgm:prSet phldrT="[Text]"/>
      <dgm:spPr/>
      <dgm:t>
        <a:bodyPr/>
        <a:lstStyle/>
        <a:p>
          <a:r>
            <a:rPr lang="en-US" dirty="0">
              <a:latin typeface="Dagny OT" panose="020B0504020201020104" pitchFamily="34" charset="77"/>
            </a:rPr>
            <a:t>Consistency</a:t>
          </a:r>
          <a:endParaRPr lang="en-CA" dirty="0">
            <a:latin typeface="Dagny OT" panose="020B0504020201020104" pitchFamily="34" charset="77"/>
          </a:endParaRPr>
        </a:p>
      </dgm:t>
    </dgm:pt>
    <dgm:pt modelId="{EE09DFC6-FBDF-4F65-8A2F-53E03A743109}" type="parTrans" cxnId="{993C6AEA-22FF-462A-8E27-0F0E2B29B49C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EE04DBB8-9D4F-4541-893D-37FAE9F2E992}" type="sibTrans" cxnId="{993C6AEA-22FF-462A-8E27-0F0E2B29B49C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8F1FCB02-147E-4674-8B57-3A7AC0ADC390}">
      <dgm:prSet phldrT="[Text]" custT="1"/>
      <dgm:spPr/>
      <dgm:t>
        <a:bodyPr/>
        <a:lstStyle/>
        <a:p>
          <a:pPr rtl="0"/>
          <a:r>
            <a:rPr lang="en-US" sz="1200" b="1" dirty="0">
              <a:latin typeface="Dagny OT" panose="020B0504020201020104" pitchFamily="34" charset="77"/>
            </a:rPr>
            <a:t>Trust</a:t>
          </a:r>
        </a:p>
      </dgm:t>
    </dgm:pt>
    <dgm:pt modelId="{61AD79D1-1D61-49F2-A62F-175C823E5129}" type="parTrans" cxnId="{F68FCC19-EE8D-479D-9360-1CF06AD975F0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68B3DE7B-0418-4067-A95E-490C8349B354}" type="sibTrans" cxnId="{F68FCC19-EE8D-479D-9360-1CF06AD975F0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48891F87-48E1-4F7A-B568-09F18D630CCD}">
      <dgm:prSet phldrT="[Text]"/>
      <dgm:spPr/>
      <dgm:t>
        <a:bodyPr/>
        <a:lstStyle/>
        <a:p>
          <a:r>
            <a:rPr lang="en-US" dirty="0">
              <a:latin typeface="Dagny OT" panose="020B0504020201020104" pitchFamily="34" charset="77"/>
            </a:rPr>
            <a:t>Accuracy</a:t>
          </a:r>
          <a:endParaRPr lang="en-CA" dirty="0">
            <a:latin typeface="Dagny OT" panose="020B0504020201020104" pitchFamily="34" charset="77"/>
          </a:endParaRPr>
        </a:p>
      </dgm:t>
    </dgm:pt>
    <dgm:pt modelId="{BC1542A7-440E-4CCC-8D34-A711ED26800D}" type="parTrans" cxnId="{C004203C-CC8F-49F6-A6FF-8A13C0F8BBB1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ADBCAAC6-516B-4658-A8E6-D0CCC0A480AE}" type="sibTrans" cxnId="{C004203C-CC8F-49F6-A6FF-8A13C0F8BBB1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BDBA296E-B2D1-4839-BC84-9AF4C737F58D}">
      <dgm:prSet phldrT="[Text]"/>
      <dgm:spPr/>
      <dgm:t>
        <a:bodyPr/>
        <a:lstStyle/>
        <a:p>
          <a:r>
            <a:rPr lang="en-US" dirty="0">
              <a:latin typeface="Dagny OT" panose="020B0504020201020104" pitchFamily="34" charset="77"/>
            </a:rPr>
            <a:t>Completeness</a:t>
          </a:r>
          <a:endParaRPr lang="en-CA" dirty="0">
            <a:latin typeface="Dagny OT" panose="020B0504020201020104" pitchFamily="34" charset="77"/>
          </a:endParaRPr>
        </a:p>
      </dgm:t>
    </dgm:pt>
    <dgm:pt modelId="{00EB8A51-EE63-48BA-86A6-539936EA0DE9}" type="parTrans" cxnId="{9839A6E9-4D8C-49FA-B2CE-CB2EAE09B1A5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C93106D9-94F3-460A-A1CA-0825C3C91F9F}" type="sibTrans" cxnId="{9839A6E9-4D8C-49FA-B2CE-CB2EAE09B1A5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64917F88-3B65-425C-BEB5-52C4C81A5CBA}">
      <dgm:prSet phldrT="[Text]"/>
      <dgm:spPr/>
      <dgm:t>
        <a:bodyPr/>
        <a:lstStyle/>
        <a:p>
          <a:r>
            <a:rPr lang="en-US" dirty="0">
              <a:latin typeface="Dagny OT" panose="020B0504020201020104" pitchFamily="34" charset="77"/>
            </a:rPr>
            <a:t>Interdependency</a:t>
          </a:r>
          <a:endParaRPr lang="en-CA" dirty="0">
            <a:latin typeface="Dagny OT" panose="020B0504020201020104" pitchFamily="34" charset="77"/>
          </a:endParaRPr>
        </a:p>
      </dgm:t>
    </dgm:pt>
    <dgm:pt modelId="{BD3B551E-1E2D-470C-A22F-A00F9CA81E2A}" type="parTrans" cxnId="{BD8A2690-AEC7-4137-97A4-7FAC1A76A2C1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4F509119-9A26-4E78-A7E0-4D8BEE447E69}" type="sibTrans" cxnId="{BD8A2690-AEC7-4137-97A4-7FAC1A76A2C1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533CC633-09F2-4B7D-869F-BEB2A9215A4A}">
      <dgm:prSet phldrT="[Text]"/>
      <dgm:spPr/>
      <dgm:t>
        <a:bodyPr/>
        <a:lstStyle/>
        <a:p>
          <a:r>
            <a:rPr lang="en-US" dirty="0">
              <a:latin typeface="Dagny OT" panose="020B0504020201020104" pitchFamily="34" charset="77"/>
            </a:rPr>
            <a:t>Uniqueness</a:t>
          </a:r>
          <a:endParaRPr lang="en-CA" dirty="0">
            <a:latin typeface="Dagny OT" panose="020B0504020201020104" pitchFamily="34" charset="77"/>
          </a:endParaRPr>
        </a:p>
      </dgm:t>
    </dgm:pt>
    <dgm:pt modelId="{4408C766-1A89-485A-9A3C-0DC5CC389506}" type="parTrans" cxnId="{1356AA59-BCBE-49B1-93F6-C048447F08C6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7C760B6E-63E1-4C88-8A37-4AA3F9B7B3D4}" type="sibTrans" cxnId="{1356AA59-BCBE-49B1-93F6-C048447F08C6}">
      <dgm:prSet/>
      <dgm:spPr/>
      <dgm:t>
        <a:bodyPr/>
        <a:lstStyle/>
        <a:p>
          <a:endParaRPr lang="en-CA">
            <a:latin typeface="Dagny OT" panose="020B0504020201020104" pitchFamily="34" charset="77"/>
          </a:endParaRPr>
        </a:p>
      </dgm:t>
    </dgm:pt>
    <dgm:pt modelId="{975C66D0-199D-4AF5-B263-F473EA9DAFD4}" type="pres">
      <dgm:prSet presAssocID="{C39AC68C-F75F-4553-B09E-A1BC993185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435E38D-F1F7-474C-A31F-6C97B4827DB2}" type="pres">
      <dgm:prSet presAssocID="{11A8C183-CAB6-48B5-8317-4DF98F2631CA}" presName="root" presStyleCnt="0"/>
      <dgm:spPr/>
    </dgm:pt>
    <dgm:pt modelId="{6F0066C7-3084-4D4A-ADAB-6CA7108BDDF8}" type="pres">
      <dgm:prSet presAssocID="{11A8C183-CAB6-48B5-8317-4DF98F2631CA}" presName="rootComposite" presStyleCnt="0"/>
      <dgm:spPr/>
    </dgm:pt>
    <dgm:pt modelId="{D7B4878F-1DA2-418A-B799-6C70A3CDC8EB}" type="pres">
      <dgm:prSet presAssocID="{11A8C183-CAB6-48B5-8317-4DF98F2631CA}" presName="rootText" presStyleLbl="node1" presStyleIdx="0" presStyleCnt="3"/>
      <dgm:spPr/>
    </dgm:pt>
    <dgm:pt modelId="{13D892E1-0074-415E-957A-1338E327A5C5}" type="pres">
      <dgm:prSet presAssocID="{11A8C183-CAB6-48B5-8317-4DF98F2631CA}" presName="rootConnector" presStyleLbl="node1" presStyleIdx="0" presStyleCnt="3"/>
      <dgm:spPr/>
    </dgm:pt>
    <dgm:pt modelId="{7BBF33E5-3DEA-418D-B6D7-044EE3C7E116}" type="pres">
      <dgm:prSet presAssocID="{11A8C183-CAB6-48B5-8317-4DF98F2631CA}" presName="childShape" presStyleCnt="0"/>
      <dgm:spPr/>
    </dgm:pt>
    <dgm:pt modelId="{0245AA97-C439-4D4B-9DED-F8B925FBFA72}" type="pres">
      <dgm:prSet presAssocID="{E75358CC-AD42-43A9-9E8E-B9747E4D1693}" presName="Name13" presStyleLbl="parChTrans1D2" presStyleIdx="0" presStyleCnt="8"/>
      <dgm:spPr/>
    </dgm:pt>
    <dgm:pt modelId="{CEF5AF35-809F-4002-BD94-CEC256D99F06}" type="pres">
      <dgm:prSet presAssocID="{23079749-8B56-48F5-8589-39EB3954EB5F}" presName="childText" presStyleLbl="bgAcc1" presStyleIdx="0" presStyleCnt="8">
        <dgm:presLayoutVars>
          <dgm:bulletEnabled val="1"/>
        </dgm:presLayoutVars>
      </dgm:prSet>
      <dgm:spPr/>
    </dgm:pt>
    <dgm:pt modelId="{166852C9-3113-45FD-B328-344949D81FF5}" type="pres">
      <dgm:prSet presAssocID="{B548F5E6-C952-4BC6-BADE-8A9460D03D92}" presName="Name13" presStyleLbl="parChTrans1D2" presStyleIdx="1" presStyleCnt="8"/>
      <dgm:spPr/>
    </dgm:pt>
    <dgm:pt modelId="{594534CD-6131-48CE-B51F-4A2CA883977E}" type="pres">
      <dgm:prSet presAssocID="{C6A00BF8-F851-4FC2-9A58-484CC4E20BF9}" presName="childText" presStyleLbl="bgAcc1" presStyleIdx="1" presStyleCnt="8">
        <dgm:presLayoutVars>
          <dgm:bulletEnabled val="1"/>
        </dgm:presLayoutVars>
      </dgm:prSet>
      <dgm:spPr/>
    </dgm:pt>
    <dgm:pt modelId="{6BB58567-D461-4732-A27F-38B3789E3E39}" type="pres">
      <dgm:prSet presAssocID="{F9EF57B2-FB4F-4BCB-B213-87803A1C6EF6}" presName="root" presStyleCnt="0"/>
      <dgm:spPr/>
    </dgm:pt>
    <dgm:pt modelId="{365345E4-19B3-4331-9F2F-25151B5ABB54}" type="pres">
      <dgm:prSet presAssocID="{F9EF57B2-FB4F-4BCB-B213-87803A1C6EF6}" presName="rootComposite" presStyleCnt="0"/>
      <dgm:spPr/>
    </dgm:pt>
    <dgm:pt modelId="{A3CE423E-6F49-47E3-B498-F0CB7F296742}" type="pres">
      <dgm:prSet presAssocID="{F9EF57B2-FB4F-4BCB-B213-87803A1C6EF6}" presName="rootText" presStyleLbl="node1" presStyleIdx="1" presStyleCnt="3"/>
      <dgm:spPr/>
    </dgm:pt>
    <dgm:pt modelId="{F66C5E7B-3D8E-48C2-A443-CBFCB570C164}" type="pres">
      <dgm:prSet presAssocID="{F9EF57B2-FB4F-4BCB-B213-87803A1C6EF6}" presName="rootConnector" presStyleLbl="node1" presStyleIdx="1" presStyleCnt="3"/>
      <dgm:spPr/>
    </dgm:pt>
    <dgm:pt modelId="{AAA8783B-AEB2-4F2D-AFA3-7A9CDB64244D}" type="pres">
      <dgm:prSet presAssocID="{F9EF57B2-FB4F-4BCB-B213-87803A1C6EF6}" presName="childShape" presStyleCnt="0"/>
      <dgm:spPr/>
    </dgm:pt>
    <dgm:pt modelId="{C42FDDA7-C972-468C-9EBF-142DE53992D8}" type="pres">
      <dgm:prSet presAssocID="{6AEC9581-9462-4DC4-85C4-0D6914A94069}" presName="Name13" presStyleLbl="parChTrans1D2" presStyleIdx="2" presStyleCnt="8"/>
      <dgm:spPr/>
    </dgm:pt>
    <dgm:pt modelId="{3B729C4B-8140-477D-A7E9-C309697BBCCD}" type="pres">
      <dgm:prSet presAssocID="{03275EA9-2477-4103-93C3-2CE5B1D7A0E7}" presName="childText" presStyleLbl="bgAcc1" presStyleIdx="2" presStyleCnt="8">
        <dgm:presLayoutVars>
          <dgm:bulletEnabled val="1"/>
        </dgm:presLayoutVars>
      </dgm:prSet>
      <dgm:spPr/>
    </dgm:pt>
    <dgm:pt modelId="{0CB4F52F-F4A1-4300-B04F-02A6F798BC06}" type="pres">
      <dgm:prSet presAssocID="{EE09DFC6-FBDF-4F65-8A2F-53E03A743109}" presName="Name13" presStyleLbl="parChTrans1D2" presStyleIdx="3" presStyleCnt="8"/>
      <dgm:spPr/>
    </dgm:pt>
    <dgm:pt modelId="{586A6067-C8E8-46D9-97D2-D36F41E160CE}" type="pres">
      <dgm:prSet presAssocID="{AF501793-D34A-4E38-84A8-CAFEF93F70B1}" presName="childText" presStyleLbl="bgAcc1" presStyleIdx="3" presStyleCnt="8">
        <dgm:presLayoutVars>
          <dgm:bulletEnabled val="1"/>
        </dgm:presLayoutVars>
      </dgm:prSet>
      <dgm:spPr/>
    </dgm:pt>
    <dgm:pt modelId="{0F6F4419-1E2C-4C70-BF72-2095831572DF}" type="pres">
      <dgm:prSet presAssocID="{8F1FCB02-147E-4674-8B57-3A7AC0ADC390}" presName="root" presStyleCnt="0"/>
      <dgm:spPr/>
    </dgm:pt>
    <dgm:pt modelId="{F9DEC97F-5CAA-4891-8D79-0C1B7FF0B934}" type="pres">
      <dgm:prSet presAssocID="{8F1FCB02-147E-4674-8B57-3A7AC0ADC390}" presName="rootComposite" presStyleCnt="0"/>
      <dgm:spPr/>
    </dgm:pt>
    <dgm:pt modelId="{DB6395F5-856F-4721-8913-EF3AA1F6AA71}" type="pres">
      <dgm:prSet presAssocID="{8F1FCB02-147E-4674-8B57-3A7AC0ADC390}" presName="rootText" presStyleLbl="node1" presStyleIdx="2" presStyleCnt="3"/>
      <dgm:spPr/>
    </dgm:pt>
    <dgm:pt modelId="{E641F5C1-C8F0-4E93-B7A3-1847F4F98620}" type="pres">
      <dgm:prSet presAssocID="{8F1FCB02-147E-4674-8B57-3A7AC0ADC390}" presName="rootConnector" presStyleLbl="node1" presStyleIdx="2" presStyleCnt="3"/>
      <dgm:spPr/>
    </dgm:pt>
    <dgm:pt modelId="{49C47183-3FE6-483B-9127-4D5A39A1114A}" type="pres">
      <dgm:prSet presAssocID="{8F1FCB02-147E-4674-8B57-3A7AC0ADC390}" presName="childShape" presStyleCnt="0"/>
      <dgm:spPr/>
    </dgm:pt>
    <dgm:pt modelId="{7AA404EC-FC00-4D64-BD8F-06A36325BA2E}" type="pres">
      <dgm:prSet presAssocID="{BC1542A7-440E-4CCC-8D34-A711ED26800D}" presName="Name13" presStyleLbl="parChTrans1D2" presStyleIdx="4" presStyleCnt="8"/>
      <dgm:spPr/>
    </dgm:pt>
    <dgm:pt modelId="{12D6CF64-ADC9-48C0-9D52-17FD8F9D170E}" type="pres">
      <dgm:prSet presAssocID="{48891F87-48E1-4F7A-B568-09F18D630CCD}" presName="childText" presStyleLbl="bgAcc1" presStyleIdx="4" presStyleCnt="8">
        <dgm:presLayoutVars>
          <dgm:bulletEnabled val="1"/>
        </dgm:presLayoutVars>
      </dgm:prSet>
      <dgm:spPr/>
    </dgm:pt>
    <dgm:pt modelId="{7EA8E411-24E6-46C2-8368-0BCAC7975043}" type="pres">
      <dgm:prSet presAssocID="{00EB8A51-EE63-48BA-86A6-539936EA0DE9}" presName="Name13" presStyleLbl="parChTrans1D2" presStyleIdx="5" presStyleCnt="8"/>
      <dgm:spPr/>
    </dgm:pt>
    <dgm:pt modelId="{AEBC49FC-D17C-4A5E-8BC0-5C22028891D7}" type="pres">
      <dgm:prSet presAssocID="{BDBA296E-B2D1-4839-BC84-9AF4C737F58D}" presName="childText" presStyleLbl="bgAcc1" presStyleIdx="5" presStyleCnt="8">
        <dgm:presLayoutVars>
          <dgm:bulletEnabled val="1"/>
        </dgm:presLayoutVars>
      </dgm:prSet>
      <dgm:spPr/>
    </dgm:pt>
    <dgm:pt modelId="{71EED100-F36A-418D-9F14-4C39EBD735EE}" type="pres">
      <dgm:prSet presAssocID="{BD3B551E-1E2D-470C-A22F-A00F9CA81E2A}" presName="Name13" presStyleLbl="parChTrans1D2" presStyleIdx="6" presStyleCnt="8"/>
      <dgm:spPr/>
    </dgm:pt>
    <dgm:pt modelId="{08006CC9-B3BB-41E4-BA6B-96E888E838DC}" type="pres">
      <dgm:prSet presAssocID="{64917F88-3B65-425C-BEB5-52C4C81A5CBA}" presName="childText" presStyleLbl="bgAcc1" presStyleIdx="6" presStyleCnt="8">
        <dgm:presLayoutVars>
          <dgm:bulletEnabled val="1"/>
        </dgm:presLayoutVars>
      </dgm:prSet>
      <dgm:spPr/>
    </dgm:pt>
    <dgm:pt modelId="{615CAF4E-0426-4196-A06E-71936AC3C9A9}" type="pres">
      <dgm:prSet presAssocID="{4408C766-1A89-485A-9A3C-0DC5CC389506}" presName="Name13" presStyleLbl="parChTrans1D2" presStyleIdx="7" presStyleCnt="8"/>
      <dgm:spPr/>
    </dgm:pt>
    <dgm:pt modelId="{1CB4DA08-6598-4479-9815-AD3720FD62B0}" type="pres">
      <dgm:prSet presAssocID="{533CC633-09F2-4B7D-869F-BEB2A9215A4A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FE04E903-5232-4CB6-BB2C-388CE0CD700E}" type="presOf" srcId="{C39AC68C-F75F-4553-B09E-A1BC993185A5}" destId="{975C66D0-199D-4AF5-B263-F473EA9DAFD4}" srcOrd="0" destOrd="0" presId="urn:microsoft.com/office/officeart/2005/8/layout/hierarchy3"/>
    <dgm:cxn modelId="{C7F21717-C046-4AA8-936B-B77534C033D6}" srcId="{C39AC68C-F75F-4553-B09E-A1BC993185A5}" destId="{F9EF57B2-FB4F-4BCB-B213-87803A1C6EF6}" srcOrd="1" destOrd="0" parTransId="{EAA71157-3E50-4D11-85E3-20EC42A2FA5D}" sibTransId="{8CFAD7E2-4292-4983-AE0C-75E3767454F1}"/>
    <dgm:cxn modelId="{F68FCC19-EE8D-479D-9360-1CF06AD975F0}" srcId="{C39AC68C-F75F-4553-B09E-A1BC993185A5}" destId="{8F1FCB02-147E-4674-8B57-3A7AC0ADC390}" srcOrd="2" destOrd="0" parTransId="{61AD79D1-1D61-49F2-A62F-175C823E5129}" sibTransId="{68B3DE7B-0418-4067-A95E-490C8349B354}"/>
    <dgm:cxn modelId="{3A0C5F24-670A-44B1-A563-9E8A01F0F497}" srcId="{11A8C183-CAB6-48B5-8317-4DF98F2631CA}" destId="{C6A00BF8-F851-4FC2-9A58-484CC4E20BF9}" srcOrd="1" destOrd="0" parTransId="{B548F5E6-C952-4BC6-BADE-8A9460D03D92}" sibTransId="{842862FF-57EF-4944-99E9-956E3098394D}"/>
    <dgm:cxn modelId="{BBDE9D33-5C36-4661-9BDF-4C9440297B1A}" type="presOf" srcId="{8F1FCB02-147E-4674-8B57-3A7AC0ADC390}" destId="{E641F5C1-C8F0-4E93-B7A3-1847F4F98620}" srcOrd="1" destOrd="0" presId="urn:microsoft.com/office/officeart/2005/8/layout/hierarchy3"/>
    <dgm:cxn modelId="{C004203C-CC8F-49F6-A6FF-8A13C0F8BBB1}" srcId="{8F1FCB02-147E-4674-8B57-3A7AC0ADC390}" destId="{48891F87-48E1-4F7A-B568-09F18D630CCD}" srcOrd="0" destOrd="0" parTransId="{BC1542A7-440E-4CCC-8D34-A711ED26800D}" sibTransId="{ADBCAAC6-516B-4658-A8E6-D0CCC0A480AE}"/>
    <dgm:cxn modelId="{5456883F-1B26-40BD-9D10-68A7DBC339C0}" type="presOf" srcId="{48891F87-48E1-4F7A-B568-09F18D630CCD}" destId="{12D6CF64-ADC9-48C0-9D52-17FD8F9D170E}" srcOrd="0" destOrd="0" presId="urn:microsoft.com/office/officeart/2005/8/layout/hierarchy3"/>
    <dgm:cxn modelId="{F9BA4B44-B46A-40EE-A525-270FA51CE4B3}" type="presOf" srcId="{C6A00BF8-F851-4FC2-9A58-484CC4E20BF9}" destId="{594534CD-6131-48CE-B51F-4A2CA883977E}" srcOrd="0" destOrd="0" presId="urn:microsoft.com/office/officeart/2005/8/layout/hierarchy3"/>
    <dgm:cxn modelId="{2E415B49-6D65-4806-AF8D-1A294089691A}" type="presOf" srcId="{AF501793-D34A-4E38-84A8-CAFEF93F70B1}" destId="{586A6067-C8E8-46D9-97D2-D36F41E160CE}" srcOrd="0" destOrd="0" presId="urn:microsoft.com/office/officeart/2005/8/layout/hierarchy3"/>
    <dgm:cxn modelId="{7858304A-5E2B-4BD4-9204-FE26919B0C42}" srcId="{C39AC68C-F75F-4553-B09E-A1BC993185A5}" destId="{11A8C183-CAB6-48B5-8317-4DF98F2631CA}" srcOrd="0" destOrd="0" parTransId="{776E9F83-5F47-41D6-B95D-E890B352141F}" sibTransId="{3031E326-B7CB-4B7D-80B8-D608ACDE073C}"/>
    <dgm:cxn modelId="{AEAB4051-B5B2-4962-AD93-5A59DD58999C}" type="presOf" srcId="{533CC633-09F2-4B7D-869F-BEB2A9215A4A}" destId="{1CB4DA08-6598-4479-9815-AD3720FD62B0}" srcOrd="0" destOrd="0" presId="urn:microsoft.com/office/officeart/2005/8/layout/hierarchy3"/>
    <dgm:cxn modelId="{EA1A1B59-42CD-4ABD-879E-284A07771C43}" type="presOf" srcId="{11A8C183-CAB6-48B5-8317-4DF98F2631CA}" destId="{D7B4878F-1DA2-418A-B799-6C70A3CDC8EB}" srcOrd="0" destOrd="0" presId="urn:microsoft.com/office/officeart/2005/8/layout/hierarchy3"/>
    <dgm:cxn modelId="{1356AA59-BCBE-49B1-93F6-C048447F08C6}" srcId="{8F1FCB02-147E-4674-8B57-3A7AC0ADC390}" destId="{533CC633-09F2-4B7D-869F-BEB2A9215A4A}" srcOrd="3" destOrd="0" parTransId="{4408C766-1A89-485A-9A3C-0DC5CC389506}" sibTransId="{7C760B6E-63E1-4C88-8A37-4AA3F9B7B3D4}"/>
    <dgm:cxn modelId="{7ACF8F60-5D99-48AD-B206-8AAE30215EDC}" srcId="{F9EF57B2-FB4F-4BCB-B213-87803A1C6EF6}" destId="{03275EA9-2477-4103-93C3-2CE5B1D7A0E7}" srcOrd="0" destOrd="0" parTransId="{6AEC9581-9462-4DC4-85C4-0D6914A94069}" sibTransId="{65331F9D-B85D-4881-A027-38DD308DCB17}"/>
    <dgm:cxn modelId="{03AFB062-6A8D-42FC-A03F-FA74BE7781B7}" type="presOf" srcId="{8F1FCB02-147E-4674-8B57-3A7AC0ADC390}" destId="{DB6395F5-856F-4721-8913-EF3AA1F6AA71}" srcOrd="0" destOrd="0" presId="urn:microsoft.com/office/officeart/2005/8/layout/hierarchy3"/>
    <dgm:cxn modelId="{2CD5C065-FC9C-497B-AA16-8F2C3C45013C}" type="presOf" srcId="{11A8C183-CAB6-48B5-8317-4DF98F2631CA}" destId="{13D892E1-0074-415E-957A-1338E327A5C5}" srcOrd="1" destOrd="0" presId="urn:microsoft.com/office/officeart/2005/8/layout/hierarchy3"/>
    <dgm:cxn modelId="{BFFF5B87-E973-4203-9E8D-5C013B9749E5}" type="presOf" srcId="{64917F88-3B65-425C-BEB5-52C4C81A5CBA}" destId="{08006CC9-B3BB-41E4-BA6B-96E888E838DC}" srcOrd="0" destOrd="0" presId="urn:microsoft.com/office/officeart/2005/8/layout/hierarchy3"/>
    <dgm:cxn modelId="{BD8A2690-AEC7-4137-97A4-7FAC1A76A2C1}" srcId="{8F1FCB02-147E-4674-8B57-3A7AC0ADC390}" destId="{64917F88-3B65-425C-BEB5-52C4C81A5CBA}" srcOrd="2" destOrd="0" parTransId="{BD3B551E-1E2D-470C-A22F-A00F9CA81E2A}" sibTransId="{4F509119-9A26-4E78-A7E0-4D8BEE447E69}"/>
    <dgm:cxn modelId="{309C96B4-274D-4D03-8539-8547D5F7BA61}" type="presOf" srcId="{F9EF57B2-FB4F-4BCB-B213-87803A1C6EF6}" destId="{F66C5E7B-3D8E-48C2-A443-CBFCB570C164}" srcOrd="1" destOrd="0" presId="urn:microsoft.com/office/officeart/2005/8/layout/hierarchy3"/>
    <dgm:cxn modelId="{F2F518B9-2D80-407D-B66A-D43F16351210}" type="presOf" srcId="{6AEC9581-9462-4DC4-85C4-0D6914A94069}" destId="{C42FDDA7-C972-468C-9EBF-142DE53992D8}" srcOrd="0" destOrd="0" presId="urn:microsoft.com/office/officeart/2005/8/layout/hierarchy3"/>
    <dgm:cxn modelId="{1EED87C0-9A5D-419C-A519-593CE89D80A9}" type="presOf" srcId="{E75358CC-AD42-43A9-9E8E-B9747E4D1693}" destId="{0245AA97-C439-4D4B-9DED-F8B925FBFA72}" srcOrd="0" destOrd="0" presId="urn:microsoft.com/office/officeart/2005/8/layout/hierarchy3"/>
    <dgm:cxn modelId="{0BB597C5-2772-43DC-821F-52446208E8A6}" type="presOf" srcId="{BD3B551E-1E2D-470C-A22F-A00F9CA81E2A}" destId="{71EED100-F36A-418D-9F14-4C39EBD735EE}" srcOrd="0" destOrd="0" presId="urn:microsoft.com/office/officeart/2005/8/layout/hierarchy3"/>
    <dgm:cxn modelId="{BE2A6AC6-F37B-42B1-8894-DDC5067A88DB}" type="presOf" srcId="{00EB8A51-EE63-48BA-86A6-539936EA0DE9}" destId="{7EA8E411-24E6-46C2-8368-0BCAC7975043}" srcOrd="0" destOrd="0" presId="urn:microsoft.com/office/officeart/2005/8/layout/hierarchy3"/>
    <dgm:cxn modelId="{19C159CB-1011-4749-9FE4-3E2EB6D642D5}" type="presOf" srcId="{F9EF57B2-FB4F-4BCB-B213-87803A1C6EF6}" destId="{A3CE423E-6F49-47E3-B498-F0CB7F296742}" srcOrd="0" destOrd="0" presId="urn:microsoft.com/office/officeart/2005/8/layout/hierarchy3"/>
    <dgm:cxn modelId="{55C4E8CD-E815-4156-9E6D-89AAC45B71C6}" type="presOf" srcId="{4408C766-1A89-485A-9A3C-0DC5CC389506}" destId="{615CAF4E-0426-4196-A06E-71936AC3C9A9}" srcOrd="0" destOrd="0" presId="urn:microsoft.com/office/officeart/2005/8/layout/hierarchy3"/>
    <dgm:cxn modelId="{C9079DD2-7EF4-4BD8-A328-9F2B904B40C4}" type="presOf" srcId="{EE09DFC6-FBDF-4F65-8A2F-53E03A743109}" destId="{0CB4F52F-F4A1-4300-B04F-02A6F798BC06}" srcOrd="0" destOrd="0" presId="urn:microsoft.com/office/officeart/2005/8/layout/hierarchy3"/>
    <dgm:cxn modelId="{0F11A8D7-4C9E-414E-AC30-7DC47F418078}" type="presOf" srcId="{03275EA9-2477-4103-93C3-2CE5B1D7A0E7}" destId="{3B729C4B-8140-477D-A7E9-C309697BBCCD}" srcOrd="0" destOrd="0" presId="urn:microsoft.com/office/officeart/2005/8/layout/hierarchy3"/>
    <dgm:cxn modelId="{1A9FDDDC-2E07-4FDB-BFC2-E83C8710675E}" srcId="{11A8C183-CAB6-48B5-8317-4DF98F2631CA}" destId="{23079749-8B56-48F5-8589-39EB3954EB5F}" srcOrd="0" destOrd="0" parTransId="{E75358CC-AD42-43A9-9E8E-B9747E4D1693}" sibTransId="{799E2163-DD55-4594-99F0-17431560CA93}"/>
    <dgm:cxn modelId="{1F45E8E6-EE53-4BA2-83E1-9B4DD11EF533}" type="presOf" srcId="{23079749-8B56-48F5-8589-39EB3954EB5F}" destId="{CEF5AF35-809F-4002-BD94-CEC256D99F06}" srcOrd="0" destOrd="0" presId="urn:microsoft.com/office/officeart/2005/8/layout/hierarchy3"/>
    <dgm:cxn modelId="{9839A6E9-4D8C-49FA-B2CE-CB2EAE09B1A5}" srcId="{8F1FCB02-147E-4674-8B57-3A7AC0ADC390}" destId="{BDBA296E-B2D1-4839-BC84-9AF4C737F58D}" srcOrd="1" destOrd="0" parTransId="{00EB8A51-EE63-48BA-86A6-539936EA0DE9}" sibTransId="{C93106D9-94F3-460A-A1CA-0825C3C91F9F}"/>
    <dgm:cxn modelId="{993C6AEA-22FF-462A-8E27-0F0E2B29B49C}" srcId="{F9EF57B2-FB4F-4BCB-B213-87803A1C6EF6}" destId="{AF501793-D34A-4E38-84A8-CAFEF93F70B1}" srcOrd="1" destOrd="0" parTransId="{EE09DFC6-FBDF-4F65-8A2F-53E03A743109}" sibTransId="{EE04DBB8-9D4F-4541-893D-37FAE9F2E992}"/>
    <dgm:cxn modelId="{C83881EE-3EB4-4F6B-8EE3-6D7CDDDD717B}" type="presOf" srcId="{BC1542A7-440E-4CCC-8D34-A711ED26800D}" destId="{7AA404EC-FC00-4D64-BD8F-06A36325BA2E}" srcOrd="0" destOrd="0" presId="urn:microsoft.com/office/officeart/2005/8/layout/hierarchy3"/>
    <dgm:cxn modelId="{798AF8F2-1CBB-4732-8709-13B0C43A4D4A}" type="presOf" srcId="{B548F5E6-C952-4BC6-BADE-8A9460D03D92}" destId="{166852C9-3113-45FD-B328-344949D81FF5}" srcOrd="0" destOrd="0" presId="urn:microsoft.com/office/officeart/2005/8/layout/hierarchy3"/>
    <dgm:cxn modelId="{48417AF7-747F-4AA0-97CD-6869396E5A86}" type="presOf" srcId="{BDBA296E-B2D1-4839-BC84-9AF4C737F58D}" destId="{AEBC49FC-D17C-4A5E-8BC0-5C22028891D7}" srcOrd="0" destOrd="0" presId="urn:microsoft.com/office/officeart/2005/8/layout/hierarchy3"/>
    <dgm:cxn modelId="{470119B6-3174-4745-996A-3914E7C3BCDB}" type="presParOf" srcId="{975C66D0-199D-4AF5-B263-F473EA9DAFD4}" destId="{B435E38D-F1F7-474C-A31F-6C97B4827DB2}" srcOrd="0" destOrd="0" presId="urn:microsoft.com/office/officeart/2005/8/layout/hierarchy3"/>
    <dgm:cxn modelId="{AEFDD215-377B-4C59-8CA0-AEF21455312F}" type="presParOf" srcId="{B435E38D-F1F7-474C-A31F-6C97B4827DB2}" destId="{6F0066C7-3084-4D4A-ADAB-6CA7108BDDF8}" srcOrd="0" destOrd="0" presId="urn:microsoft.com/office/officeart/2005/8/layout/hierarchy3"/>
    <dgm:cxn modelId="{D25F0D1A-75E4-4BE0-8B49-61BE424F043A}" type="presParOf" srcId="{6F0066C7-3084-4D4A-ADAB-6CA7108BDDF8}" destId="{D7B4878F-1DA2-418A-B799-6C70A3CDC8EB}" srcOrd="0" destOrd="0" presId="urn:microsoft.com/office/officeart/2005/8/layout/hierarchy3"/>
    <dgm:cxn modelId="{7AEA11C0-47F6-4CAD-B973-3D43A31C5499}" type="presParOf" srcId="{6F0066C7-3084-4D4A-ADAB-6CA7108BDDF8}" destId="{13D892E1-0074-415E-957A-1338E327A5C5}" srcOrd="1" destOrd="0" presId="urn:microsoft.com/office/officeart/2005/8/layout/hierarchy3"/>
    <dgm:cxn modelId="{EFBC781A-90E2-4A0B-A6C6-9F06FADD83C5}" type="presParOf" srcId="{B435E38D-F1F7-474C-A31F-6C97B4827DB2}" destId="{7BBF33E5-3DEA-418D-B6D7-044EE3C7E116}" srcOrd="1" destOrd="0" presId="urn:microsoft.com/office/officeart/2005/8/layout/hierarchy3"/>
    <dgm:cxn modelId="{6EFD0EE2-FFF1-4A1F-B0E1-7636DEB8F4A1}" type="presParOf" srcId="{7BBF33E5-3DEA-418D-B6D7-044EE3C7E116}" destId="{0245AA97-C439-4D4B-9DED-F8B925FBFA72}" srcOrd="0" destOrd="0" presId="urn:microsoft.com/office/officeart/2005/8/layout/hierarchy3"/>
    <dgm:cxn modelId="{4CA26CAE-F125-484A-B3FD-996C7B75131B}" type="presParOf" srcId="{7BBF33E5-3DEA-418D-B6D7-044EE3C7E116}" destId="{CEF5AF35-809F-4002-BD94-CEC256D99F06}" srcOrd="1" destOrd="0" presId="urn:microsoft.com/office/officeart/2005/8/layout/hierarchy3"/>
    <dgm:cxn modelId="{3F147CCD-2D76-4F7E-A061-77A2633B91D4}" type="presParOf" srcId="{7BBF33E5-3DEA-418D-B6D7-044EE3C7E116}" destId="{166852C9-3113-45FD-B328-344949D81FF5}" srcOrd="2" destOrd="0" presId="urn:microsoft.com/office/officeart/2005/8/layout/hierarchy3"/>
    <dgm:cxn modelId="{93490E43-3832-434D-8BD8-7CB3535E0028}" type="presParOf" srcId="{7BBF33E5-3DEA-418D-B6D7-044EE3C7E116}" destId="{594534CD-6131-48CE-B51F-4A2CA883977E}" srcOrd="3" destOrd="0" presId="urn:microsoft.com/office/officeart/2005/8/layout/hierarchy3"/>
    <dgm:cxn modelId="{FDB9ABC1-88C2-4BF0-ADF7-FB3C0395BA07}" type="presParOf" srcId="{975C66D0-199D-4AF5-B263-F473EA9DAFD4}" destId="{6BB58567-D461-4732-A27F-38B3789E3E39}" srcOrd="1" destOrd="0" presId="urn:microsoft.com/office/officeart/2005/8/layout/hierarchy3"/>
    <dgm:cxn modelId="{FFC256B1-FD68-44FD-BA67-85E1F8F20C00}" type="presParOf" srcId="{6BB58567-D461-4732-A27F-38B3789E3E39}" destId="{365345E4-19B3-4331-9F2F-25151B5ABB54}" srcOrd="0" destOrd="0" presId="urn:microsoft.com/office/officeart/2005/8/layout/hierarchy3"/>
    <dgm:cxn modelId="{5A976138-E4A6-436A-AF8B-C547E3608271}" type="presParOf" srcId="{365345E4-19B3-4331-9F2F-25151B5ABB54}" destId="{A3CE423E-6F49-47E3-B498-F0CB7F296742}" srcOrd="0" destOrd="0" presId="urn:microsoft.com/office/officeart/2005/8/layout/hierarchy3"/>
    <dgm:cxn modelId="{FCE5764F-7771-4E71-8A72-931EBDE8F2A3}" type="presParOf" srcId="{365345E4-19B3-4331-9F2F-25151B5ABB54}" destId="{F66C5E7B-3D8E-48C2-A443-CBFCB570C164}" srcOrd="1" destOrd="0" presId="urn:microsoft.com/office/officeart/2005/8/layout/hierarchy3"/>
    <dgm:cxn modelId="{1DE86115-9205-4884-AD06-FAEA9725EDFA}" type="presParOf" srcId="{6BB58567-D461-4732-A27F-38B3789E3E39}" destId="{AAA8783B-AEB2-4F2D-AFA3-7A9CDB64244D}" srcOrd="1" destOrd="0" presId="urn:microsoft.com/office/officeart/2005/8/layout/hierarchy3"/>
    <dgm:cxn modelId="{45110243-1EFF-44AE-8FC8-7930A28F4507}" type="presParOf" srcId="{AAA8783B-AEB2-4F2D-AFA3-7A9CDB64244D}" destId="{C42FDDA7-C972-468C-9EBF-142DE53992D8}" srcOrd="0" destOrd="0" presId="urn:microsoft.com/office/officeart/2005/8/layout/hierarchy3"/>
    <dgm:cxn modelId="{646900AA-3692-4C74-B842-6A34033D7145}" type="presParOf" srcId="{AAA8783B-AEB2-4F2D-AFA3-7A9CDB64244D}" destId="{3B729C4B-8140-477D-A7E9-C309697BBCCD}" srcOrd="1" destOrd="0" presId="urn:microsoft.com/office/officeart/2005/8/layout/hierarchy3"/>
    <dgm:cxn modelId="{7583A000-09EF-470B-97F2-EE9AC0DC61A5}" type="presParOf" srcId="{AAA8783B-AEB2-4F2D-AFA3-7A9CDB64244D}" destId="{0CB4F52F-F4A1-4300-B04F-02A6F798BC06}" srcOrd="2" destOrd="0" presId="urn:microsoft.com/office/officeart/2005/8/layout/hierarchy3"/>
    <dgm:cxn modelId="{7DE8C384-B64E-431C-BD28-2E7E7505CE17}" type="presParOf" srcId="{AAA8783B-AEB2-4F2D-AFA3-7A9CDB64244D}" destId="{586A6067-C8E8-46D9-97D2-D36F41E160CE}" srcOrd="3" destOrd="0" presId="urn:microsoft.com/office/officeart/2005/8/layout/hierarchy3"/>
    <dgm:cxn modelId="{940EE068-D6C7-4788-BC27-6786C30C00EE}" type="presParOf" srcId="{975C66D0-199D-4AF5-B263-F473EA9DAFD4}" destId="{0F6F4419-1E2C-4C70-BF72-2095831572DF}" srcOrd="2" destOrd="0" presId="urn:microsoft.com/office/officeart/2005/8/layout/hierarchy3"/>
    <dgm:cxn modelId="{CEB53BDB-C632-4E7F-A132-2D72828CCBA7}" type="presParOf" srcId="{0F6F4419-1E2C-4C70-BF72-2095831572DF}" destId="{F9DEC97F-5CAA-4891-8D79-0C1B7FF0B934}" srcOrd="0" destOrd="0" presId="urn:microsoft.com/office/officeart/2005/8/layout/hierarchy3"/>
    <dgm:cxn modelId="{18723CA7-A304-40D5-8461-7E761A583934}" type="presParOf" srcId="{F9DEC97F-5CAA-4891-8D79-0C1B7FF0B934}" destId="{DB6395F5-856F-4721-8913-EF3AA1F6AA71}" srcOrd="0" destOrd="0" presId="urn:microsoft.com/office/officeart/2005/8/layout/hierarchy3"/>
    <dgm:cxn modelId="{2D27769B-7CD5-4B44-869D-AE664EDFD556}" type="presParOf" srcId="{F9DEC97F-5CAA-4891-8D79-0C1B7FF0B934}" destId="{E641F5C1-C8F0-4E93-B7A3-1847F4F98620}" srcOrd="1" destOrd="0" presId="urn:microsoft.com/office/officeart/2005/8/layout/hierarchy3"/>
    <dgm:cxn modelId="{490E29A5-89A3-4ABB-8D8C-FB9E575258D6}" type="presParOf" srcId="{0F6F4419-1E2C-4C70-BF72-2095831572DF}" destId="{49C47183-3FE6-483B-9127-4D5A39A1114A}" srcOrd="1" destOrd="0" presId="urn:microsoft.com/office/officeart/2005/8/layout/hierarchy3"/>
    <dgm:cxn modelId="{277668E0-B7D5-424A-8962-21EFD8E1A7ED}" type="presParOf" srcId="{49C47183-3FE6-483B-9127-4D5A39A1114A}" destId="{7AA404EC-FC00-4D64-BD8F-06A36325BA2E}" srcOrd="0" destOrd="0" presId="urn:microsoft.com/office/officeart/2005/8/layout/hierarchy3"/>
    <dgm:cxn modelId="{068D4D48-B084-44D6-BB39-1C92425B567D}" type="presParOf" srcId="{49C47183-3FE6-483B-9127-4D5A39A1114A}" destId="{12D6CF64-ADC9-48C0-9D52-17FD8F9D170E}" srcOrd="1" destOrd="0" presId="urn:microsoft.com/office/officeart/2005/8/layout/hierarchy3"/>
    <dgm:cxn modelId="{A502CD4C-C5C8-4B7D-B475-B0A0D3219D6C}" type="presParOf" srcId="{49C47183-3FE6-483B-9127-4D5A39A1114A}" destId="{7EA8E411-24E6-46C2-8368-0BCAC7975043}" srcOrd="2" destOrd="0" presId="urn:microsoft.com/office/officeart/2005/8/layout/hierarchy3"/>
    <dgm:cxn modelId="{672580B0-1EC0-4677-B848-EAB68E6CA06F}" type="presParOf" srcId="{49C47183-3FE6-483B-9127-4D5A39A1114A}" destId="{AEBC49FC-D17C-4A5E-8BC0-5C22028891D7}" srcOrd="3" destOrd="0" presId="urn:microsoft.com/office/officeart/2005/8/layout/hierarchy3"/>
    <dgm:cxn modelId="{86F13CAA-6882-4682-BFBE-778A715F2E17}" type="presParOf" srcId="{49C47183-3FE6-483B-9127-4D5A39A1114A}" destId="{71EED100-F36A-418D-9F14-4C39EBD735EE}" srcOrd="4" destOrd="0" presId="urn:microsoft.com/office/officeart/2005/8/layout/hierarchy3"/>
    <dgm:cxn modelId="{63CB8B2F-BCF6-432F-97DE-94B067305F86}" type="presParOf" srcId="{49C47183-3FE6-483B-9127-4D5A39A1114A}" destId="{08006CC9-B3BB-41E4-BA6B-96E888E838DC}" srcOrd="5" destOrd="0" presId="urn:microsoft.com/office/officeart/2005/8/layout/hierarchy3"/>
    <dgm:cxn modelId="{54B19B75-E843-4CE0-BCE1-559A0EE10BE7}" type="presParOf" srcId="{49C47183-3FE6-483B-9127-4D5A39A1114A}" destId="{615CAF4E-0426-4196-A06E-71936AC3C9A9}" srcOrd="6" destOrd="0" presId="urn:microsoft.com/office/officeart/2005/8/layout/hierarchy3"/>
    <dgm:cxn modelId="{005ACA44-9D83-49B9-BFCC-B316E819DBB7}" type="presParOf" srcId="{49C47183-3FE6-483B-9127-4D5A39A1114A}" destId="{1CB4DA08-6598-4479-9815-AD3720FD62B0}" srcOrd="7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71167-D7E1-4E21-9C9A-3582C0FCD75D}">
      <dsp:nvSpPr>
        <dsp:cNvPr id="0" name=""/>
        <dsp:cNvSpPr/>
      </dsp:nvSpPr>
      <dsp:spPr>
        <a:xfrm rot="5400000">
          <a:off x="5005786" y="-2760815"/>
          <a:ext cx="410441" cy="6035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23825" rIns="4572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Business processes and consumers can access and use the data asset</a:t>
          </a:r>
        </a:p>
      </dsp:txBody>
      <dsp:txXfrm rot="-5400000">
        <a:off x="2193496" y="71511"/>
        <a:ext cx="6014986" cy="370369"/>
      </dsp:txXfrm>
    </dsp:sp>
    <dsp:sp modelId="{F0D269D7-3C26-41C9-8B8C-0C21EA17D923}">
      <dsp:nvSpPr>
        <dsp:cNvPr id="0" name=""/>
        <dsp:cNvSpPr/>
      </dsp:nvSpPr>
      <dsp:spPr>
        <a:xfrm>
          <a:off x="1081" y="169"/>
          <a:ext cx="2192414" cy="513051"/>
        </a:xfrm>
        <a:prstGeom prst="roundRect">
          <a:avLst/>
        </a:prstGeom>
        <a:solidFill>
          <a:srgbClr val="B8D29A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Accessibility</a:t>
          </a:r>
        </a:p>
      </dsp:txBody>
      <dsp:txXfrm>
        <a:off x="26126" y="25214"/>
        <a:ext cx="2142324" cy="462961"/>
      </dsp:txXfrm>
    </dsp:sp>
    <dsp:sp modelId="{D497B388-FA1E-40DC-A2A2-9AED06A5CA75}">
      <dsp:nvSpPr>
        <dsp:cNvPr id="0" name=""/>
        <dsp:cNvSpPr/>
      </dsp:nvSpPr>
      <dsp:spPr>
        <a:xfrm rot="5400000">
          <a:off x="5005786" y="-2222110"/>
          <a:ext cx="410441" cy="6035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23825" rIns="4572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Data values are sufficiently up-to-date for business processes and consumers needs</a:t>
          </a:r>
        </a:p>
      </dsp:txBody>
      <dsp:txXfrm rot="-5400000">
        <a:off x="2193496" y="610216"/>
        <a:ext cx="6014986" cy="370369"/>
      </dsp:txXfrm>
    </dsp:sp>
    <dsp:sp modelId="{EE9F14CD-302E-4A83-8D2B-068AB37A392F}">
      <dsp:nvSpPr>
        <dsp:cNvPr id="0" name=""/>
        <dsp:cNvSpPr/>
      </dsp:nvSpPr>
      <dsp:spPr>
        <a:xfrm>
          <a:off x="1081" y="538874"/>
          <a:ext cx="2192414" cy="513051"/>
        </a:xfrm>
        <a:prstGeom prst="roundRect">
          <a:avLst/>
        </a:prstGeom>
        <a:solidFill>
          <a:srgbClr val="B8D29A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Timeliness</a:t>
          </a:r>
        </a:p>
      </dsp:txBody>
      <dsp:txXfrm>
        <a:off x="26126" y="563919"/>
        <a:ext cx="2142324" cy="462961"/>
      </dsp:txXfrm>
    </dsp:sp>
    <dsp:sp modelId="{A2CC8436-0546-4B3C-96C4-579B678794E2}">
      <dsp:nvSpPr>
        <dsp:cNvPr id="0" name=""/>
        <dsp:cNvSpPr/>
      </dsp:nvSpPr>
      <dsp:spPr>
        <a:xfrm rot="5400000">
          <a:off x="5005786" y="-1683405"/>
          <a:ext cx="410441" cy="6035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23825" rIns="4572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Data asset is of value to and used by business processes and data consumers</a:t>
          </a:r>
        </a:p>
      </dsp:txBody>
      <dsp:txXfrm rot="-5400000">
        <a:off x="2193496" y="1148921"/>
        <a:ext cx="6014986" cy="370369"/>
      </dsp:txXfrm>
    </dsp:sp>
    <dsp:sp modelId="{2757ACEC-8D0F-43F7-B416-A9AF530F47E2}">
      <dsp:nvSpPr>
        <dsp:cNvPr id="0" name=""/>
        <dsp:cNvSpPr/>
      </dsp:nvSpPr>
      <dsp:spPr>
        <a:xfrm>
          <a:off x="1081" y="1077579"/>
          <a:ext cx="2192414" cy="513051"/>
        </a:xfrm>
        <a:prstGeom prst="roundRect">
          <a:avLst/>
        </a:prstGeom>
        <a:solidFill>
          <a:srgbClr val="99C55B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Relevance</a:t>
          </a:r>
        </a:p>
      </dsp:txBody>
      <dsp:txXfrm>
        <a:off x="26126" y="1102624"/>
        <a:ext cx="2142324" cy="462961"/>
      </dsp:txXfrm>
    </dsp:sp>
    <dsp:sp modelId="{0F335E1C-D942-495D-8B4B-A050365FE057}">
      <dsp:nvSpPr>
        <dsp:cNvPr id="0" name=""/>
        <dsp:cNvSpPr/>
      </dsp:nvSpPr>
      <dsp:spPr>
        <a:xfrm rot="5400000">
          <a:off x="5005786" y="-1144701"/>
          <a:ext cx="410441" cy="6035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23825" rIns="4572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Data representations are the same within and across data assets and repositories</a:t>
          </a:r>
        </a:p>
      </dsp:txBody>
      <dsp:txXfrm rot="-5400000">
        <a:off x="2193496" y="1687625"/>
        <a:ext cx="6014986" cy="370369"/>
      </dsp:txXfrm>
    </dsp:sp>
    <dsp:sp modelId="{872BC37E-5633-4AF7-94C8-D5128706785D}">
      <dsp:nvSpPr>
        <dsp:cNvPr id="0" name=""/>
        <dsp:cNvSpPr/>
      </dsp:nvSpPr>
      <dsp:spPr>
        <a:xfrm>
          <a:off x="1081" y="1616283"/>
          <a:ext cx="2192414" cy="513051"/>
        </a:xfrm>
        <a:prstGeom prst="roundRect">
          <a:avLst/>
        </a:prstGeom>
        <a:solidFill>
          <a:srgbClr val="99C55B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Consistency</a:t>
          </a:r>
        </a:p>
      </dsp:txBody>
      <dsp:txXfrm>
        <a:off x="26126" y="1641328"/>
        <a:ext cx="2142324" cy="462961"/>
      </dsp:txXfrm>
    </dsp:sp>
    <dsp:sp modelId="{55450A3A-9548-4ACD-AF43-F19A77BCCCF1}">
      <dsp:nvSpPr>
        <dsp:cNvPr id="0" name=""/>
        <dsp:cNvSpPr/>
      </dsp:nvSpPr>
      <dsp:spPr>
        <a:xfrm rot="5400000">
          <a:off x="5005786" y="-605996"/>
          <a:ext cx="410441" cy="6035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23825" rIns="4572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Data accurately represents a real-world entity, object, concept, etc.</a:t>
          </a:r>
        </a:p>
      </dsp:txBody>
      <dsp:txXfrm rot="-5400000">
        <a:off x="2193496" y="2226330"/>
        <a:ext cx="6014986" cy="370369"/>
      </dsp:txXfrm>
    </dsp:sp>
    <dsp:sp modelId="{48F12682-A0EC-40AE-B9BA-D74A730658BE}">
      <dsp:nvSpPr>
        <dsp:cNvPr id="0" name=""/>
        <dsp:cNvSpPr/>
      </dsp:nvSpPr>
      <dsp:spPr>
        <a:xfrm>
          <a:off x="1081" y="2154988"/>
          <a:ext cx="2192414" cy="513051"/>
        </a:xfrm>
        <a:prstGeom prst="roundRect">
          <a:avLst/>
        </a:prstGeom>
        <a:solidFill>
          <a:srgbClr val="7CA62C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Accuracy</a:t>
          </a:r>
        </a:p>
      </dsp:txBody>
      <dsp:txXfrm>
        <a:off x="26126" y="2180033"/>
        <a:ext cx="2142324" cy="462961"/>
      </dsp:txXfrm>
    </dsp:sp>
    <dsp:sp modelId="{7F9202FA-54B2-4D7E-8D67-1C33D030D82D}">
      <dsp:nvSpPr>
        <dsp:cNvPr id="0" name=""/>
        <dsp:cNvSpPr/>
      </dsp:nvSpPr>
      <dsp:spPr>
        <a:xfrm rot="5400000">
          <a:off x="5005786" y="-67292"/>
          <a:ext cx="410441" cy="6035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23825" rIns="4572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Data asset has no missing data values</a:t>
          </a:r>
        </a:p>
      </dsp:txBody>
      <dsp:txXfrm rot="-5400000">
        <a:off x="2193496" y="2765034"/>
        <a:ext cx="6014986" cy="370369"/>
      </dsp:txXfrm>
    </dsp:sp>
    <dsp:sp modelId="{D7841FC9-B8DB-4CC3-AA0D-E919B27985AC}">
      <dsp:nvSpPr>
        <dsp:cNvPr id="0" name=""/>
        <dsp:cNvSpPr/>
      </dsp:nvSpPr>
      <dsp:spPr>
        <a:xfrm>
          <a:off x="1081" y="2693692"/>
          <a:ext cx="2192414" cy="513051"/>
        </a:xfrm>
        <a:prstGeom prst="roundRect">
          <a:avLst/>
        </a:prstGeom>
        <a:solidFill>
          <a:srgbClr val="7CA62C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Completeness</a:t>
          </a:r>
        </a:p>
      </dsp:txBody>
      <dsp:txXfrm>
        <a:off x="26126" y="2718737"/>
        <a:ext cx="2142324" cy="462961"/>
      </dsp:txXfrm>
    </dsp:sp>
    <dsp:sp modelId="{271B7B24-4487-43A4-ADC0-DAB0515633E5}">
      <dsp:nvSpPr>
        <dsp:cNvPr id="0" name=""/>
        <dsp:cNvSpPr/>
      </dsp:nvSpPr>
      <dsp:spPr>
        <a:xfrm rot="5400000">
          <a:off x="5006868" y="471412"/>
          <a:ext cx="410441" cy="6035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23825" rIns="4572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Relationships between data elements are preserved within or across data assets</a:t>
          </a:r>
        </a:p>
      </dsp:txBody>
      <dsp:txXfrm rot="-5400000">
        <a:off x="2194578" y="3303738"/>
        <a:ext cx="6014986" cy="370369"/>
      </dsp:txXfrm>
    </dsp:sp>
    <dsp:sp modelId="{242B3328-B8F6-466E-8A65-E6F8BFE6645C}">
      <dsp:nvSpPr>
        <dsp:cNvPr id="0" name=""/>
        <dsp:cNvSpPr/>
      </dsp:nvSpPr>
      <dsp:spPr>
        <a:xfrm>
          <a:off x="1081" y="3232397"/>
          <a:ext cx="2192414" cy="513051"/>
        </a:xfrm>
        <a:prstGeom prst="roundRect">
          <a:avLst/>
        </a:prstGeom>
        <a:solidFill>
          <a:srgbClr val="7CA62C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Interdependency</a:t>
          </a:r>
        </a:p>
      </dsp:txBody>
      <dsp:txXfrm>
        <a:off x="26126" y="3257442"/>
        <a:ext cx="2142324" cy="462961"/>
      </dsp:txXfrm>
    </dsp:sp>
    <dsp:sp modelId="{EE5F9838-0F76-4525-B16A-B38141DABE68}">
      <dsp:nvSpPr>
        <dsp:cNvPr id="0" name=""/>
        <dsp:cNvSpPr/>
      </dsp:nvSpPr>
      <dsp:spPr>
        <a:xfrm rot="5400000">
          <a:off x="5005786" y="1010116"/>
          <a:ext cx="410441" cy="60350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23825" rIns="4572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Data representations are not duplicated within or across data assets</a:t>
          </a:r>
        </a:p>
      </dsp:txBody>
      <dsp:txXfrm rot="-5400000">
        <a:off x="2193496" y="3842442"/>
        <a:ext cx="6014986" cy="370369"/>
      </dsp:txXfrm>
    </dsp:sp>
    <dsp:sp modelId="{A1AFA476-739E-4ADD-B11B-8F835BD0BC63}">
      <dsp:nvSpPr>
        <dsp:cNvPr id="0" name=""/>
        <dsp:cNvSpPr/>
      </dsp:nvSpPr>
      <dsp:spPr>
        <a:xfrm>
          <a:off x="1081" y="3771102"/>
          <a:ext cx="2192414" cy="513051"/>
        </a:xfrm>
        <a:prstGeom prst="roundRect">
          <a:avLst/>
        </a:prstGeom>
        <a:solidFill>
          <a:srgbClr val="7CA62C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Uniqueness</a:t>
          </a:r>
        </a:p>
      </dsp:txBody>
      <dsp:txXfrm>
        <a:off x="26126" y="3796147"/>
        <a:ext cx="2142324" cy="462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75D14-6812-4702-94B8-81C206FB4E7F}">
      <dsp:nvSpPr>
        <dsp:cNvPr id="0" name=""/>
        <dsp:cNvSpPr/>
      </dsp:nvSpPr>
      <dsp:spPr>
        <a:xfrm>
          <a:off x="1777737" y="0"/>
          <a:ext cx="1777736" cy="1397285"/>
        </a:xfrm>
        <a:prstGeom prst="trapezoid">
          <a:avLst>
            <a:gd name="adj" fmla="val 63614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22860" rIns="91440" bIns="45720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Accuracy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Increase trust in data</a:t>
          </a:r>
        </a:p>
      </dsp:txBody>
      <dsp:txXfrm>
        <a:off x="1777737" y="0"/>
        <a:ext cx="1777736" cy="1397285"/>
      </dsp:txXfrm>
    </dsp:sp>
    <dsp:sp modelId="{491614D2-5A6E-42E9-887F-7E2EC32DCE3F}">
      <dsp:nvSpPr>
        <dsp:cNvPr id="0" name=""/>
        <dsp:cNvSpPr/>
      </dsp:nvSpPr>
      <dsp:spPr>
        <a:xfrm>
          <a:off x="888868" y="1397285"/>
          <a:ext cx="3555473" cy="1397285"/>
        </a:xfrm>
        <a:prstGeom prst="trapezoid">
          <a:avLst>
            <a:gd name="adj" fmla="val 63614"/>
          </a:avLst>
        </a:prstGeom>
        <a:solidFill>
          <a:schemeClr val="accent2">
            <a:shade val="80000"/>
            <a:hueOff val="198274"/>
            <a:satOff val="-10068"/>
            <a:lumOff val="1481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Relevance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Improve business value of data</a:t>
          </a:r>
        </a:p>
      </dsp:txBody>
      <dsp:txXfrm>
        <a:off x="1511076" y="1397285"/>
        <a:ext cx="2311058" cy="1397285"/>
      </dsp:txXfrm>
    </dsp:sp>
    <dsp:sp modelId="{44F217F8-7D57-4E69-82BC-E1CD8A737BCB}">
      <dsp:nvSpPr>
        <dsp:cNvPr id="0" name=""/>
        <dsp:cNvSpPr/>
      </dsp:nvSpPr>
      <dsp:spPr>
        <a:xfrm>
          <a:off x="0" y="2787668"/>
          <a:ext cx="5333210" cy="1397285"/>
        </a:xfrm>
        <a:prstGeom prst="trapezoid">
          <a:avLst>
            <a:gd name="adj" fmla="val 63614"/>
          </a:avLst>
        </a:prstGeom>
        <a:solidFill>
          <a:schemeClr val="accent2">
            <a:shade val="80000"/>
            <a:hueOff val="396547"/>
            <a:satOff val="-20135"/>
            <a:lumOff val="2962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rPr>
            <a:t>Accessibility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Dagny OT" panose="020B0504020201020104" pitchFamily="34" charset="77"/>
            </a:rPr>
            <a:t>Address availability of data</a:t>
          </a:r>
        </a:p>
      </dsp:txBody>
      <dsp:txXfrm>
        <a:off x="933311" y="2787668"/>
        <a:ext cx="3466587" cy="1397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4878F-1DA2-418A-B799-6C70A3CDC8EB}">
      <dsp:nvSpPr>
        <dsp:cNvPr id="0" name=""/>
        <dsp:cNvSpPr/>
      </dsp:nvSpPr>
      <dsp:spPr>
        <a:xfrm>
          <a:off x="373524" y="28"/>
          <a:ext cx="930877" cy="4654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Dagny OT" panose="020B0504020201020104" pitchFamily="34" charset="77"/>
            </a:rPr>
            <a:t>Availability</a:t>
          </a:r>
          <a:endParaRPr lang="en-CA" sz="1100" b="1" kern="1200" dirty="0">
            <a:latin typeface="Dagny OT" panose="020B0504020201020104" pitchFamily="34" charset="77"/>
          </a:endParaRPr>
        </a:p>
      </dsp:txBody>
      <dsp:txXfrm>
        <a:off x="387156" y="13660"/>
        <a:ext cx="903613" cy="438174"/>
      </dsp:txXfrm>
    </dsp:sp>
    <dsp:sp modelId="{0245AA97-C439-4D4B-9DED-F8B925FBFA72}">
      <dsp:nvSpPr>
        <dsp:cNvPr id="0" name=""/>
        <dsp:cNvSpPr/>
      </dsp:nvSpPr>
      <dsp:spPr>
        <a:xfrm>
          <a:off x="466612" y="465467"/>
          <a:ext cx="93087" cy="349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079"/>
              </a:lnTo>
              <a:lnTo>
                <a:pt x="93087" y="349079"/>
              </a:lnTo>
            </a:path>
          </a:pathLst>
        </a:custGeom>
        <a:noFill/>
        <a:ln w="222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5AF35-809F-4002-BD94-CEC256D99F06}">
      <dsp:nvSpPr>
        <dsp:cNvPr id="0" name=""/>
        <dsp:cNvSpPr/>
      </dsp:nvSpPr>
      <dsp:spPr>
        <a:xfrm>
          <a:off x="559700" y="581827"/>
          <a:ext cx="744702" cy="4654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Dagny OT" panose="020B0504020201020104" pitchFamily="34" charset="77"/>
            </a:rPr>
            <a:t>Accessibility</a:t>
          </a:r>
          <a:endParaRPr lang="en-CA" sz="700" kern="1200" dirty="0">
            <a:latin typeface="Dagny OT" panose="020B0504020201020104" pitchFamily="34" charset="77"/>
          </a:endParaRPr>
        </a:p>
      </dsp:txBody>
      <dsp:txXfrm>
        <a:off x="573332" y="595459"/>
        <a:ext cx="717438" cy="438174"/>
      </dsp:txXfrm>
    </dsp:sp>
    <dsp:sp modelId="{166852C9-3113-45FD-B328-344949D81FF5}">
      <dsp:nvSpPr>
        <dsp:cNvPr id="0" name=""/>
        <dsp:cNvSpPr/>
      </dsp:nvSpPr>
      <dsp:spPr>
        <a:xfrm>
          <a:off x="466612" y="465467"/>
          <a:ext cx="93087" cy="930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877"/>
              </a:lnTo>
              <a:lnTo>
                <a:pt x="93087" y="930877"/>
              </a:lnTo>
            </a:path>
          </a:pathLst>
        </a:custGeom>
        <a:noFill/>
        <a:ln w="222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534CD-6131-48CE-B51F-4A2CA883977E}">
      <dsp:nvSpPr>
        <dsp:cNvPr id="0" name=""/>
        <dsp:cNvSpPr/>
      </dsp:nvSpPr>
      <dsp:spPr>
        <a:xfrm>
          <a:off x="559700" y="1163626"/>
          <a:ext cx="744702" cy="4654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Dagny OT" panose="020B0504020201020104" pitchFamily="34" charset="77"/>
            </a:rPr>
            <a:t>Timeliness</a:t>
          </a:r>
          <a:endParaRPr lang="en-CA" sz="700" kern="1200" dirty="0">
            <a:latin typeface="Dagny OT" panose="020B0504020201020104" pitchFamily="34" charset="77"/>
          </a:endParaRPr>
        </a:p>
      </dsp:txBody>
      <dsp:txXfrm>
        <a:off x="573332" y="1177258"/>
        <a:ext cx="717438" cy="438174"/>
      </dsp:txXfrm>
    </dsp:sp>
    <dsp:sp modelId="{A3CE423E-6F49-47E3-B498-F0CB7F296742}">
      <dsp:nvSpPr>
        <dsp:cNvPr id="0" name=""/>
        <dsp:cNvSpPr/>
      </dsp:nvSpPr>
      <dsp:spPr>
        <a:xfrm>
          <a:off x="1537122" y="28"/>
          <a:ext cx="930877" cy="4654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Dagny OT" panose="020B0504020201020104" pitchFamily="34" charset="77"/>
            </a:rPr>
            <a:t>Value</a:t>
          </a:r>
        </a:p>
      </dsp:txBody>
      <dsp:txXfrm>
        <a:off x="1550754" y="13660"/>
        <a:ext cx="903613" cy="438174"/>
      </dsp:txXfrm>
    </dsp:sp>
    <dsp:sp modelId="{C42FDDA7-C972-468C-9EBF-142DE53992D8}">
      <dsp:nvSpPr>
        <dsp:cNvPr id="0" name=""/>
        <dsp:cNvSpPr/>
      </dsp:nvSpPr>
      <dsp:spPr>
        <a:xfrm>
          <a:off x="1630209" y="465467"/>
          <a:ext cx="93087" cy="349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079"/>
              </a:lnTo>
              <a:lnTo>
                <a:pt x="93087" y="349079"/>
              </a:lnTo>
            </a:path>
          </a:pathLst>
        </a:custGeom>
        <a:noFill/>
        <a:ln w="222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29C4B-8140-477D-A7E9-C309697BBCCD}">
      <dsp:nvSpPr>
        <dsp:cNvPr id="0" name=""/>
        <dsp:cNvSpPr/>
      </dsp:nvSpPr>
      <dsp:spPr>
        <a:xfrm>
          <a:off x="1723297" y="581827"/>
          <a:ext cx="744702" cy="4654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Dagny OT" panose="020B0504020201020104" pitchFamily="34" charset="77"/>
            </a:rPr>
            <a:t>Relevance</a:t>
          </a:r>
          <a:endParaRPr lang="en-CA" sz="700" kern="1200" dirty="0">
            <a:latin typeface="Dagny OT" panose="020B0504020201020104" pitchFamily="34" charset="77"/>
          </a:endParaRPr>
        </a:p>
      </dsp:txBody>
      <dsp:txXfrm>
        <a:off x="1736929" y="595459"/>
        <a:ext cx="717438" cy="438174"/>
      </dsp:txXfrm>
    </dsp:sp>
    <dsp:sp modelId="{0CB4F52F-F4A1-4300-B04F-02A6F798BC06}">
      <dsp:nvSpPr>
        <dsp:cNvPr id="0" name=""/>
        <dsp:cNvSpPr/>
      </dsp:nvSpPr>
      <dsp:spPr>
        <a:xfrm>
          <a:off x="1630209" y="465467"/>
          <a:ext cx="93087" cy="930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877"/>
              </a:lnTo>
              <a:lnTo>
                <a:pt x="93087" y="930877"/>
              </a:lnTo>
            </a:path>
          </a:pathLst>
        </a:custGeom>
        <a:noFill/>
        <a:ln w="222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A6067-C8E8-46D9-97D2-D36F41E160CE}">
      <dsp:nvSpPr>
        <dsp:cNvPr id="0" name=""/>
        <dsp:cNvSpPr/>
      </dsp:nvSpPr>
      <dsp:spPr>
        <a:xfrm>
          <a:off x="1723297" y="1163626"/>
          <a:ext cx="744702" cy="4654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Dagny OT" panose="020B0504020201020104" pitchFamily="34" charset="77"/>
            </a:rPr>
            <a:t>Consistency</a:t>
          </a:r>
          <a:endParaRPr lang="en-CA" sz="700" kern="1200" dirty="0">
            <a:latin typeface="Dagny OT" panose="020B0504020201020104" pitchFamily="34" charset="77"/>
          </a:endParaRPr>
        </a:p>
      </dsp:txBody>
      <dsp:txXfrm>
        <a:off x="1736929" y="1177258"/>
        <a:ext cx="717438" cy="438174"/>
      </dsp:txXfrm>
    </dsp:sp>
    <dsp:sp modelId="{DB6395F5-856F-4721-8913-EF3AA1F6AA71}">
      <dsp:nvSpPr>
        <dsp:cNvPr id="0" name=""/>
        <dsp:cNvSpPr/>
      </dsp:nvSpPr>
      <dsp:spPr>
        <a:xfrm>
          <a:off x="2700719" y="28"/>
          <a:ext cx="930877" cy="4654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Dagny OT" panose="020B0504020201020104" pitchFamily="34" charset="77"/>
            </a:rPr>
            <a:t>Trust</a:t>
          </a:r>
        </a:p>
      </dsp:txBody>
      <dsp:txXfrm>
        <a:off x="2714351" y="13660"/>
        <a:ext cx="903613" cy="438174"/>
      </dsp:txXfrm>
    </dsp:sp>
    <dsp:sp modelId="{7AA404EC-FC00-4D64-BD8F-06A36325BA2E}">
      <dsp:nvSpPr>
        <dsp:cNvPr id="0" name=""/>
        <dsp:cNvSpPr/>
      </dsp:nvSpPr>
      <dsp:spPr>
        <a:xfrm>
          <a:off x="2793807" y="465467"/>
          <a:ext cx="93087" cy="349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079"/>
              </a:lnTo>
              <a:lnTo>
                <a:pt x="93087" y="349079"/>
              </a:lnTo>
            </a:path>
          </a:pathLst>
        </a:custGeom>
        <a:noFill/>
        <a:ln w="222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6CF64-ADC9-48C0-9D52-17FD8F9D170E}">
      <dsp:nvSpPr>
        <dsp:cNvPr id="0" name=""/>
        <dsp:cNvSpPr/>
      </dsp:nvSpPr>
      <dsp:spPr>
        <a:xfrm>
          <a:off x="2886895" y="581827"/>
          <a:ext cx="744702" cy="4654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Dagny OT" panose="020B0504020201020104" pitchFamily="34" charset="77"/>
            </a:rPr>
            <a:t>Accuracy</a:t>
          </a:r>
          <a:endParaRPr lang="en-CA" sz="700" kern="1200" dirty="0">
            <a:latin typeface="Dagny OT" panose="020B0504020201020104" pitchFamily="34" charset="77"/>
          </a:endParaRPr>
        </a:p>
      </dsp:txBody>
      <dsp:txXfrm>
        <a:off x="2900527" y="595459"/>
        <a:ext cx="717438" cy="438174"/>
      </dsp:txXfrm>
    </dsp:sp>
    <dsp:sp modelId="{7EA8E411-24E6-46C2-8368-0BCAC7975043}">
      <dsp:nvSpPr>
        <dsp:cNvPr id="0" name=""/>
        <dsp:cNvSpPr/>
      </dsp:nvSpPr>
      <dsp:spPr>
        <a:xfrm>
          <a:off x="2793807" y="465467"/>
          <a:ext cx="93087" cy="930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877"/>
              </a:lnTo>
              <a:lnTo>
                <a:pt x="93087" y="930877"/>
              </a:lnTo>
            </a:path>
          </a:pathLst>
        </a:custGeom>
        <a:noFill/>
        <a:ln w="222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BC49FC-D17C-4A5E-8BC0-5C22028891D7}">
      <dsp:nvSpPr>
        <dsp:cNvPr id="0" name=""/>
        <dsp:cNvSpPr/>
      </dsp:nvSpPr>
      <dsp:spPr>
        <a:xfrm>
          <a:off x="2886895" y="1163626"/>
          <a:ext cx="744702" cy="4654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Dagny OT" panose="020B0504020201020104" pitchFamily="34" charset="77"/>
            </a:rPr>
            <a:t>Completeness</a:t>
          </a:r>
          <a:endParaRPr lang="en-CA" sz="700" kern="1200" dirty="0">
            <a:latin typeface="Dagny OT" panose="020B0504020201020104" pitchFamily="34" charset="77"/>
          </a:endParaRPr>
        </a:p>
      </dsp:txBody>
      <dsp:txXfrm>
        <a:off x="2900527" y="1177258"/>
        <a:ext cx="717438" cy="438174"/>
      </dsp:txXfrm>
    </dsp:sp>
    <dsp:sp modelId="{71EED100-F36A-418D-9F14-4C39EBD735EE}">
      <dsp:nvSpPr>
        <dsp:cNvPr id="0" name=""/>
        <dsp:cNvSpPr/>
      </dsp:nvSpPr>
      <dsp:spPr>
        <a:xfrm>
          <a:off x="2793807" y="465467"/>
          <a:ext cx="93087" cy="1512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2676"/>
              </a:lnTo>
              <a:lnTo>
                <a:pt x="93087" y="1512676"/>
              </a:lnTo>
            </a:path>
          </a:pathLst>
        </a:custGeom>
        <a:noFill/>
        <a:ln w="222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06CC9-B3BB-41E4-BA6B-96E888E838DC}">
      <dsp:nvSpPr>
        <dsp:cNvPr id="0" name=""/>
        <dsp:cNvSpPr/>
      </dsp:nvSpPr>
      <dsp:spPr>
        <a:xfrm>
          <a:off x="2886895" y="1745424"/>
          <a:ext cx="744702" cy="4654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Dagny OT" panose="020B0504020201020104" pitchFamily="34" charset="77"/>
            </a:rPr>
            <a:t>Interdependency</a:t>
          </a:r>
          <a:endParaRPr lang="en-CA" sz="700" kern="1200" dirty="0">
            <a:latin typeface="Dagny OT" panose="020B0504020201020104" pitchFamily="34" charset="77"/>
          </a:endParaRPr>
        </a:p>
      </dsp:txBody>
      <dsp:txXfrm>
        <a:off x="2900527" y="1759056"/>
        <a:ext cx="717438" cy="438174"/>
      </dsp:txXfrm>
    </dsp:sp>
    <dsp:sp modelId="{615CAF4E-0426-4196-A06E-71936AC3C9A9}">
      <dsp:nvSpPr>
        <dsp:cNvPr id="0" name=""/>
        <dsp:cNvSpPr/>
      </dsp:nvSpPr>
      <dsp:spPr>
        <a:xfrm>
          <a:off x="2793807" y="465467"/>
          <a:ext cx="93087" cy="2094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4475"/>
              </a:lnTo>
              <a:lnTo>
                <a:pt x="93087" y="2094475"/>
              </a:lnTo>
            </a:path>
          </a:pathLst>
        </a:custGeom>
        <a:noFill/>
        <a:ln w="2222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4DA08-6598-4479-9815-AD3720FD62B0}">
      <dsp:nvSpPr>
        <dsp:cNvPr id="0" name=""/>
        <dsp:cNvSpPr/>
      </dsp:nvSpPr>
      <dsp:spPr>
        <a:xfrm>
          <a:off x="2886895" y="2327223"/>
          <a:ext cx="744702" cy="4654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Dagny OT" panose="020B0504020201020104" pitchFamily="34" charset="77"/>
            </a:rPr>
            <a:t>Uniqueness</a:t>
          </a:r>
          <a:endParaRPr lang="en-CA" sz="700" kern="1200" dirty="0">
            <a:latin typeface="Dagny OT" panose="020B0504020201020104" pitchFamily="34" charset="77"/>
          </a:endParaRPr>
        </a:p>
      </dsp:txBody>
      <dsp:txXfrm>
        <a:off x="2900527" y="2340855"/>
        <a:ext cx="717438" cy="438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711D6-A39D-427C-A1F8-821D3D808D1C}" type="datetimeFigureOut">
              <a:rPr lang="en-US" smtClean="0"/>
              <a:t>2/21/24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E4137-9C57-4BE7-8509-9D67AAFC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1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72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Facebook vs day-to-day company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88BF7-385B-4E63-94D0-F2FF205AC790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76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Facebook vs day-to-day company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88BF7-385B-4E63-94D0-F2FF205AC790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93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C831E-E42F-4C0D-A7F6-FACED73F7BA0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89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6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all">
                <a:solidFill>
                  <a:schemeClr val="accent2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8"/>
            <a:ext cx="11029615" cy="4140767"/>
          </a:xfrm>
        </p:spPr>
        <p:txBody>
          <a:bodyPr/>
          <a:lstStyle>
            <a:lvl1pPr algn="just">
              <a:spcBef>
                <a:spcPts val="2400"/>
              </a:spcBef>
              <a:defRPr>
                <a:latin typeface="Dagny OT" panose="020B0504020201020104" pitchFamily="34" charset="77"/>
              </a:defRPr>
            </a:lvl1pPr>
            <a:lvl2pPr algn="just">
              <a:defRPr>
                <a:latin typeface="Dagny OT" panose="020B0504020201020104" pitchFamily="34" charset="77"/>
              </a:defRPr>
            </a:lvl2pPr>
            <a:lvl3pPr algn="just">
              <a:defRPr>
                <a:latin typeface="Dagny OT" panose="020B0504020201020104" pitchFamily="34" charset="77"/>
              </a:defRPr>
            </a:lvl3pPr>
            <a:lvl4pPr algn="just">
              <a:defRPr>
                <a:latin typeface="Dagny OT" panose="020B0504020201020104" pitchFamily="34" charset="77"/>
              </a:defRPr>
            </a:lvl4pPr>
            <a:lvl5pPr algn="just">
              <a:defRPr>
                <a:latin typeface="Dagny OT" panose="020B05040202010201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5"/>
            <a:ext cx="11290860" cy="12588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1"/>
            <a:ext cx="11029615" cy="1497508"/>
          </a:xfrm>
        </p:spPr>
        <p:txBody>
          <a:bodyPr anchor="b">
            <a:normAutofit/>
          </a:bodyPr>
          <a:lstStyle>
            <a:lvl1pPr algn="l">
              <a:defRPr lang="en-US" sz="3600" b="1" i="0" kern="1200" cap="all" dirty="0">
                <a:solidFill>
                  <a:schemeClr val="accent1"/>
                </a:solidFill>
                <a:latin typeface="Dagny OT" panose="020B0504020201020104" pitchFamily="34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445983" y="606555"/>
            <a:ext cx="11311200" cy="118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3"/>
            <a:ext cx="5422391" cy="4093260"/>
          </a:xfrm>
        </p:spPr>
        <p:txBody>
          <a:bodyPr>
            <a:normAutofit/>
          </a:bodyPr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>
                <a:latin typeface="Dagny OT" panose="020B05040202010201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93260"/>
          </a:xfrm>
        </p:spPr>
        <p:txBody>
          <a:bodyPr>
            <a:normAutofit/>
          </a:bodyPr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>
                <a:latin typeface="Dagny OT" panose="020B0504020201020104" pitchFamily="34" charset="77"/>
              </a:defRPr>
            </a:lvl4pPr>
            <a:lvl5pPr algn="just">
              <a:defRPr>
                <a:latin typeface="Dagny OT" panose="020B05040202010201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440683" y="606555"/>
            <a:ext cx="11311200" cy="118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7"/>
            <a:ext cx="4909445" cy="689514"/>
          </a:xfrm>
        </p:spPr>
        <p:txBody>
          <a:bodyPr anchor="ctr"/>
          <a:lstStyle>
            <a:lvl1pPr algn="l">
              <a:defRPr sz="21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5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  <a:latin typeface="Dagny OT" panose="020B0504020201020104" pitchFamily="34" charset="77"/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4" y="5262297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19" y="5155854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6"/>
            <a:ext cx="11290859" cy="416386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457182" indent="0">
              <a:buNone/>
              <a:defRPr sz="1500"/>
            </a:lvl2pPr>
            <a:lvl3pPr marL="914363" indent="0">
              <a:buNone/>
              <a:defRPr sz="1500"/>
            </a:lvl3pPr>
            <a:lvl4pPr marL="1371545" indent="0">
              <a:buNone/>
              <a:defRPr sz="1500"/>
            </a:lvl4pPr>
            <a:lvl5pPr marL="1828727" indent="0">
              <a:buNone/>
              <a:defRPr sz="1500"/>
            </a:lvl5pPr>
            <a:lvl6pPr marL="2285909" indent="0">
              <a:buNone/>
              <a:defRPr sz="1500"/>
            </a:lvl6pPr>
            <a:lvl7pPr marL="2743090" indent="0">
              <a:buNone/>
              <a:defRPr sz="1500"/>
            </a:lvl7pPr>
            <a:lvl8pPr marL="3200272" indent="0">
              <a:buNone/>
              <a:defRPr sz="1500"/>
            </a:lvl8pPr>
            <a:lvl9pPr marL="3657454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818" y="5722593"/>
            <a:ext cx="11029617" cy="598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0" indent="0">
              <a:buFontTx/>
              <a:buNone/>
              <a:defRPr sz="1961">
                <a:solidFill>
                  <a:schemeClr val="tx1">
                    <a:lumMod val="75000"/>
                  </a:schemeClr>
                </a:solidFill>
              </a:defRPr>
            </a:lvl2pPr>
            <a:lvl3pPr marL="224097" indent="0">
              <a:buNone/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448193" indent="0">
              <a:buNone/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672290" indent="0">
              <a:buNone/>
              <a:defRPr b="0" i="0">
                <a:solidFill>
                  <a:schemeClr val="tx1">
                    <a:lumMod val="75000"/>
                  </a:schemeClr>
                </a:solidFill>
                <a:latin typeface="Dagny OT" panose="020B05040202010201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53985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36" tIns="45719" rIns="91436" bIns="45719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985260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037320" y="6407719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 b="0" i="0">
                <a:solidFill>
                  <a:schemeClr val="accent2"/>
                </a:solidFill>
                <a:latin typeface="Dagny OT" panose="020B0504020201020104" pitchFamily="34" charset="77"/>
              </a:rPr>
              <a:t>data-action-lab.com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182" rtl="0" eaLnBrk="1" latinLnBrk="0" hangingPunct="1">
        <a:spcBef>
          <a:spcPct val="0"/>
        </a:spcBef>
        <a:buNone/>
        <a:defRPr sz="2800" b="1" i="0" kern="1200" cap="all">
          <a:solidFill>
            <a:schemeClr val="bg1"/>
          </a:solidFill>
          <a:latin typeface="Dagny OT" panose="020B0504020201020104" pitchFamily="34" charset="77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just" defTabSz="457182" rtl="0" eaLnBrk="1" latinLnBrk="0" hangingPunct="1">
        <a:spcBef>
          <a:spcPts val="24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None/>
        <a:defRPr sz="2400" kern="1200">
          <a:solidFill>
            <a:schemeClr val="tx2"/>
          </a:solidFill>
          <a:latin typeface="Dagny OT" panose="020B0504020201020104" pitchFamily="34" charset="77"/>
          <a:ea typeface="+mn-ea"/>
          <a:cs typeface="+mn-cs"/>
        </a:defRPr>
      </a:lvl1pPr>
      <a:lvl2pPr marL="629975" indent="-305988" algn="just" defTabSz="457182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00" kern="1200">
          <a:solidFill>
            <a:schemeClr val="tx2"/>
          </a:solidFill>
          <a:latin typeface="Dagny OT" panose="020B0504020201020104" pitchFamily="34" charset="77"/>
          <a:ea typeface="+mn-ea"/>
          <a:cs typeface="+mn-cs"/>
        </a:defRPr>
      </a:lvl2pPr>
      <a:lvl3pPr marL="899964" indent="-269989" algn="just" defTabSz="457182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2"/>
          </a:solidFill>
          <a:latin typeface="Dagny OT" panose="020B0504020201020104" pitchFamily="34" charset="77"/>
          <a:ea typeface="+mn-ea"/>
          <a:cs typeface="+mn-cs"/>
        </a:defRPr>
      </a:lvl3pPr>
      <a:lvl4pPr marL="1241950" indent="-233991" algn="just" defTabSz="457182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Dagny OT" panose="020B0504020201020104" pitchFamily="34" charset="77"/>
          <a:ea typeface="+mn-ea"/>
          <a:cs typeface="+mn-cs"/>
        </a:defRPr>
      </a:lvl4pPr>
      <a:lvl5pPr marL="1601936" indent="-233991" algn="l" defTabSz="457182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24" indent="-228591" algn="l" defTabSz="457182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12" indent="-228591" algn="l" defTabSz="457182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00" indent="-228591" algn="l" defTabSz="457182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888" indent="-228591" algn="l" defTabSz="457182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fivethirtyeight.com/contributors/christie-aschwanden/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rchive.ics.uci.edu/ml/datasets/Mushroom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ntity-Relationship_Model_(diagram)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can.gc.ca/eng/topics-start/gender_diversity_and_inclusion" TargetMode="External"/><Relationship Id="rId2" Type="http://schemas.openxmlformats.org/officeDocument/2006/relationships/hyperlink" Target="https://www150.statcan.gc.ca/n1/pub/45-28-0001/2020001/article/00010-eng.htm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ailycatdrawings.tumblr.com/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2: Data ANALYSIS, DATA SCIENCE, AND BUSINESS INTELLIGENCE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6758" y="6407720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  <a:latin typeface="Dagny OT" panose="020B0504020201020104" pitchFamily="34" charset="77"/>
              </a:rPr>
              <a:t>data-action-</a:t>
            </a:r>
            <a:r>
              <a:rPr lang="en-US" err="1">
                <a:solidFill>
                  <a:schemeClr val="accent2"/>
                </a:solidFill>
                <a:latin typeface="Dagny OT" panose="020B0504020201020104" pitchFamily="34" charset="77"/>
              </a:rPr>
              <a:t>lab.com</a:t>
            </a:r>
            <a:endParaRPr lang="en-US">
              <a:solidFill>
                <a:schemeClr val="accent2"/>
              </a:solidFill>
              <a:latin typeface="Dagny OT" panose="020B0504020201020104" pitchFamily="34" charset="77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AD766D2-3812-D54B-A075-6E2D1A605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CT ACADEMY | DATA ACTION LAB</a:t>
            </a:r>
          </a:p>
        </p:txBody>
      </p:sp>
    </p:spTree>
    <p:extLst>
      <p:ext uri="{BB962C8B-B14F-4D97-AF65-F5344CB8AC3E}">
        <p14:creationId xmlns:p14="http://schemas.microsoft.com/office/powerpoint/2010/main" val="424153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Callout 2 (Border and Accent Bar) 4">
            <a:extLst>
              <a:ext uri="{FF2B5EF4-FFF2-40B4-BE49-F238E27FC236}">
                <a16:creationId xmlns:a16="http://schemas.microsoft.com/office/drawing/2014/main" id="{F2E7701F-9DFF-4EC3-87A2-97A318DC1800}"/>
              </a:ext>
            </a:extLst>
          </p:cNvPr>
          <p:cNvSpPr/>
          <p:nvPr/>
        </p:nvSpPr>
        <p:spPr>
          <a:xfrm>
            <a:off x="7543299" y="2407216"/>
            <a:ext cx="2286000" cy="9144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217"/>
              <a:gd name="adj6" fmla="val -113917"/>
            </a:avLst>
          </a:prstGeom>
          <a:solidFill>
            <a:srgbClr val="7CA62C"/>
          </a:solidFill>
          <a:ln w="190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Accuracy</a:t>
            </a:r>
          </a:p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Completeness</a:t>
            </a:r>
          </a:p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Interdependency</a:t>
            </a:r>
          </a:p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Uniqueness</a:t>
            </a:r>
            <a:endParaRPr lang="en-CA" sz="1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endParaRPr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404E9411-0BAE-4653-9B1E-5F2920150018}"/>
              </a:ext>
            </a:extLst>
          </p:cNvPr>
          <p:cNvSpPr/>
          <p:nvPr/>
        </p:nvSpPr>
        <p:spPr>
          <a:xfrm>
            <a:off x="7543299" y="3624444"/>
            <a:ext cx="2286000" cy="9144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772"/>
              <a:gd name="adj6" fmla="val -128815"/>
            </a:avLst>
          </a:prstGeom>
          <a:solidFill>
            <a:srgbClr val="99C55B"/>
          </a:solidFill>
          <a:ln w="190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Relevance</a:t>
            </a:r>
          </a:p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Consistency</a:t>
            </a:r>
          </a:p>
        </p:txBody>
      </p:sp>
      <p:sp>
        <p:nvSpPr>
          <p:cNvPr id="7" name="Line Callout 2 (Border and Accent Bar) 6">
            <a:extLst>
              <a:ext uri="{FF2B5EF4-FFF2-40B4-BE49-F238E27FC236}">
                <a16:creationId xmlns:a16="http://schemas.microsoft.com/office/drawing/2014/main" id="{A464089E-BCF7-487E-81AD-0F7A67383CC6}"/>
              </a:ext>
            </a:extLst>
          </p:cNvPr>
          <p:cNvSpPr/>
          <p:nvPr/>
        </p:nvSpPr>
        <p:spPr>
          <a:xfrm>
            <a:off x="7543299" y="5071263"/>
            <a:ext cx="2286000" cy="9144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217"/>
              <a:gd name="adj6" fmla="val -136545"/>
            </a:avLst>
          </a:prstGeom>
          <a:solidFill>
            <a:srgbClr val="B8D29A"/>
          </a:solidFill>
          <a:ln w="190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Accessibility</a:t>
            </a:r>
          </a:p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Timeliness</a:t>
            </a:r>
          </a:p>
        </p:txBody>
      </p:sp>
      <p:graphicFrame>
        <p:nvGraphicFramePr>
          <p:cNvPr id="8" name="Content Placeholder 26">
            <a:extLst>
              <a:ext uri="{FF2B5EF4-FFF2-40B4-BE49-F238E27FC236}">
                <a16:creationId xmlns:a16="http://schemas.microsoft.com/office/drawing/2014/main" id="{895A649A-B65B-4225-84CC-0AF096D7C9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083163"/>
              </p:ext>
            </p:extLst>
          </p:nvPr>
        </p:nvGraphicFramePr>
        <p:xfrm>
          <a:off x="1981201" y="1985716"/>
          <a:ext cx="5333211" cy="4191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15CE0D-109D-4F3D-A811-0F70066641AF}"/>
              </a:ext>
            </a:extLst>
          </p:cNvPr>
          <p:cNvCxnSpPr>
            <a:cxnSpLocks/>
          </p:cNvCxnSpPr>
          <p:nvPr/>
        </p:nvCxnSpPr>
        <p:spPr bwMode="auto">
          <a:xfrm rot="1980000" flipH="1" flipV="1">
            <a:off x="3126284" y="2676111"/>
            <a:ext cx="0" cy="281106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899" name="TextBox 41">
            <a:extLst>
              <a:ext uri="{FF2B5EF4-FFF2-40B4-BE49-F238E27FC236}">
                <a16:creationId xmlns:a16="http://schemas.microsoft.com/office/drawing/2014/main" id="{3D7306B5-7F4A-4846-9722-CF0F3FD26CE9}"/>
              </a:ext>
            </a:extLst>
          </p:cNvPr>
          <p:cNvSpPr txBox="1">
            <a:spLocks noChangeArrowheads="1"/>
          </p:cNvSpPr>
          <p:nvPr/>
        </p:nvSpPr>
        <p:spPr bwMode="auto">
          <a:xfrm rot="18180000">
            <a:off x="2016452" y="3925756"/>
            <a:ext cx="18469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 sz="2600"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2">
                    <a:lumMod val="75000"/>
                  </a:schemeClr>
                </a:solidFill>
              </a:rPr>
              <a:t>Improved data quality</a:t>
            </a:r>
            <a:endParaRPr lang="en-CA" alt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897" name="TextBox 47">
            <a:extLst>
              <a:ext uri="{FF2B5EF4-FFF2-40B4-BE49-F238E27FC236}">
                <a16:creationId xmlns:a16="http://schemas.microsoft.com/office/drawing/2014/main" id="{43F81A61-A7A4-4309-B51E-59ABC72BE8DC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021130" y="4001499"/>
            <a:ext cx="21130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 sz="2600"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163"/>
              </a:buClr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Century Gothic" panose="020B0502020202020204" pitchFamily="34" charset="0"/>
                <a:ea typeface="ヒラギノ角ゴ Pro W3"/>
                <a:cs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5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All data quality dimensions</a:t>
            </a:r>
            <a:endParaRPr lang="en-CA" altLang="en-US" sz="135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2F52D6-FB89-4004-9476-41966DF8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Dimensions</a:t>
            </a:r>
          </a:p>
        </p:txBody>
      </p:sp>
    </p:spTree>
    <p:extLst>
      <p:ext uri="{BB962C8B-B14F-4D97-AF65-F5344CB8AC3E}">
        <p14:creationId xmlns:p14="http://schemas.microsoft.com/office/powerpoint/2010/main" val="31535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9ED0E-5976-7418-F64D-9DD5D152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is a process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EA534-659A-F0E9-26FA-7F7FC13C9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three focus areas in addressing data quality: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ea typeface="ヒラギノ角ゴ Pro W3"/>
              </a:rPr>
              <a:t>identify and mitigate </a:t>
            </a:r>
            <a:r>
              <a:rPr lang="en-US" sz="2000" b="1" dirty="0">
                <a:ea typeface="ヒラギノ角ゴ Pro W3"/>
              </a:rPr>
              <a:t>existing</a:t>
            </a:r>
            <a:r>
              <a:rPr lang="en-US" sz="2000" dirty="0">
                <a:ea typeface="ヒラギノ角ゴ Pro W3"/>
              </a:rPr>
              <a:t> data quality issues through quality control (e.g., testing a database to identify incorrect values then replacing them);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ea typeface="ヒラギノ角ゴ Pro W3"/>
              </a:rPr>
              <a:t>identify sources of high risk that could </a:t>
            </a:r>
            <a:r>
              <a:rPr lang="en-US" sz="2000" b="1" dirty="0">
                <a:ea typeface="ヒラギノ角ゴ Pro W3"/>
              </a:rPr>
              <a:t>create</a:t>
            </a:r>
            <a:r>
              <a:rPr lang="en-US" sz="2000" dirty="0">
                <a:ea typeface="ヒラギノ角ゴ Pro W3"/>
              </a:rPr>
              <a:t> quality issues and mitigate those risks through quality assurance (e.g., replacing a free form text field on a new software app with a dropdown list), and 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ea typeface="ヒラギノ角ゴ Pro W3"/>
              </a:rPr>
              <a:t>track and </a:t>
            </a:r>
            <a:r>
              <a:rPr lang="en-US" sz="2000" b="1" dirty="0">
                <a:ea typeface="ヒラギノ角ゴ Pro W3"/>
              </a:rPr>
              <a:t>monitor</a:t>
            </a:r>
            <a:r>
              <a:rPr lang="en-US" sz="2000" dirty="0">
                <a:ea typeface="ヒラギノ角ゴ Pro W3"/>
              </a:rPr>
              <a:t> all known data quality issues and report them on a regular basis through quality monitoring (e.g., creating a list of all known issues and monitoring when they get fixed).</a:t>
            </a:r>
          </a:p>
        </p:txBody>
      </p:sp>
    </p:spTree>
    <p:extLst>
      <p:ext uri="{BB962C8B-B14F-4D97-AF65-F5344CB8AC3E}">
        <p14:creationId xmlns:p14="http://schemas.microsoft.com/office/powerpoint/2010/main" val="38188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9ED0E-5976-7418-F64D-9DD5D152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is a process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EA534-659A-F0E9-26FA-7F7FC13C9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cannot implement a </a:t>
            </a:r>
            <a:r>
              <a:rPr lang="en-US" b="1" dirty="0"/>
              <a:t>data quality program</a:t>
            </a:r>
            <a:r>
              <a:rPr lang="en-US" dirty="0"/>
              <a:t> all at once, so we typically break it down to 5 stages:</a:t>
            </a:r>
          </a:p>
          <a:p>
            <a:pPr marL="898263" lvl="1" indent="-268288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ea typeface="ヒラギノ角ゴ Pro W3"/>
              </a:rPr>
              <a:t>preparation</a:t>
            </a:r>
            <a:endParaRPr lang="en-CA" sz="2000" dirty="0">
              <a:ea typeface="ヒラギノ角ゴ Pro W3"/>
            </a:endParaRPr>
          </a:p>
          <a:p>
            <a:pPr marL="898263" lvl="1" indent="-268288">
              <a:spcBef>
                <a:spcPts val="600"/>
              </a:spcBef>
              <a:buFont typeface="+mj-lt"/>
              <a:buAutoNum type="arabicPeriod"/>
            </a:pPr>
            <a:r>
              <a:rPr lang="en-CA" sz="2000" dirty="0">
                <a:ea typeface="ヒラギノ角ゴ Pro W3"/>
              </a:rPr>
              <a:t>issue and risk identification</a:t>
            </a:r>
          </a:p>
          <a:p>
            <a:pPr marL="898263" lvl="1" indent="-268288">
              <a:spcBef>
                <a:spcPts val="600"/>
              </a:spcBef>
              <a:buFont typeface="+mj-lt"/>
              <a:buAutoNum type="arabicPeriod"/>
            </a:pPr>
            <a:r>
              <a:rPr lang="en-CA" sz="2000" dirty="0">
                <a:ea typeface="ヒラギノ角ゴ Pro W3"/>
              </a:rPr>
              <a:t>issue and risk evaluation</a:t>
            </a:r>
          </a:p>
          <a:p>
            <a:pPr marL="898263" lvl="1" indent="-268288">
              <a:spcBef>
                <a:spcPts val="600"/>
              </a:spcBef>
              <a:buFont typeface="+mj-lt"/>
              <a:buAutoNum type="arabicPeriod"/>
            </a:pPr>
            <a:r>
              <a:rPr lang="en-CA" sz="2000" dirty="0">
                <a:ea typeface="ヒラギノ角ゴ Pro W3"/>
              </a:rPr>
              <a:t>issue and risk mitigation</a:t>
            </a:r>
          </a:p>
          <a:p>
            <a:pPr marL="898263" lvl="1" indent="-268288">
              <a:spcBef>
                <a:spcPts val="600"/>
              </a:spcBef>
              <a:buFont typeface="+mj-lt"/>
              <a:buAutoNum type="arabicPeriod"/>
            </a:pPr>
            <a:r>
              <a:rPr lang="en-CA" sz="2000" dirty="0">
                <a:ea typeface="ヒラギノ角ゴ Pro W3"/>
              </a:rPr>
              <a:t>ongoing monitoring</a:t>
            </a:r>
            <a:endParaRPr lang="en-US" sz="2000" dirty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238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919B-DC6E-4111-894D-1FF11AE0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is a process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83730-5E38-4F5F-B9F7-CA33F9DE5D4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1191" y="2378635"/>
            <a:ext cx="11063997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719D01B-E306-486F-A44A-E1BEE6B8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Stage 1: Preparation</a:t>
            </a:r>
            <a:endParaRPr lang="en-CA">
              <a:solidFill>
                <a:schemeClr val="accent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ECE2A1-BE02-45E8-80D2-40668675E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B00F21-D7A1-4DBD-B786-86D98FF33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971E3D-EBA2-4F5A-BA90-F41CC7B48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CED36D-BAED-48CA-A871-F98A33054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A green cubes with lights&#10;&#10;Description automatically generated">
            <a:extLst>
              <a:ext uri="{FF2B5EF4-FFF2-40B4-BE49-F238E27FC236}">
                <a16:creationId xmlns:a16="http://schemas.microsoft.com/office/drawing/2014/main" id="{A4E75A93-34A4-2340-0D97-7C09394F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6" r="49822"/>
          <a:stretch/>
        </p:blipFill>
        <p:spPr>
          <a:xfrm>
            <a:off x="448732" y="600075"/>
            <a:ext cx="3683001" cy="57753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4" y="1865915"/>
            <a:ext cx="7501438" cy="39622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/>
              <a:t>We can improve data quality by implementing programs such as: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b="1" dirty="0"/>
              <a:t>People &amp; Culture</a:t>
            </a:r>
            <a:r>
              <a:rPr lang="en-US" sz="1800" dirty="0"/>
              <a:t> (data literacy, culture, and communication)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b="1" dirty="0"/>
              <a:t>Environment &amp; Digital Infrastructure</a:t>
            </a:r>
            <a:r>
              <a:rPr lang="en-US" sz="1800" dirty="0"/>
              <a:t> (tools, data asset catalogue)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b="1" dirty="0"/>
              <a:t>Data Management </a:t>
            </a:r>
            <a:r>
              <a:rPr lang="en-US" sz="1800" dirty="0"/>
              <a:t>(metadata, reference/master data, dimensions &amp; rules)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b="1" dirty="0"/>
              <a:t>Governance</a:t>
            </a:r>
            <a:r>
              <a:rPr lang="en-US" sz="1800" dirty="0"/>
              <a:t> (roles &amp; responsibilities, DQ planning, process definition)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/>
              <a:t>Although it isn’t critical to have all the above activities in place before starting on Data Quality, they do make a significant impact on the effectiveness of all DQ activities</a:t>
            </a:r>
            <a:r>
              <a:rPr lang="en-US" sz="22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EBB54-4F84-877A-F933-9AE6C65892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1578F-10A1-A9FD-CBCE-282452C605BB}"/>
              </a:ext>
            </a:extLst>
          </p:cNvPr>
          <p:cNvSpPr txBox="1"/>
          <p:nvPr/>
        </p:nvSpPr>
        <p:spPr>
          <a:xfrm>
            <a:off x="9037320" y="6407719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 b="0" i="0">
                <a:solidFill>
                  <a:schemeClr val="accent2"/>
                </a:solidFill>
                <a:latin typeface="Dagny OT" panose="020B0504020201020104" pitchFamily="34" charset="77"/>
              </a:rPr>
              <a:t>data-action-lab.com</a:t>
            </a:r>
          </a:p>
        </p:txBody>
      </p:sp>
    </p:spTree>
    <p:extLst>
      <p:ext uri="{BB962C8B-B14F-4D97-AF65-F5344CB8AC3E}">
        <p14:creationId xmlns:p14="http://schemas.microsoft.com/office/powerpoint/2010/main" val="12124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Identification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2180498"/>
            <a:ext cx="7565279" cy="414076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The second step in the process is to identify </a:t>
            </a:r>
            <a:r>
              <a:rPr lang="en-US" sz="2000" b="1" dirty="0"/>
              <a:t>data quality issues</a:t>
            </a:r>
            <a:r>
              <a:rPr lang="en-US" sz="2000" dirty="0"/>
              <a:t>. Currently-existing issues are called </a:t>
            </a:r>
            <a:r>
              <a:rPr lang="en-US" sz="2000" b="1" dirty="0"/>
              <a:t>data quality non-conformances</a:t>
            </a:r>
            <a:r>
              <a:rPr lang="en-US" sz="2000" dirty="0"/>
              <a:t>; issues that are yet to appear are known as </a:t>
            </a:r>
            <a:r>
              <a:rPr lang="en-US" sz="2000" b="1" dirty="0"/>
              <a:t>data quality risks</a:t>
            </a:r>
            <a:r>
              <a:rPr lang="en-US" sz="2000" dirty="0"/>
              <a:t>.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DQ dimensions identify data attributes that can be used to measure data quality (often defined in an organization’s </a:t>
            </a:r>
            <a:r>
              <a:rPr lang="en-US" sz="1700" b="1" dirty="0"/>
              <a:t>Data Quality Framework</a:t>
            </a:r>
            <a:r>
              <a:rPr lang="en-US" sz="1700" dirty="0"/>
              <a:t>). 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Business rules define the </a:t>
            </a:r>
            <a:r>
              <a:rPr lang="en-US" sz="1700" b="1" dirty="0"/>
              <a:t>business requirements</a:t>
            </a:r>
            <a:r>
              <a:rPr lang="en-US" sz="1700" dirty="0"/>
              <a:t> for data and how </a:t>
            </a:r>
            <a:r>
              <a:rPr lang="en-US" sz="1700" b="1" dirty="0"/>
              <a:t>data quality tests</a:t>
            </a:r>
            <a:r>
              <a:rPr lang="en-US" sz="1700" dirty="0"/>
              <a:t> are performed.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Data quality metrics track the results of these tests over time. 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532A40-AE5D-E43C-3602-B94452F73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8744292"/>
              </p:ext>
            </p:extLst>
          </p:nvPr>
        </p:nvGraphicFramePr>
        <p:xfrm>
          <a:off x="8073735" y="2854535"/>
          <a:ext cx="4005122" cy="279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04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5EA905-60F6-495B-BC4F-A58B9D1B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2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Stage 2: Identification Methods</a:t>
            </a:r>
            <a:endParaRPr lang="en-CA">
              <a:solidFill>
                <a:schemeClr val="accent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1EE3E-1667-4864-956E-8309811CB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CCC35D-7F2D-46AC-8745-DD7C2EF42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33B6CF-C9B2-4217-9C19-CB6517D96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477868-77F6-4429-BFF6-4265BC354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4" y="1896533"/>
            <a:ext cx="6636403" cy="396226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Methods for identifying </a:t>
            </a:r>
            <a:r>
              <a:rPr lang="en-US" b="1" dirty="0"/>
              <a:t>DQ non-conformances </a:t>
            </a:r>
            <a:r>
              <a:rPr lang="en-US" dirty="0"/>
              <a:t>and </a:t>
            </a:r>
            <a:r>
              <a:rPr lang="en-US" b="1" dirty="0"/>
              <a:t>DQ risks </a:t>
            </a:r>
            <a:r>
              <a:rPr lang="en-US" dirty="0"/>
              <a:t>include:</a:t>
            </a:r>
          </a:p>
          <a:p>
            <a:pPr>
              <a:spcBef>
                <a:spcPts val="1200"/>
              </a:spcBef>
            </a:pPr>
            <a:r>
              <a:rPr lang="en-US" b="1" dirty="0"/>
              <a:t>Quality Control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DQ testing using software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systems, process, and procedure auditing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data consumer feedback</a:t>
            </a:r>
          </a:p>
          <a:p>
            <a:pPr>
              <a:spcBef>
                <a:spcPts val="1200"/>
              </a:spcBef>
            </a:pPr>
            <a:r>
              <a:rPr lang="en-US" b="1" dirty="0"/>
              <a:t>Quality Assurance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creation of risk register</a:t>
            </a:r>
            <a:endParaRPr lang="en-CA" dirty="0"/>
          </a:p>
        </p:txBody>
      </p:sp>
      <p:pic>
        <p:nvPicPr>
          <p:cNvPr id="5" name="Diagram 1" descr="A diagram of a company&#10;&#10;Description automatically generated">
            <a:extLst>
              <a:ext uri="{FF2B5EF4-FFF2-40B4-BE49-F238E27FC236}">
                <a16:creationId xmlns:a16="http://schemas.microsoft.com/office/drawing/2014/main" id="{9FE478C7-9BDA-1143-7A97-0F3B53118CE6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r="-4" b="-4"/>
          <a:stretch/>
        </p:blipFill>
        <p:spPr bwMode="auto">
          <a:xfrm>
            <a:off x="8042590" y="641102"/>
            <a:ext cx="3702877" cy="2828500"/>
          </a:xfrm>
          <a:prstGeom prst="rect">
            <a:avLst/>
          </a:prstGeom>
          <a:noFill/>
        </p:spPr>
      </p:pic>
      <p:pic>
        <p:nvPicPr>
          <p:cNvPr id="4" name="Graphic 1" descr="A diagram of quality control&#10;&#10;Description automatically generated">
            <a:extLst>
              <a:ext uri="{FF2B5EF4-FFF2-40B4-BE49-F238E27FC236}">
                <a16:creationId xmlns:a16="http://schemas.microsoft.com/office/drawing/2014/main" id="{4C2C99B2-E0FD-7D21-D61E-3BEE2EBBE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r="3530" b="2"/>
          <a:stretch/>
        </p:blipFill>
        <p:spPr bwMode="auto">
          <a:xfrm>
            <a:off x="7837316" y="3572299"/>
            <a:ext cx="4112982" cy="282850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9D2493-CBEB-F51A-B33A-B340B8EB1D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DC1A4-C1EB-1016-E2F4-0F56147BFF36}"/>
              </a:ext>
            </a:extLst>
          </p:cNvPr>
          <p:cNvSpPr txBox="1"/>
          <p:nvPr/>
        </p:nvSpPr>
        <p:spPr>
          <a:xfrm>
            <a:off x="9037320" y="6407719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 b="0" i="0">
                <a:solidFill>
                  <a:schemeClr val="accent2"/>
                </a:solidFill>
                <a:latin typeface="Dagny OT" panose="020B0504020201020104" pitchFamily="34" charset="77"/>
              </a:rPr>
              <a:t>data-action-lab.com</a:t>
            </a:r>
          </a:p>
        </p:txBody>
      </p:sp>
    </p:spTree>
    <p:extLst>
      <p:ext uri="{BB962C8B-B14F-4D97-AF65-F5344CB8AC3E}">
        <p14:creationId xmlns:p14="http://schemas.microsoft.com/office/powerpoint/2010/main" val="12820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1AA47B09-1CF9-8DA5-E105-3870AEAF5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79" r="9091" b="174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US" dirty="0"/>
              <a:t>Stage 2: Identification example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8399"/>
            <a:ext cx="7216607" cy="356446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We perform data quality tests by applying business rules and dimensions, for example: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HR has identified that an employee surname is a critical pieces of data.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We use </a:t>
            </a:r>
            <a:r>
              <a:rPr lang="en-US" sz="1500" b="1" dirty="0">
                <a:solidFill>
                  <a:schemeClr val="bg1"/>
                </a:solidFill>
              </a:rPr>
              <a:t>completeness </a:t>
            </a:r>
            <a:r>
              <a:rPr lang="en-US" sz="1500" dirty="0">
                <a:solidFill>
                  <a:schemeClr val="bg1"/>
                </a:solidFill>
              </a:rPr>
              <a:t>as a dimension (missing values for this field are </a:t>
            </a:r>
            <a:r>
              <a:rPr lang="en-US" sz="1500" b="1" dirty="0">
                <a:solidFill>
                  <a:schemeClr val="bg1"/>
                </a:solidFill>
              </a:rPr>
              <a:t>important</a:t>
            </a:r>
            <a:r>
              <a:rPr lang="en-US" sz="1500" dirty="0">
                <a:solidFill>
                  <a:schemeClr val="bg1"/>
                </a:solidFill>
              </a:rPr>
              <a:t>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The </a:t>
            </a:r>
            <a:r>
              <a:rPr lang="en-US" sz="1500" b="1" dirty="0">
                <a:solidFill>
                  <a:schemeClr val="bg1"/>
                </a:solidFill>
              </a:rPr>
              <a:t>business rule </a:t>
            </a:r>
            <a:r>
              <a:rPr lang="en-US" sz="1500" dirty="0">
                <a:solidFill>
                  <a:schemeClr val="bg1"/>
                </a:solidFill>
              </a:rPr>
              <a:t>that we define is the "</a:t>
            </a:r>
            <a:r>
              <a:rPr lang="en-US" sz="1500" b="1" dirty="0">
                <a:solidFill>
                  <a:schemeClr val="bg1"/>
                </a:solidFill>
              </a:rPr>
              <a:t>surname</a:t>
            </a:r>
            <a:r>
              <a:rPr lang="en-US" sz="1500" dirty="0">
                <a:solidFill>
                  <a:schemeClr val="bg1"/>
                </a:solidFill>
              </a:rPr>
              <a:t>" column in the corresponding data table should be 100% complete (no missing values).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The corresponding </a:t>
            </a:r>
            <a:r>
              <a:rPr lang="en-US" sz="1500" b="1" dirty="0">
                <a:solidFill>
                  <a:schemeClr val="bg1"/>
                </a:solidFill>
              </a:rPr>
              <a:t>metric</a:t>
            </a:r>
            <a:r>
              <a:rPr lang="en-US" sz="1500" dirty="0">
                <a:solidFill>
                  <a:schemeClr val="bg1"/>
                </a:solidFill>
              </a:rPr>
              <a:t> is implemented in Power BI; it counts the total number of rows in the column and the total number of non-missing entries. We then divide the entries by the total rows to calculate the </a:t>
            </a:r>
            <a:r>
              <a:rPr lang="en-US" sz="1500" b="1" dirty="0">
                <a:solidFill>
                  <a:schemeClr val="bg1"/>
                </a:solidFill>
              </a:rPr>
              <a:t>percentage of completion</a:t>
            </a:r>
            <a:r>
              <a:rPr lang="en-US" sz="15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The table fails the </a:t>
            </a:r>
            <a:r>
              <a:rPr lang="en-US" sz="1500" b="1" dirty="0">
                <a:solidFill>
                  <a:schemeClr val="bg1"/>
                </a:solidFill>
              </a:rPr>
              <a:t>DQ test</a:t>
            </a:r>
            <a:r>
              <a:rPr lang="en-US" sz="1500" dirty="0">
                <a:solidFill>
                  <a:schemeClr val="bg1"/>
                </a:solidFill>
              </a:rPr>
              <a:t> as only 97.2% of the records have a surname value.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This is </a:t>
            </a:r>
            <a:r>
              <a:rPr lang="en-US" sz="1500" b="1" dirty="0">
                <a:solidFill>
                  <a:schemeClr val="bg1"/>
                </a:solidFill>
              </a:rPr>
              <a:t>reported</a:t>
            </a:r>
            <a:r>
              <a:rPr lang="en-US" sz="1500" dirty="0">
                <a:solidFill>
                  <a:schemeClr val="bg1"/>
                </a:solidFill>
              </a:rPr>
              <a:t> to the right group, and we move to the next DQ process phase.</a:t>
            </a:r>
          </a:p>
        </p:txBody>
      </p:sp>
    </p:spTree>
    <p:extLst>
      <p:ext uri="{BB962C8B-B14F-4D97-AF65-F5344CB8AC3E}">
        <p14:creationId xmlns:p14="http://schemas.microsoft.com/office/powerpoint/2010/main" val="102982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50AF7FF-0BB3-4D42-87AF-2FAC46297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2C26E-7EB2-4808-9497-CB1627FED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614407"/>
            <a:ext cx="75077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850" y="702156"/>
            <a:ext cx="7208958" cy="1013800"/>
          </a:xfrm>
        </p:spPr>
        <p:txBody>
          <a:bodyPr>
            <a:normAutofit/>
          </a:bodyPr>
          <a:lstStyle/>
          <a:p>
            <a:r>
              <a:rPr lang="en-US" dirty="0"/>
              <a:t>Stage 3: Evaluation</a:t>
            </a:r>
            <a:endParaRPr lang="en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CD3A50-A981-447A-B92E-805F81472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391" y="641102"/>
            <a:ext cx="3695019" cy="282703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F07AF-65BF-3036-F444-186F8C2A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96" y="3881184"/>
            <a:ext cx="2491610" cy="21863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DFB5F11-83FD-42E2-BABD-CAD7B27DF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134" y="3557674"/>
            <a:ext cx="3695019" cy="282703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31" y="2180496"/>
            <a:ext cx="7368976" cy="404568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Once a DQ issue has been identified, we must </a:t>
            </a:r>
            <a:r>
              <a:rPr lang="en-US" b="1" dirty="0"/>
              <a:t>evaluate</a:t>
            </a:r>
            <a:r>
              <a:rPr lang="en-US" dirty="0"/>
              <a:t> it to prioritize </a:t>
            </a:r>
            <a:r>
              <a:rPr lang="en-US" b="1" dirty="0"/>
              <a:t>mitigation activities</a:t>
            </a:r>
            <a:r>
              <a:rPr lang="en-US" dirty="0"/>
              <a:t>. Evaluation methods typically include:</a:t>
            </a:r>
          </a:p>
          <a:p>
            <a:pPr>
              <a:spcBef>
                <a:spcPts val="1200"/>
              </a:spcBef>
            </a:pPr>
            <a:r>
              <a:rPr lang="en-US" b="1" dirty="0"/>
              <a:t>Quality Control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formally investigate DQ Issues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perform a </a:t>
            </a:r>
            <a:r>
              <a:rPr lang="en-US" b="1" dirty="0"/>
              <a:t>root cause analysis</a:t>
            </a:r>
            <a:r>
              <a:rPr lang="en-US" dirty="0"/>
              <a:t> to evaluate causes not symptoms</a:t>
            </a:r>
          </a:p>
          <a:p>
            <a:pPr>
              <a:spcBef>
                <a:spcPts val="1200"/>
              </a:spcBef>
            </a:pPr>
            <a:r>
              <a:rPr lang="en-US" b="1" dirty="0"/>
              <a:t>Quality Assurance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evaluate and prioritize risks regarding impact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EC05D2-3AB1-3710-1025-8B936D831E4B}"/>
              </a:ext>
            </a:extLst>
          </p:cNvPr>
          <p:cNvGrpSpPr/>
          <p:nvPr/>
        </p:nvGrpSpPr>
        <p:grpSpPr>
          <a:xfrm>
            <a:off x="785872" y="1165138"/>
            <a:ext cx="3032064" cy="1778960"/>
            <a:chOff x="5578311" y="1547551"/>
            <a:chExt cx="2736129" cy="160533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5B3B7DA-15CD-C111-CD39-54E76EFA15A0}"/>
                </a:ext>
              </a:extLst>
            </p:cNvPr>
            <p:cNvSpPr/>
            <p:nvPr/>
          </p:nvSpPr>
          <p:spPr>
            <a:xfrm>
              <a:off x="5578311" y="1832881"/>
              <a:ext cx="664590" cy="40133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00">
                <a:spcAft>
                  <a:spcPts val="600"/>
                </a:spcAft>
              </a:pPr>
              <a:r>
                <a:rPr lang="en-US" sz="99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DQ Issue</a:t>
              </a:r>
              <a:endParaRPr lang="en-CA" sz="9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29555E9-F76C-2C68-33F8-0DB49D4D282B}"/>
                </a:ext>
              </a:extLst>
            </p:cNvPr>
            <p:cNvSpPr/>
            <p:nvPr/>
          </p:nvSpPr>
          <p:spPr>
            <a:xfrm>
              <a:off x="6617310" y="1547551"/>
              <a:ext cx="664590" cy="401333"/>
            </a:xfrm>
            <a:prstGeom prst="round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00">
                <a:spcAft>
                  <a:spcPts val="600"/>
                </a:spcAft>
              </a:pPr>
              <a:r>
                <a:rPr lang="en-US" sz="99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Cause 1</a:t>
              </a:r>
              <a:endParaRPr lang="en-CA" sz="9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F93B904-1851-F82F-D2BA-28920AE37A23}"/>
                </a:ext>
              </a:extLst>
            </p:cNvPr>
            <p:cNvSpPr/>
            <p:nvPr/>
          </p:nvSpPr>
          <p:spPr>
            <a:xfrm>
              <a:off x="6617310" y="2149551"/>
              <a:ext cx="664590" cy="401333"/>
            </a:xfrm>
            <a:prstGeom prst="round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00">
                <a:spcAft>
                  <a:spcPts val="600"/>
                </a:spcAft>
              </a:pPr>
              <a:r>
                <a:rPr lang="en-US" sz="99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Cause 2</a:t>
              </a:r>
              <a:endParaRPr lang="en-CA" sz="9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91AC3BD-273C-E1F8-505D-F4D33B720BF9}"/>
                </a:ext>
              </a:extLst>
            </p:cNvPr>
            <p:cNvSpPr/>
            <p:nvPr/>
          </p:nvSpPr>
          <p:spPr>
            <a:xfrm>
              <a:off x="6617310" y="2751551"/>
              <a:ext cx="664590" cy="401333"/>
            </a:xfrm>
            <a:prstGeom prst="round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00">
                <a:spcAft>
                  <a:spcPts val="600"/>
                </a:spcAft>
              </a:pPr>
              <a:r>
                <a:rPr lang="en-US" sz="99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Cause 3</a:t>
              </a:r>
              <a:endParaRPr lang="en-CA" sz="90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CB2E611-32A9-9C16-467F-2D3681083BAE}"/>
                </a:ext>
              </a:extLst>
            </p:cNvPr>
            <p:cNvSpPr/>
            <p:nvPr/>
          </p:nvSpPr>
          <p:spPr>
            <a:xfrm>
              <a:off x="7563831" y="1793254"/>
              <a:ext cx="750609" cy="401333"/>
            </a:xfrm>
            <a:prstGeom prst="roundRect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00">
                <a:spcAft>
                  <a:spcPts val="600"/>
                </a:spcAft>
              </a:pPr>
              <a:r>
                <a:rPr lang="en-US" sz="99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Root Cause 1</a:t>
              </a:r>
              <a:endParaRPr lang="en-CA" sz="9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1132F73-CE16-6251-2776-7D3A9B0D0179}"/>
                </a:ext>
              </a:extLst>
            </p:cNvPr>
            <p:cNvSpPr/>
            <p:nvPr/>
          </p:nvSpPr>
          <p:spPr>
            <a:xfrm>
              <a:off x="7563832" y="2603937"/>
              <a:ext cx="750608" cy="401333"/>
            </a:xfrm>
            <a:prstGeom prst="roundRect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00">
                <a:spcAft>
                  <a:spcPts val="600"/>
                </a:spcAft>
              </a:pPr>
              <a:r>
                <a:rPr lang="en-US" sz="99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Root Cause 2</a:t>
              </a:r>
              <a:endParaRPr lang="en-CA" sz="900"/>
            </a:p>
          </p:txBody>
        </p: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E5C7D56D-2DF6-3086-6257-878B4E24C986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 flipV="1">
              <a:off x="6242901" y="1748217"/>
              <a:ext cx="374409" cy="285331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2F192A65-74B8-9ED1-E56D-F09800E4230B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6242901" y="2033548"/>
              <a:ext cx="374409" cy="316670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Curved 15">
              <a:extLst>
                <a:ext uri="{FF2B5EF4-FFF2-40B4-BE49-F238E27FC236}">
                  <a16:creationId xmlns:a16="http://schemas.microsoft.com/office/drawing/2014/main" id="{61E87F69-1D6A-ED67-72E6-DCA9BDFE65F7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>
              <a:off x="6242901" y="2033548"/>
              <a:ext cx="374409" cy="918670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Curved 16">
              <a:extLst>
                <a:ext uri="{FF2B5EF4-FFF2-40B4-BE49-F238E27FC236}">
                  <a16:creationId xmlns:a16="http://schemas.microsoft.com/office/drawing/2014/main" id="{76CE4C58-D982-627E-E67A-C2F7023065BE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>
              <a:off x="7281900" y="1748218"/>
              <a:ext cx="281931" cy="245703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C6660414-5B47-6195-18CA-288927196087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 flipV="1">
              <a:off x="7281900" y="1993921"/>
              <a:ext cx="281931" cy="356297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C103128B-C5B8-E2DC-7A7B-3002BD478B9F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 flipV="1">
              <a:off x="7281900" y="2804604"/>
              <a:ext cx="281932" cy="147614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90755B-F8F9-562F-F8E2-AED7677D1B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C5CEC5-89A8-E979-FB61-33A1E26F5C83}"/>
              </a:ext>
            </a:extLst>
          </p:cNvPr>
          <p:cNvSpPr txBox="1"/>
          <p:nvPr/>
        </p:nvSpPr>
        <p:spPr>
          <a:xfrm>
            <a:off x="9037320" y="6407719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 b="0" i="0" dirty="0">
                <a:solidFill>
                  <a:schemeClr val="accent2"/>
                </a:solidFill>
                <a:latin typeface="Dagny OT" panose="020B0504020201020104" pitchFamily="34" charset="77"/>
              </a:rPr>
              <a:t>data-action-</a:t>
            </a:r>
            <a:r>
              <a:rPr lang="en-US" b="0" i="0" dirty="0" err="1">
                <a:solidFill>
                  <a:schemeClr val="accent2"/>
                </a:solidFill>
                <a:latin typeface="Dagny OT" panose="020B0504020201020104" pitchFamily="34" charset="77"/>
              </a:rPr>
              <a:t>lab.com</a:t>
            </a:r>
            <a:endParaRPr lang="en-US" b="0" i="0" dirty="0">
              <a:solidFill>
                <a:schemeClr val="accent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889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culator, pen, compass, money and a paper with graphs printed on it">
            <a:extLst>
              <a:ext uri="{FF2B5EF4-FFF2-40B4-BE49-F238E27FC236}">
                <a16:creationId xmlns:a16="http://schemas.microsoft.com/office/drawing/2014/main" id="{AC063C32-D1F1-7337-D040-E4A71AC11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4" r="9091" b="10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US" dirty="0"/>
              <a:t>Stage 3: Evaluation example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8399"/>
            <a:ext cx="7216607" cy="356446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700" dirty="0">
                <a:solidFill>
                  <a:schemeClr val="bg1"/>
                </a:solidFill>
              </a:rPr>
              <a:t>From the previous example, the failed DQ test for </a:t>
            </a:r>
            <a:r>
              <a:rPr lang="en-US" sz="1700" b="1" dirty="0">
                <a:solidFill>
                  <a:schemeClr val="bg1"/>
                </a:solidFill>
              </a:rPr>
              <a:t>completeness</a:t>
            </a:r>
            <a:r>
              <a:rPr lang="en-US" sz="1700" dirty="0">
                <a:solidFill>
                  <a:schemeClr val="bg1"/>
                </a:solidFill>
              </a:rPr>
              <a:t>  of the  “surname” column has a metric value of 97.2%.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700" dirty="0">
                <a:solidFill>
                  <a:schemeClr val="bg1"/>
                </a:solidFill>
              </a:rPr>
              <a:t>Next, the appropriate line of business </a:t>
            </a:r>
            <a:r>
              <a:rPr lang="en-US" sz="1700" b="1" dirty="0">
                <a:solidFill>
                  <a:schemeClr val="bg1"/>
                </a:solidFill>
              </a:rPr>
              <a:t>evaluates</a:t>
            </a:r>
            <a:r>
              <a:rPr lang="en-US" sz="1700" dirty="0">
                <a:solidFill>
                  <a:schemeClr val="bg1"/>
                </a:solidFill>
              </a:rPr>
              <a:t> the situation to find how critical it is to fix the problem. 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700" dirty="0">
                <a:solidFill>
                  <a:schemeClr val="bg1"/>
                </a:solidFill>
              </a:rPr>
              <a:t>As the database in question is related to pay, the 2.8% of missing values is seen as a </a:t>
            </a:r>
            <a:r>
              <a:rPr lang="en-US" sz="1700" b="1" dirty="0">
                <a:solidFill>
                  <a:schemeClr val="bg1"/>
                </a:solidFill>
              </a:rPr>
              <a:t>HIGH priority</a:t>
            </a:r>
            <a:r>
              <a:rPr lang="en-US" sz="1700" dirty="0">
                <a:solidFill>
                  <a:schemeClr val="bg1"/>
                </a:solidFill>
              </a:rPr>
              <a:t>, to be fixed as soon as practicable.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700" dirty="0">
                <a:solidFill>
                  <a:schemeClr val="bg1"/>
                </a:solidFill>
              </a:rPr>
              <a:t>An investigation and </a:t>
            </a:r>
            <a:r>
              <a:rPr lang="en-US" sz="1700" b="1" dirty="0">
                <a:solidFill>
                  <a:schemeClr val="bg1"/>
                </a:solidFill>
              </a:rPr>
              <a:t>root cause analysis</a:t>
            </a:r>
            <a:r>
              <a:rPr lang="en-US" sz="1700" dirty="0">
                <a:solidFill>
                  <a:schemeClr val="bg1"/>
                </a:solidFill>
              </a:rPr>
              <a:t> is then carried out to find out what happed and what were the root causes of the issue.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700" dirty="0">
                <a:solidFill>
                  <a:schemeClr val="bg1"/>
                </a:solidFill>
              </a:rPr>
              <a:t>It was determined that the root cause was an automated process used to copy surnames from another database, which failed because of a software update; </a:t>
            </a:r>
            <a:r>
              <a:rPr lang="en-US" sz="1800" dirty="0">
                <a:solidFill>
                  <a:schemeClr val="bg1"/>
                </a:solidFill>
              </a:rPr>
              <a:t>we can now move to the next DQ process phase.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Data Quality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AD766D2-3812-D54B-A075-6E2D1A60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DATA ANALYSIS, DATA SCIENCE, AND BUSINESS INTELLIGENCE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6758" y="6407720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  <a:latin typeface="Dagny OT" panose="020B0504020201020104" pitchFamily="34" charset="77"/>
              </a:rPr>
              <a:t>data-action-</a:t>
            </a:r>
            <a:r>
              <a:rPr lang="en-US" err="1">
                <a:solidFill>
                  <a:schemeClr val="accent2"/>
                </a:solidFill>
                <a:latin typeface="Dagny OT" panose="020B0504020201020104" pitchFamily="34" charset="77"/>
              </a:rPr>
              <a:t>lab.com</a:t>
            </a:r>
            <a:endParaRPr lang="en-US">
              <a:solidFill>
                <a:schemeClr val="accent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51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4: Mitigation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2180498"/>
            <a:ext cx="7336768" cy="414076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Once a DQ issue has been evaluated it may then require </a:t>
            </a:r>
            <a:r>
              <a:rPr lang="en-US" sz="2000" b="1" dirty="0"/>
              <a:t>mitigation</a:t>
            </a:r>
            <a:r>
              <a:rPr lang="en-US" sz="2000" dirty="0"/>
              <a:t> (fixing the issue). The actual fix will vary depending on the issue itself, but they fall into different categories.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Quality Control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short term corrective actions to immediately fix the issue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long term corrective actions ensure the issue does not recur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Quality Assurance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preventative actions ensure that high risks do not turn into DQ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423F5-35D1-D931-05D8-E240CFB40A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01" b="10037"/>
          <a:stretch/>
        </p:blipFill>
        <p:spPr>
          <a:xfrm>
            <a:off x="8679742" y="1883328"/>
            <a:ext cx="3050440" cy="2171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3C6A1-561B-50CD-4E24-78887550A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742" y="4175614"/>
            <a:ext cx="3142803" cy="22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9A5DE908-40D1-8179-41ED-BA8307EC3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US" dirty="0"/>
              <a:t>Stage 4: Mitigation example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700" dirty="0">
                <a:solidFill>
                  <a:schemeClr val="bg1"/>
                </a:solidFill>
              </a:rPr>
              <a:t>From the previous example the following mitigation activities may be carried out.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A </a:t>
            </a:r>
            <a:r>
              <a:rPr lang="en-US" sz="1500" b="1" dirty="0">
                <a:solidFill>
                  <a:schemeClr val="bg1"/>
                </a:solidFill>
              </a:rPr>
              <a:t>short-term corrective action</a:t>
            </a:r>
            <a:r>
              <a:rPr lang="en-US" sz="1500" dirty="0">
                <a:solidFill>
                  <a:schemeClr val="bg1"/>
                </a:solidFill>
              </a:rPr>
              <a:t> is to re-run the data transfer process manually to ensure that the column is updated and 100% complete.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A </a:t>
            </a:r>
            <a:r>
              <a:rPr lang="en-US" sz="1500" b="1" dirty="0">
                <a:solidFill>
                  <a:schemeClr val="bg1"/>
                </a:solidFill>
              </a:rPr>
              <a:t>long-term corrective action</a:t>
            </a:r>
            <a:r>
              <a:rPr lang="en-US" sz="1500" dirty="0">
                <a:solidFill>
                  <a:schemeClr val="bg1"/>
                </a:solidFill>
              </a:rPr>
              <a:t> is to implement an automated DQ test once the transfer is complete to ensure that all records had been transferred between data assets.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We can now move to the next DQ process phase.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50AF7FF-0BB3-4D42-87AF-2FAC46297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2C26E-7EB2-4808-9497-CB1627FED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614407"/>
            <a:ext cx="75077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850" y="702156"/>
            <a:ext cx="7208958" cy="1013800"/>
          </a:xfrm>
        </p:spPr>
        <p:txBody>
          <a:bodyPr>
            <a:normAutofit/>
          </a:bodyPr>
          <a:lstStyle/>
          <a:p>
            <a:r>
              <a:rPr lang="en-US" dirty="0"/>
              <a:t>Stage 5: Monitor</a:t>
            </a:r>
            <a:endParaRPr lang="en-CA" dirty="0"/>
          </a:p>
        </p:txBody>
      </p:sp>
      <p:pic>
        <p:nvPicPr>
          <p:cNvPr id="7" name="Picture 2" descr="Quality control kpi dashboard showing data quality Slide01">
            <a:extLst>
              <a:ext uri="{FF2B5EF4-FFF2-40B4-BE49-F238E27FC236}">
                <a16:creationId xmlns:a16="http://schemas.microsoft.com/office/drawing/2014/main" id="{FB177A5F-7308-4CF2-A669-73B3338EE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40987" y="992955"/>
            <a:ext cx="3575727" cy="209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CD3A50-A981-447A-B92E-805F81472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391" y="641102"/>
            <a:ext cx="3695019" cy="282703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00662-EA74-F8FD-CB6E-37BDC84F3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4037" y="3920822"/>
            <a:ext cx="3575726" cy="21007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DFB5F11-83FD-42E2-BABD-CAD7B27DF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134" y="3557674"/>
            <a:ext cx="3695019" cy="282703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849" y="2180496"/>
            <a:ext cx="7208957" cy="404568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It is best practice to </a:t>
            </a:r>
            <a:r>
              <a:rPr lang="en-US" b="1" dirty="0"/>
              <a:t>monitor</a:t>
            </a:r>
            <a:r>
              <a:rPr lang="en-US" dirty="0"/>
              <a:t> DQ on an </a:t>
            </a:r>
            <a:r>
              <a:rPr lang="en-US" b="1" dirty="0"/>
              <a:t>ongoing</a:t>
            </a:r>
            <a:r>
              <a:rPr lang="en-US" dirty="0"/>
              <a:t> basis. </a:t>
            </a:r>
          </a:p>
          <a:p>
            <a:pPr>
              <a:spcBef>
                <a:spcPts val="1200"/>
              </a:spcBef>
            </a:pPr>
            <a:r>
              <a:rPr lang="en-US" b="1" dirty="0"/>
              <a:t>Quality Control &amp; Quality Assurance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DQ issues (non-conformances and risks)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DQ investigations and root cause analysis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internal quality audits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corrective actions and preventative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DB1BF-16B9-B93D-76BE-2C7D05005F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8C811-221D-BD85-94E6-0EC2E6F2D10A}"/>
              </a:ext>
            </a:extLst>
          </p:cNvPr>
          <p:cNvSpPr txBox="1"/>
          <p:nvPr/>
        </p:nvSpPr>
        <p:spPr>
          <a:xfrm>
            <a:off x="9037320" y="6407719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 b="0" i="0" dirty="0">
                <a:solidFill>
                  <a:schemeClr val="accent2"/>
                </a:solidFill>
                <a:latin typeface="Dagny OT" panose="020B0504020201020104" pitchFamily="34" charset="77"/>
              </a:rPr>
              <a:t>data-action-</a:t>
            </a:r>
            <a:r>
              <a:rPr lang="en-US" b="0" i="0" dirty="0" err="1">
                <a:solidFill>
                  <a:schemeClr val="accent2"/>
                </a:solidFill>
                <a:latin typeface="Dagny OT" panose="020B0504020201020104" pitchFamily="34" charset="77"/>
              </a:rPr>
              <a:t>lab.com</a:t>
            </a:r>
            <a:endParaRPr lang="en-US" b="0" i="0" dirty="0">
              <a:solidFill>
                <a:schemeClr val="accent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38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5ED08237-4C25-8A90-5CE9-3B285464E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8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426A5-7DCC-25EF-DE4C-E1CA2026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US" dirty="0"/>
              <a:t>Stage 5: Monitor example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E1D8-B182-AF18-DD62-AC4A8A5C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8399"/>
            <a:ext cx="7216607" cy="356446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As an issue had occurred in the “surname” column, the following items were recorded and included in the </a:t>
            </a:r>
            <a:r>
              <a:rPr lang="en-US" sz="1600" b="1" dirty="0">
                <a:solidFill>
                  <a:schemeClr val="bg1"/>
                </a:solidFill>
              </a:rPr>
              <a:t>ongoing monitoring </a:t>
            </a:r>
            <a:r>
              <a:rPr lang="en-US" sz="1600" dirty="0">
                <a:solidFill>
                  <a:schemeClr val="bg1"/>
                </a:solidFill>
              </a:rPr>
              <a:t>of DQ:</a:t>
            </a:r>
          </a:p>
          <a:p>
            <a:pPr marL="666887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the date the issue was identified;</a:t>
            </a:r>
          </a:p>
          <a:p>
            <a:pPr marL="666887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the criticality of the issue (high priority);</a:t>
            </a:r>
          </a:p>
          <a:p>
            <a:pPr marL="666887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the type of issue (“completeness” non-conformance);</a:t>
            </a:r>
          </a:p>
          <a:p>
            <a:pPr marL="666887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the actual test result (97.2%);</a:t>
            </a:r>
          </a:p>
          <a:p>
            <a:pPr marL="666887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the date the short-term corrective action was completed;</a:t>
            </a:r>
          </a:p>
          <a:p>
            <a:pPr marL="666887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the date the long-term corrective action was completed, and</a:t>
            </a:r>
          </a:p>
          <a:p>
            <a:pPr marL="666887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a measure of the effectiveness of the long-term corrective action (“highly effective”).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As the line of business continues to monitor non-conformances and risks, a profile of the health of the data asset is created which shows </a:t>
            </a:r>
            <a:r>
              <a:rPr lang="en-US" sz="1600" b="1" dirty="0">
                <a:solidFill>
                  <a:schemeClr val="bg1"/>
                </a:solidFill>
              </a:rPr>
              <a:t>improvement over time </a:t>
            </a:r>
            <a:r>
              <a:rPr lang="en-US" sz="1600" dirty="0">
                <a:solidFill>
                  <a:schemeClr val="bg1"/>
                </a:solidFill>
              </a:rPr>
              <a:t>(?)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This is replicated for </a:t>
            </a:r>
            <a:r>
              <a:rPr lang="en-US" sz="1600" b="1" dirty="0">
                <a:solidFill>
                  <a:schemeClr val="bg1"/>
                </a:solidFill>
              </a:rPr>
              <a:t>all onboarded assets </a:t>
            </a:r>
            <a:r>
              <a:rPr lang="en-US" sz="1600" dirty="0">
                <a:solidFill>
                  <a:schemeClr val="bg1"/>
                </a:solidFill>
              </a:rPr>
              <a:t>for aggregated monitoring &amp; reporting.</a:t>
            </a:r>
          </a:p>
          <a:p>
            <a:pPr>
              <a:spcBef>
                <a:spcPts val="600"/>
              </a:spcBef>
            </a:pPr>
            <a:endParaRPr lang="en-CA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774F5-8841-B9B3-2E4B-3242267E3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6975D3D-C18B-5BE8-D8E6-D9DCE1D086B4}"/>
              </a:ext>
            </a:extLst>
          </p:cNvPr>
          <p:cNvSpPr txBox="1">
            <a:spLocks/>
          </p:cNvSpPr>
          <p:nvPr/>
        </p:nvSpPr>
        <p:spPr>
          <a:xfrm>
            <a:off x="581192" y="1905793"/>
            <a:ext cx="11029615" cy="29351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just" defTabSz="457182" rtl="0" eaLnBrk="1" latinLnBrk="0" hangingPunct="1">
              <a:spcBef>
                <a:spcPts val="24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1pPr>
            <a:lvl2pPr marL="629975" indent="-305988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2pPr>
            <a:lvl3pPr marL="899964" indent="-269989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3pPr>
            <a:lvl4pPr marL="1241950" indent="-233991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4pPr>
            <a:lvl5pPr marL="1601936" indent="-2339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24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12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00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888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“Any substantial improvement must come from action on the system and is the responsibility of management. Wishing and pleading and begging the workers to do better is totally futile.”</a:t>
            </a:r>
          </a:p>
          <a:p>
            <a:pPr algn="r"/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(W. Edwards Deming, </a:t>
            </a:r>
            <a:r>
              <a:rPr lang="en-US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Out of the Crises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A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632A9-4A9B-4028-9FA3-422B7B16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IS ENACTED BY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FFEE5-B560-49AA-A39F-658870E2B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982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7F7F7F"/>
                </a:solidFill>
                <a:latin typeface="Century Gothic" panose="020B0502020202020204" pitchFamily="34" charset="0"/>
                <a:ea typeface="ヒラギノ角ゴ Pro W3" pitchFamily="127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9pPr>
          </a:lstStyle>
          <a:p>
            <a:fld id="{78075564-AF6E-40FC-905A-F6C5E8D29614}" type="slidenum">
              <a:rPr lang="en-US" altLang="en-US" smtClean="0"/>
              <a:pPr/>
              <a:t>25</a:t>
            </a:fld>
            <a:endParaRPr lang="en-US" alt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E53A13E-2642-4848-B7F8-0079A50B5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48760"/>
              </p:ext>
            </p:extLst>
          </p:nvPr>
        </p:nvGraphicFramePr>
        <p:xfrm>
          <a:off x="457200" y="2212351"/>
          <a:ext cx="11315700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879">
                  <a:extLst>
                    <a:ext uri="{9D8B030D-6E8A-4147-A177-3AD203B41FA5}">
                      <a16:colId xmlns:a16="http://schemas.microsoft.com/office/drawing/2014/main" val="558360668"/>
                    </a:ext>
                  </a:extLst>
                </a:gridCol>
                <a:gridCol w="4863707">
                  <a:extLst>
                    <a:ext uri="{9D8B030D-6E8A-4147-A177-3AD203B41FA5}">
                      <a16:colId xmlns:a16="http://schemas.microsoft.com/office/drawing/2014/main" val="2823245943"/>
                    </a:ext>
                  </a:extLst>
                </a:gridCol>
                <a:gridCol w="4310114">
                  <a:extLst>
                    <a:ext uri="{9D8B030D-6E8A-4147-A177-3AD203B41FA5}">
                      <a16:colId xmlns:a16="http://schemas.microsoft.com/office/drawing/2014/main" val="4232658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Dagny OT" panose="020B0504020201020104" pitchFamily="34" charset="77"/>
                        </a:rPr>
                        <a:t>Role</a:t>
                      </a:r>
                      <a:endParaRPr lang="en-US" dirty="0"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Dagny OT" panose="020B0504020201020104" pitchFamily="34" charset="77"/>
                        </a:rPr>
                        <a:t>Description</a:t>
                      </a:r>
                      <a:endParaRPr lang="en-US" dirty="0"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Dagny OT" panose="020B0504020201020104" pitchFamily="34" charset="77"/>
                        </a:rPr>
                        <a:t>Focus on Data Quality</a:t>
                      </a:r>
                      <a:endParaRPr lang="en-US" dirty="0"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899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Chief Data Officer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Responsible for all data related activities at department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Accountable for DQ program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24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Branch/Regional/ Program Heads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Responsible for Branch/Regional/Programs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Participation in the DQ program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59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Data Trustee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Strategically manages data assets and ensures  compliance with data-related strategies, regulations, policies, directives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Creates a proactive, risk-based approach to the reduction of DQ issues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82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Data Steward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Advises, enacts, and enforces data policies and standards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Performs testing, risk assessment, investigations and auditing. Implements ongoing monitoring </a:t>
                      </a: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of DQ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69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Data Custodian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Ensures safe custody and integrity of hosted data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Provides technical support for corrective and preventative actions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72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Data Contributor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Ensures the data they provide aligns with technical and business policies, procedures, and standards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Ensures quality of data prior to inclusion in data asset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33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Data Consumer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Ensures usage of data supports all objectives and mandates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Dagny OT" panose="020B0504020201020104" pitchFamily="34" charset="77"/>
                        </a:rPr>
                        <a:t>Reports on data issues found when using data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Dagny OT" panose="020B0504020201020104" pitchFamily="34" charset="7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62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14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ASKING QUESTIONS &amp; NON-TECHNICAL ASPECTS OF DATA WORK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AD766D2-3812-D54B-A075-6E2D1A60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DATA ANALYSIS, DATA SCIENCE, AND BUSINESS INTELLIGENCE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6758" y="6407720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  <a:latin typeface="Dagny OT" panose="020B0504020201020104" pitchFamily="34" charset="77"/>
              </a:rPr>
              <a:t>data-action-</a:t>
            </a:r>
            <a:r>
              <a:rPr lang="en-US" err="1">
                <a:solidFill>
                  <a:schemeClr val="accent2"/>
                </a:solidFill>
                <a:latin typeface="Dagny OT" panose="020B0504020201020104" pitchFamily="34" charset="77"/>
              </a:rPr>
              <a:t>lab.com</a:t>
            </a:r>
            <a:endParaRPr lang="en-US">
              <a:solidFill>
                <a:schemeClr val="accent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417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Asking the Right Questions</a:t>
            </a:r>
            <a:endParaRPr lang="en-US" sz="24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>
                <a:cs typeface="Calibri Light" panose="020F0302020204030204" pitchFamily="34" charset="0"/>
              </a:rPr>
              <a:t>Data science is about asking and answering questions: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>
                <a:cs typeface="Calibri" panose="020F0502020204030204" pitchFamily="34" charset="0"/>
              </a:rPr>
              <a:t>Analytics:</a:t>
            </a:r>
            <a:r>
              <a:rPr lang="en-US" sz="2000" i="0" dirty="0">
                <a:latin typeface="Myriad Pro" panose="020B0503030403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cs typeface="Calibri Light" panose="020F0302020204030204" pitchFamily="34" charset="0"/>
              </a:rPr>
              <a:t>“How many clicks did this link get?”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>
                <a:cs typeface="Calibri" panose="020F0502020204030204" pitchFamily="34" charset="0"/>
              </a:rPr>
              <a:t>Data Science: </a:t>
            </a:r>
            <a:r>
              <a:rPr lang="en-US" sz="2000" dirty="0">
                <a:cs typeface="Calibri Light" panose="020F0302020204030204" pitchFamily="34" charset="0"/>
              </a:rPr>
              <a:t>“Based on this user’s previous purchasing history, can I predict what links they will click on the next time they access the site?”</a:t>
            </a:r>
          </a:p>
          <a:p>
            <a:pPr marL="0" lvl="1" indent="-91687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>
                <a:cs typeface="Calibri Light" panose="020F0302020204030204" pitchFamily="34" charset="0"/>
              </a:rPr>
              <a:t>Data mining/science models are usually </a:t>
            </a:r>
            <a:r>
              <a:rPr lang="en-US" sz="2400" b="1" dirty="0">
                <a:cs typeface="Calibri" panose="020F0502020204030204" pitchFamily="34" charset="0"/>
              </a:rPr>
              <a:t>predictive</a:t>
            </a:r>
            <a:r>
              <a:rPr lang="en-US" sz="2400" i="0" dirty="0">
                <a:latin typeface="Myriad Pro" panose="020B050303040302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cs typeface="Calibri Light" panose="020F0302020204030204" pitchFamily="34" charset="0"/>
              </a:rPr>
              <a:t>(not </a:t>
            </a:r>
            <a:r>
              <a:rPr lang="en-US" sz="2400" b="1" dirty="0">
                <a:cs typeface="Calibri" panose="020F0502020204030204" pitchFamily="34" charset="0"/>
              </a:rPr>
              <a:t>explanatory</a:t>
            </a:r>
            <a:r>
              <a:rPr lang="en-US" sz="2400" dirty="0">
                <a:cs typeface="Calibri Light" panose="020F0302020204030204" pitchFamily="34" charset="0"/>
              </a:rPr>
              <a:t>): they show connections, but don't reveal why these exist.</a:t>
            </a:r>
          </a:p>
          <a:p>
            <a:pPr marL="0" lvl="1" indent="-91687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b="1" dirty="0">
                <a:cs typeface="Calibri" panose="020F0502020204030204" pitchFamily="34" charset="0"/>
              </a:rPr>
              <a:t>Warning:</a:t>
            </a:r>
            <a:r>
              <a:rPr lang="en-US" sz="2400" i="0" dirty="0">
                <a:latin typeface="Myriad Pro" panose="020B050303040302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cs typeface="Calibri Light" panose="020F0302020204030204" pitchFamily="34" charset="0"/>
              </a:rPr>
              <a:t>not every situation calls for data science, artificial intelligence, machine learning, statistics, or analytics.</a:t>
            </a:r>
          </a:p>
        </p:txBody>
      </p:sp>
    </p:spTree>
    <p:extLst>
      <p:ext uri="{BB962C8B-B14F-4D97-AF65-F5344CB8AC3E}">
        <p14:creationId xmlns:p14="http://schemas.microsoft.com/office/powerpoint/2010/main" val="405179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The Wrong Questions</a:t>
            </a:r>
            <a:endParaRPr lang="en-US" sz="24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>
                <a:cs typeface="Calibri Light" panose="020F0302020204030204" pitchFamily="34" charset="0"/>
              </a:rPr>
              <a:t>Too often, analysts are asking the </a:t>
            </a:r>
            <a:r>
              <a:rPr lang="en-US" sz="2400" b="1" dirty="0">
                <a:cs typeface="Calibri Light" panose="020F0302020204030204" pitchFamily="34" charset="0"/>
              </a:rPr>
              <a:t>wrong questions: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questions that are </a:t>
            </a:r>
            <a:r>
              <a:rPr lang="en-US" sz="2000" b="1" dirty="0">
                <a:latin typeface="Myriad Pro" panose="020B0503030403020204" pitchFamily="34" charset="0"/>
                <a:cs typeface="Calibri" panose="020F0502020204030204" pitchFamily="34" charset="0"/>
              </a:rPr>
              <a:t>too broad </a:t>
            </a:r>
            <a:r>
              <a:rPr lang="en-US" sz="2000" dirty="0">
                <a:cs typeface="Calibri" panose="020F0502020204030204" pitchFamily="34" charset="0"/>
              </a:rPr>
              <a:t>or</a:t>
            </a:r>
            <a:r>
              <a:rPr lang="en-US" sz="2000" dirty="0">
                <a:latin typeface="Myriad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Myriad Pro" panose="020B0503030403020204" pitchFamily="34" charset="0"/>
                <a:cs typeface="Calibri" panose="020F0502020204030204" pitchFamily="34" charset="0"/>
              </a:rPr>
              <a:t>too narrow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questions that </a:t>
            </a:r>
            <a:r>
              <a:rPr lang="en-US" sz="2000" b="1" dirty="0">
                <a:latin typeface="Myriad Pro" panose="020B0503030403020204" pitchFamily="34" charset="0"/>
                <a:cs typeface="Calibri" panose="020F0502020204030204" pitchFamily="34" charset="0"/>
              </a:rPr>
              <a:t>no amount of data could ever answer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questions for which </a:t>
            </a:r>
            <a:r>
              <a:rPr lang="en-US" sz="2000" b="1" dirty="0">
                <a:latin typeface="Myriad Pro" panose="020B0503030403020204" pitchFamily="34" charset="0"/>
                <a:cs typeface="Calibri" panose="020F0502020204030204" pitchFamily="34" charset="0"/>
              </a:rPr>
              <a:t>data cannot reasonably be obtained </a:t>
            </a:r>
            <a:endParaRPr lang="en-US" sz="2000" b="1" i="0" dirty="0">
              <a:latin typeface="Myriad Pro" panose="020B0503030403020204" pitchFamily="34" charset="0"/>
              <a:cs typeface="Calibri Light" panose="020F0302020204030204" pitchFamily="34" charset="0"/>
            </a:endParaRPr>
          </a:p>
          <a:p>
            <a:pPr marL="0" lvl="1" indent="-91687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>
                <a:cs typeface="Calibri Light" panose="020F0302020204030204" pitchFamily="34" charset="0"/>
              </a:rPr>
              <a:t>The </a:t>
            </a:r>
            <a:r>
              <a:rPr lang="en-US" sz="2400" b="1" dirty="0">
                <a:cs typeface="Calibri Light" panose="020F0302020204030204" pitchFamily="34" charset="0"/>
              </a:rPr>
              <a:t>best-case scenario </a:t>
            </a:r>
            <a:r>
              <a:rPr lang="en-US" sz="2400" dirty="0">
                <a:cs typeface="Calibri Light" panose="020F0302020204030204" pitchFamily="34" charset="0"/>
              </a:rPr>
              <a:t>is that stakeholders will recognize the answers as irrelevant. </a:t>
            </a:r>
          </a:p>
          <a:p>
            <a:pPr marL="0" lvl="1" indent="-91687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>
                <a:cs typeface="Calibri Light" panose="020F0302020204030204" pitchFamily="34" charset="0"/>
              </a:rPr>
              <a:t>The </a:t>
            </a:r>
            <a:r>
              <a:rPr lang="en-US" sz="2400" b="1" dirty="0">
                <a:cs typeface="Calibri Light" panose="020F0302020204030204" pitchFamily="34" charset="0"/>
              </a:rPr>
              <a:t>worst-case scenario </a:t>
            </a:r>
            <a:r>
              <a:rPr lang="en-US" sz="2400" dirty="0">
                <a:cs typeface="Calibri Light" panose="020F0302020204030204" pitchFamily="34" charset="0"/>
              </a:rPr>
              <a:t>is that they will erroneously implement policies or make decisions based on answers that have not been identified as misleading or useless.  </a:t>
            </a:r>
          </a:p>
        </p:txBody>
      </p:sp>
    </p:spTree>
    <p:extLst>
      <p:ext uri="{BB962C8B-B14F-4D97-AF65-F5344CB8AC3E}">
        <p14:creationId xmlns:p14="http://schemas.microsoft.com/office/powerpoint/2010/main" val="24180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Question mark boxes">
            <a:extLst>
              <a:ext uri="{FF2B5EF4-FFF2-40B4-BE49-F238E27FC236}">
                <a16:creationId xmlns:a16="http://schemas.microsoft.com/office/drawing/2014/main" id="{66D222E9-5E47-8824-2B38-DD29517D0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US" b="1" dirty="0"/>
              <a:t>Roadmap to Framing Questions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1678BC7-7FA7-4792-BCC1-2BCAAB3F7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Understand the problem (opportunity vs. problem)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What initial assumptions do I have about the situation?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How will the results be used?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What are the risks and/or benefits of answering this question?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What stakeholder questions might arise based on the answer(s)?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Do I have access to the data necessary to answering this question?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</a:rPr>
              <a:t>How will I measure my ‘success’ criteria?</a:t>
            </a:r>
          </a:p>
        </p:txBody>
      </p:sp>
    </p:spTree>
    <p:extLst>
      <p:ext uri="{BB962C8B-B14F-4D97-AF65-F5344CB8AC3E}">
        <p14:creationId xmlns:p14="http://schemas.microsoft.com/office/powerpoint/2010/main" val="37284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Drivers for Data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8"/>
            <a:ext cx="5374129" cy="414076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300" dirty="0" err="1">
                <a:ea typeface="ヒラギノ角ゴ Pro W3"/>
              </a:rPr>
              <a:t>GoC</a:t>
            </a:r>
            <a:r>
              <a:rPr lang="en-US" sz="2300" dirty="0">
                <a:ea typeface="ヒラギノ角ゴ Pro W3"/>
              </a:rPr>
              <a:t> data governance policies/directives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300" dirty="0">
                <a:ea typeface="ヒラギノ角ゴ Pro W3"/>
              </a:rPr>
              <a:t>Departmental data policies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300" dirty="0">
                <a:ea typeface="ヒラギノ角ゴ Pro W3"/>
              </a:rPr>
              <a:t>Departmental data directives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300" dirty="0">
                <a:ea typeface="ヒラギノ角ゴ Pro W3"/>
              </a:rPr>
              <a:t>Facilitates move towards </a:t>
            </a:r>
            <a:r>
              <a:rPr lang="en-US" sz="2300" dirty="0" err="1">
                <a:ea typeface="ヒラギノ角ゴ Pro W3"/>
              </a:rPr>
              <a:t>GoC</a:t>
            </a:r>
            <a:r>
              <a:rPr lang="en-US" sz="2300" dirty="0">
                <a:ea typeface="ヒラギノ角ゴ Pro W3"/>
              </a:rPr>
              <a:t> Open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982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7F7F7F"/>
                </a:solidFill>
                <a:latin typeface="Century Gothic" panose="020B0502020202020204" pitchFamily="34" charset="0"/>
                <a:ea typeface="ヒラギノ角ゴ Pro W3" pitchFamily="127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9pPr>
          </a:lstStyle>
          <a:p>
            <a:fld id="{78075564-AF6E-40FC-905A-F6C5E8D2961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F73B38-13F4-B5EA-3DFC-D046310DB8B8}"/>
              </a:ext>
            </a:extLst>
          </p:cNvPr>
          <p:cNvSpPr txBox="1">
            <a:spLocks/>
          </p:cNvSpPr>
          <p:nvPr/>
        </p:nvSpPr>
        <p:spPr>
          <a:xfrm>
            <a:off x="5955323" y="2180498"/>
            <a:ext cx="5374129" cy="4140767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>
            <a:lvl1pPr marL="0" indent="0" algn="just" defTabSz="457182" rtl="0" eaLnBrk="1" latinLnBrk="0" hangingPunct="1">
              <a:spcBef>
                <a:spcPts val="24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1pPr>
            <a:lvl2pPr marL="629975" indent="-305988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2pPr>
            <a:lvl3pPr marL="899964" indent="-269989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3pPr>
            <a:lvl4pPr marL="1241950" indent="-233991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4pPr>
            <a:lvl5pPr marL="1601936" indent="-233991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5pPr>
            <a:lvl6pPr marL="1899924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12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00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888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ea typeface="ヒラギノ角ゴ Pro W3"/>
              </a:rPr>
              <a:t>But, it’s mostly just </a:t>
            </a:r>
            <a:r>
              <a:rPr lang="en-US" sz="2200" b="1" dirty="0">
                <a:ea typeface="ヒラギノ角ゴ Pro W3"/>
              </a:rPr>
              <a:t>good business practice</a:t>
            </a:r>
            <a:r>
              <a:rPr lang="en-US" sz="2200" dirty="0">
                <a:ea typeface="ヒラギノ角ゴ Pro W3"/>
              </a:rPr>
              <a:t>!</a:t>
            </a:r>
          </a:p>
          <a:p>
            <a:pPr lvl="1"/>
            <a:r>
              <a:rPr lang="en-US" sz="2000" dirty="0">
                <a:ea typeface="ヒラギノ角ゴ Pro W3"/>
              </a:rPr>
              <a:t>Ability to utilize data more efficiently and effectively</a:t>
            </a:r>
          </a:p>
          <a:p>
            <a:pPr lvl="1"/>
            <a:r>
              <a:rPr lang="en-US" sz="2000" dirty="0">
                <a:ea typeface="ヒラギノ角ゴ Pro W3"/>
              </a:rPr>
              <a:t>More timely access to data</a:t>
            </a:r>
          </a:p>
          <a:p>
            <a:pPr lvl="1"/>
            <a:r>
              <a:rPr lang="en-US" sz="2000" dirty="0">
                <a:ea typeface="ヒラギノ角ゴ Pro W3"/>
              </a:rPr>
              <a:t>Increased confidence in decision making</a:t>
            </a:r>
          </a:p>
          <a:p>
            <a:pPr lvl="1"/>
            <a:r>
              <a:rPr lang="en-US" sz="2000" dirty="0">
                <a:ea typeface="ヒラギノ角ゴ Pro W3"/>
              </a:rPr>
              <a:t>Preparation for advanced analytics such as AI and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4337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Yes/No Trap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855D20-5BE5-4F69-88FC-FEB0A90D3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2052158"/>
            <a:ext cx="5422391" cy="4093260"/>
          </a:xfrm>
        </p:spPr>
        <p:txBody>
          <a:bodyPr anchor="t">
            <a:normAutofit/>
          </a:bodyPr>
          <a:lstStyle/>
          <a:p>
            <a:r>
              <a:rPr lang="en-US" sz="2400" dirty="0"/>
              <a:t>Examples of </a:t>
            </a:r>
            <a:r>
              <a:rPr lang="en-US" sz="2400" b="1" dirty="0">
                <a:solidFill>
                  <a:srgbClr val="C00000"/>
                </a:solidFill>
              </a:rPr>
              <a:t>bad</a:t>
            </a:r>
            <a:r>
              <a:rPr lang="en-US" sz="2400" dirty="0"/>
              <a:t> questions:</a:t>
            </a:r>
          </a:p>
          <a:p>
            <a:pPr lvl="1" algn="l"/>
            <a:r>
              <a:rPr lang="en-US" sz="2000" dirty="0"/>
              <a:t>Are our revenues </a:t>
            </a:r>
            <a:r>
              <a:rPr lang="en-US" sz="2000" b="1" dirty="0"/>
              <a:t>increasing</a:t>
            </a:r>
            <a:r>
              <a:rPr lang="en-US" sz="2000" dirty="0"/>
              <a:t> over time? </a:t>
            </a:r>
            <a:r>
              <a:rPr lang="en-US" sz="2000" b="1" dirty="0"/>
              <a:t>Has it </a:t>
            </a:r>
            <a:r>
              <a:rPr lang="en-US" sz="2000" dirty="0"/>
              <a:t>increased year-over-year?</a:t>
            </a:r>
          </a:p>
          <a:p>
            <a:pPr lvl="1" algn="l"/>
            <a:r>
              <a:rPr lang="en-US" sz="2000" dirty="0"/>
              <a:t>Are most of our customers from </a:t>
            </a:r>
            <a:r>
              <a:rPr lang="en-US" sz="2000" b="1" dirty="0"/>
              <a:t>this demographic</a:t>
            </a:r>
            <a:r>
              <a:rPr lang="en-US" sz="2000" dirty="0"/>
              <a:t>?</a:t>
            </a:r>
          </a:p>
          <a:p>
            <a:pPr lvl="1" algn="l"/>
            <a:r>
              <a:rPr lang="en-US" sz="2000" b="1" dirty="0"/>
              <a:t>Does this project have </a:t>
            </a:r>
            <a:r>
              <a:rPr lang="en-US" sz="2000" dirty="0"/>
              <a:t>valuable ambitions to the broader department?</a:t>
            </a:r>
          </a:p>
          <a:p>
            <a:pPr lvl="1" algn="l"/>
            <a:r>
              <a:rPr lang="en-US" sz="2000" b="1" dirty="0"/>
              <a:t>How great </a:t>
            </a:r>
            <a:r>
              <a:rPr lang="en-US" sz="2000" dirty="0"/>
              <a:t>is our hard-working customer success team?</a:t>
            </a:r>
          </a:p>
          <a:p>
            <a:pPr lvl="1" algn="l"/>
            <a:r>
              <a:rPr lang="en-US" sz="2000" dirty="0"/>
              <a:t>How often do you </a:t>
            </a:r>
            <a:r>
              <a:rPr lang="en-US" sz="2000" b="1" dirty="0"/>
              <a:t>triple check </a:t>
            </a:r>
            <a:r>
              <a:rPr lang="en-US" sz="2000" dirty="0"/>
              <a:t>your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1F546-1DE3-6E17-9BFF-471D79681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052158"/>
            <a:ext cx="5422392" cy="4093260"/>
          </a:xfrm>
        </p:spPr>
        <p:txBody>
          <a:bodyPr anchor="t"/>
          <a:lstStyle/>
          <a:p>
            <a:pPr algn="l"/>
            <a:r>
              <a:rPr lang="en-US" dirty="0"/>
              <a:t>Examples of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good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/>
              <a:t>questions:</a:t>
            </a:r>
          </a:p>
          <a:p>
            <a:pPr lvl="1" algn="l"/>
            <a:r>
              <a:rPr lang="en-US" dirty="0"/>
              <a:t>What’s the </a:t>
            </a:r>
            <a:r>
              <a:rPr lang="en-US" b="1" dirty="0"/>
              <a:t>distribution</a:t>
            </a:r>
            <a:r>
              <a:rPr lang="en-US" dirty="0"/>
              <a:t> of our revenues over the past three months?</a:t>
            </a:r>
          </a:p>
          <a:p>
            <a:pPr lvl="1" algn="l"/>
            <a:r>
              <a:rPr lang="en-US" dirty="0"/>
              <a:t>Where are our </a:t>
            </a:r>
            <a:r>
              <a:rPr lang="en-US" b="1" dirty="0"/>
              <a:t>top 5</a:t>
            </a:r>
            <a:r>
              <a:rPr lang="en-US" dirty="0"/>
              <a:t> high-spending cohorts from?</a:t>
            </a:r>
          </a:p>
          <a:p>
            <a:pPr lvl="1" algn="l"/>
            <a:r>
              <a:rPr lang="en-US" dirty="0"/>
              <a:t>What are the </a:t>
            </a:r>
            <a:r>
              <a:rPr lang="en-US" b="1" dirty="0"/>
              <a:t>different benefits </a:t>
            </a:r>
            <a:r>
              <a:rPr lang="en-US" dirty="0"/>
              <a:t>of pursuing this project?</a:t>
            </a:r>
          </a:p>
          <a:p>
            <a:pPr lvl="1" algn="l"/>
            <a:r>
              <a:rPr lang="en-US" dirty="0"/>
              <a:t>What are </a:t>
            </a:r>
            <a:r>
              <a:rPr lang="en-US" b="1" dirty="0"/>
              <a:t>three good </a:t>
            </a:r>
            <a:r>
              <a:rPr lang="en-US" i="1" dirty="0"/>
              <a:t>and</a:t>
            </a:r>
            <a:r>
              <a:rPr lang="en-US" b="1" dirty="0"/>
              <a:t> bad traits </a:t>
            </a:r>
            <a:r>
              <a:rPr lang="en-US" dirty="0"/>
              <a:t>of our customer success team?</a:t>
            </a:r>
          </a:p>
          <a:p>
            <a:pPr lvl="1" algn="l"/>
            <a:r>
              <a:rPr lang="en-US" dirty="0"/>
              <a:t>Do you </a:t>
            </a:r>
            <a:r>
              <a:rPr lang="en-US" b="1" dirty="0"/>
              <a:t>tend to </a:t>
            </a:r>
            <a:r>
              <a:rPr lang="en-US" dirty="0"/>
              <a:t>do quality assurance testing on your deliverables?</a:t>
            </a:r>
          </a:p>
        </p:txBody>
      </p:sp>
    </p:spTree>
    <p:extLst>
      <p:ext uri="{BB962C8B-B14F-4D97-AF65-F5344CB8AC3E}">
        <p14:creationId xmlns:p14="http://schemas.microsoft.com/office/powerpoint/2010/main" val="2645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Question Audit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Did I avoid creating any </a:t>
            </a:r>
            <a:r>
              <a:rPr lang="en-CA" b="1" dirty="0"/>
              <a:t>yes/no </a:t>
            </a:r>
            <a:r>
              <a:rPr lang="en-CA" dirty="0"/>
              <a:t>questions?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Would </a:t>
            </a:r>
            <a:r>
              <a:rPr lang="en-CA" b="1" dirty="0"/>
              <a:t>anyone</a:t>
            </a:r>
            <a:r>
              <a:rPr lang="en-CA" dirty="0"/>
              <a:t> in my team/department understand the question irrespective of their backgrounds?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Does the question need more than one sentence to express?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Is the question ‘</a:t>
            </a:r>
            <a:r>
              <a:rPr lang="en-CA" b="1" dirty="0"/>
              <a:t>balanced</a:t>
            </a:r>
            <a:r>
              <a:rPr lang="en-CA" dirty="0"/>
              <a:t>’ – scope is not too broad that the question will never truly be answered, or too small that the resulting impact is minimal?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Is the question being </a:t>
            </a:r>
            <a:r>
              <a:rPr lang="en-CA" b="1" dirty="0"/>
              <a:t>skewed</a:t>
            </a:r>
            <a:r>
              <a:rPr lang="en-CA" dirty="0"/>
              <a:t> to what may be easier to answer for my/my team’s particular skillset(s)?</a:t>
            </a:r>
          </a:p>
        </p:txBody>
      </p:sp>
    </p:spTree>
    <p:extLst>
      <p:ext uri="{BB962C8B-B14F-4D97-AF65-F5344CB8AC3E}">
        <p14:creationId xmlns:p14="http://schemas.microsoft.com/office/powerpoint/2010/main" val="14287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7C31-B54B-BB4A-11D8-17C5C407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Multiple I’s Approach to Data 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775E1-7398-6D48-5EEE-FB3761187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Technical and quantitative proficiency (or expertise) is </a:t>
            </a:r>
            <a:r>
              <a:rPr lang="en-GB" b="1" dirty="0"/>
              <a:t>necessary</a:t>
            </a:r>
            <a:r>
              <a:rPr lang="en-GB" dirty="0"/>
              <a:t> to do good quantitative work </a:t>
            </a:r>
            <a:r>
              <a:rPr lang="en-GB" i="1" dirty="0"/>
              <a:t>in the real world</a:t>
            </a:r>
            <a:r>
              <a:rPr lang="en-GB" dirty="0"/>
              <a:t>, but it is </a:t>
            </a:r>
            <a:r>
              <a:rPr lang="en-GB" b="1" dirty="0"/>
              <a:t>not sufficient</a:t>
            </a:r>
            <a:r>
              <a:rPr lang="en-GB" dirty="0"/>
              <a:t> – optimal real-world solutions may not always be the optimal academic or analytical solutions. </a:t>
            </a:r>
          </a:p>
          <a:p>
            <a:pPr>
              <a:spcBef>
                <a:spcPts val="1200"/>
              </a:spcBef>
            </a:pPr>
            <a:r>
              <a:rPr lang="en-GB" dirty="0"/>
              <a:t>This might be the biggest surprise for those transitioning out of academia.</a:t>
            </a:r>
          </a:p>
          <a:p>
            <a:pPr>
              <a:spcBef>
                <a:spcPts val="1200"/>
              </a:spcBef>
            </a:pPr>
            <a:r>
              <a:rPr lang="en-GB" dirty="0"/>
              <a:t>What works for one person, one job application, one project, one client, etc. may not work for another – </a:t>
            </a:r>
            <a:r>
              <a:rPr lang="en-GB" b="1" dirty="0"/>
              <a:t>beware the tyranny of past success</a:t>
            </a:r>
            <a:r>
              <a:rPr lang="en-GB" dirty="0"/>
              <a:t>!</a:t>
            </a:r>
            <a:endParaRPr lang="en-CA" dirty="0"/>
          </a:p>
          <a:p>
            <a:pPr>
              <a:spcBef>
                <a:spcPts val="1200"/>
              </a:spcBef>
            </a:pPr>
            <a:r>
              <a:rPr lang="en-GB" dirty="0"/>
              <a:t>The focus of quantitative work must include the delivery of </a:t>
            </a:r>
            <a:r>
              <a:rPr lang="en-GB" b="1" dirty="0"/>
              <a:t>useful analyses/ products </a:t>
            </a:r>
            <a:r>
              <a:rPr lang="en-GB" dirty="0"/>
              <a:t>(Multiple “I”s).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B7A59-9F8F-E31F-187C-A2CB561E4C7C}"/>
              </a:ext>
            </a:extLst>
          </p:cNvPr>
          <p:cNvSpPr txBox="1"/>
          <p:nvPr/>
        </p:nvSpPr>
        <p:spPr>
          <a:xfrm>
            <a:off x="126908" y="78076"/>
            <a:ext cx="1187115" cy="29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agny OT" panose="020B0504020201020104" pitchFamily="34" charset="77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14184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7C31-B54B-BB4A-11D8-17C5C407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Multiple I’s Approach to Data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EB652-7583-B8C7-F477-F74847FDB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2228003"/>
            <a:ext cx="6065791" cy="4093260"/>
          </a:xfrm>
        </p:spPr>
        <p:txBody>
          <a:bodyPr/>
          <a:lstStyle/>
          <a:p>
            <a:pPr lvl="1" algn="l">
              <a:spcBef>
                <a:spcPts val="404"/>
              </a:spcBef>
            </a:pPr>
            <a:r>
              <a:rPr lang="en-GB" b="1" dirty="0"/>
              <a:t>intuition</a:t>
            </a:r>
            <a:br>
              <a:rPr lang="en-GB" b="1" dirty="0"/>
            </a:br>
            <a:r>
              <a:rPr lang="en-GB" dirty="0"/>
              <a:t>understanding context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initiative</a:t>
            </a:r>
            <a:br>
              <a:rPr lang="en-GB" b="1" dirty="0"/>
            </a:br>
            <a:r>
              <a:rPr lang="en-GB" dirty="0"/>
              <a:t>establishing an analysis plan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innovation</a:t>
            </a:r>
            <a:br>
              <a:rPr lang="en-GB" b="1" dirty="0"/>
            </a:br>
            <a:r>
              <a:rPr lang="en-GB" dirty="0"/>
              <a:t>new ways to obtain results, if required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insurance</a:t>
            </a:r>
            <a:br>
              <a:rPr lang="en-GB" b="1" dirty="0"/>
            </a:br>
            <a:r>
              <a:rPr lang="en-GB" dirty="0"/>
              <a:t>trying multiple approaches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interpretability</a:t>
            </a:r>
            <a:br>
              <a:rPr lang="en-GB" b="1" dirty="0"/>
            </a:br>
            <a:r>
              <a:rPr lang="en-GB" dirty="0"/>
              <a:t>providing explainable results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inquisitiveness</a:t>
            </a:r>
            <a:br>
              <a:rPr lang="en-GB" b="1" dirty="0"/>
            </a:br>
            <a:r>
              <a:rPr lang="en-GB" dirty="0"/>
              <a:t>not only asking the same questions repeatedly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3B651D-F1C8-D61F-DB75-8DEEDAC75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3585" y="2113562"/>
            <a:ext cx="5763006" cy="3868577"/>
          </a:xfrm>
        </p:spPr>
        <p:txBody>
          <a:bodyPr/>
          <a:lstStyle/>
          <a:p>
            <a:pPr lvl="1" algn="l">
              <a:spcBef>
                <a:spcPts val="404"/>
              </a:spcBef>
            </a:pPr>
            <a:endParaRPr lang="en-GB" b="1" dirty="0"/>
          </a:p>
          <a:p>
            <a:pPr lvl="1" algn="l">
              <a:spcBef>
                <a:spcPts val="404"/>
              </a:spcBef>
            </a:pPr>
            <a:r>
              <a:rPr lang="en-GB" b="1" dirty="0"/>
              <a:t>integrity</a:t>
            </a:r>
            <a:br>
              <a:rPr lang="en-GB" b="1" dirty="0"/>
            </a:br>
            <a:r>
              <a:rPr lang="en-GB" dirty="0"/>
              <a:t>staying true to objectives and results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independence</a:t>
            </a:r>
            <a:br>
              <a:rPr lang="en-GB" b="1" dirty="0"/>
            </a:br>
            <a:r>
              <a:rPr lang="en-GB" dirty="0"/>
              <a:t>self-learning and self-teaching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interactions</a:t>
            </a:r>
            <a:br>
              <a:rPr lang="en-GB" b="1" dirty="0"/>
            </a:br>
            <a:r>
              <a:rPr lang="en-GB" dirty="0"/>
              <a:t>strong analyses through teamwork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interest</a:t>
            </a:r>
            <a:br>
              <a:rPr lang="en-GB" b="1" dirty="0"/>
            </a:br>
            <a:r>
              <a:rPr lang="en-GB" dirty="0"/>
              <a:t>finding and reporting on interesting results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intangibles</a:t>
            </a:r>
            <a:br>
              <a:rPr lang="en-GB" b="1" dirty="0"/>
            </a:br>
            <a:r>
              <a:rPr lang="en-GB" dirty="0"/>
              <a:t>thinking “outside the box”</a:t>
            </a:r>
          </a:p>
          <a:p>
            <a:pPr lvl="1" algn="l">
              <a:spcBef>
                <a:spcPts val="404"/>
              </a:spcBef>
            </a:pPr>
            <a:r>
              <a:rPr lang="en-GB" b="1" dirty="0"/>
              <a:t>insights</a:t>
            </a:r>
            <a:br>
              <a:rPr lang="en-GB" b="1" dirty="0"/>
            </a:br>
            <a:r>
              <a:rPr lang="en-GB" dirty="0"/>
              <a:t>providing actionable results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57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603-29B7-67C5-003B-2A865F65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Multiple I’s Approach to Data 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3F4608-F179-36DE-7A91-40555925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Prospective employees/analysts are not solely gauged on technical know-how, but also on the ability to </a:t>
            </a:r>
            <a:r>
              <a:rPr lang="en-GB" b="1" dirty="0"/>
              <a:t>contribute positively</a:t>
            </a:r>
            <a:r>
              <a:rPr lang="en-GB" dirty="0"/>
              <a:t> to the workplace/project:  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communication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team work and multi-disciplinary abilities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social niceties and flexibility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non-technical interests</a:t>
            </a:r>
          </a:p>
          <a:p>
            <a:pPr>
              <a:spcBef>
                <a:spcPts val="1200"/>
              </a:spcBef>
            </a:pPr>
            <a:r>
              <a:rPr lang="en-GB" dirty="0"/>
              <a:t>Employers rarely chose robots when human beings are available; stakeholders are more likely to accept data recommendations from </a:t>
            </a:r>
            <a:r>
              <a:rPr lang="en-GB" b="1" dirty="0"/>
              <a:t>well-rounded people</a:t>
            </a:r>
            <a:r>
              <a:rPr lang="en-GB" dirty="0"/>
              <a:t>.</a:t>
            </a:r>
          </a:p>
          <a:p>
            <a:pPr>
              <a:spcBef>
                <a:spcPts val="1200"/>
              </a:spcBef>
            </a:pPr>
            <a:r>
              <a:rPr lang="en-GB" dirty="0"/>
              <a:t>You should also evaluate eventual employers/clients on these axes. </a:t>
            </a:r>
          </a:p>
        </p:txBody>
      </p:sp>
    </p:spTree>
    <p:extLst>
      <p:ext uri="{BB962C8B-B14F-4D97-AF65-F5344CB8AC3E}">
        <p14:creationId xmlns:p14="http://schemas.microsoft.com/office/powerpoint/2010/main" val="12952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603-29B7-67C5-003B-2A865F65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Roles and Responsibilities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3F4608-F179-36DE-7A91-40555925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A data analyst or a data scientist (in the </a:t>
            </a:r>
            <a:r>
              <a:rPr lang="en-CA" b="1" dirty="0"/>
              <a:t>singular</a:t>
            </a:r>
            <a:r>
              <a:rPr lang="en-CA" dirty="0"/>
              <a:t>) is unlikely to get meaningful results – there are simply too many moving parts to any data project.</a:t>
            </a:r>
          </a:p>
          <a:p>
            <a:pPr>
              <a:spcBef>
                <a:spcPts val="1200"/>
              </a:spcBef>
            </a:pPr>
            <a:r>
              <a:rPr lang="en-CA" dirty="0"/>
              <a:t>Successful projects require </a:t>
            </a:r>
            <a:r>
              <a:rPr lang="en-CA" b="1" dirty="0"/>
              <a:t>teams</a:t>
            </a:r>
            <a:r>
              <a:rPr lang="en-CA" dirty="0"/>
              <a:t> of highly-skilled individuals who understand the </a:t>
            </a:r>
            <a:r>
              <a:rPr lang="en-CA" b="1" dirty="0"/>
              <a:t>data</a:t>
            </a:r>
            <a:r>
              <a:rPr lang="en-CA" dirty="0"/>
              <a:t>, the </a:t>
            </a:r>
            <a:r>
              <a:rPr lang="en-CA" b="1" dirty="0"/>
              <a:t>context</a:t>
            </a:r>
            <a:r>
              <a:rPr lang="en-CA" dirty="0"/>
              <a:t>, and the </a:t>
            </a:r>
            <a:r>
              <a:rPr lang="en-CA" b="1" dirty="0"/>
              <a:t>challenges</a:t>
            </a:r>
            <a:r>
              <a:rPr lang="en-CA" dirty="0"/>
              <a:t>.</a:t>
            </a:r>
          </a:p>
          <a:p>
            <a:pPr>
              <a:spcBef>
                <a:spcPts val="1200"/>
              </a:spcBef>
            </a:pPr>
            <a:r>
              <a:rPr lang="en-CA" dirty="0"/>
              <a:t>Team </a:t>
            </a:r>
            <a:r>
              <a:rPr lang="en-CA" i="1" dirty="0"/>
              <a:t>size</a:t>
            </a:r>
            <a:r>
              <a:rPr lang="en-CA" dirty="0"/>
              <a:t> could vary from a few to several dozens; typically easier to manage small-</a:t>
            </a:r>
            <a:r>
              <a:rPr lang="en-CA" dirty="0" err="1"/>
              <a:t>ish</a:t>
            </a:r>
            <a:r>
              <a:rPr lang="en-CA" dirty="0"/>
              <a:t> teams (with 1-4 members, say, with </a:t>
            </a:r>
            <a:r>
              <a:rPr lang="en-CA" b="1" dirty="0"/>
              <a:t>role</a:t>
            </a:r>
            <a:r>
              <a:rPr lang="en-CA" dirty="0"/>
              <a:t> </a:t>
            </a:r>
            <a:r>
              <a:rPr lang="en-CA" b="1" dirty="0"/>
              <a:t>overlaps</a:t>
            </a:r>
            <a:r>
              <a:rPr lang="en-CA" dirty="0"/>
              <a:t>).</a:t>
            </a:r>
          </a:p>
          <a:p>
            <a:pPr>
              <a:spcBef>
                <a:spcPts val="1200"/>
              </a:spcBef>
            </a:pPr>
            <a:r>
              <a:rPr lang="en-CA" sz="2000" b="1" dirty="0"/>
              <a:t>Domain Experts / SMEs 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are authorities in a particular area or topic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guide team through unexpected complications and knowledge gaps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86535-6C6B-ECEA-E9B0-72301E2D1D75}"/>
              </a:ext>
            </a:extLst>
          </p:cNvPr>
          <p:cNvSpPr txBox="1"/>
          <p:nvPr/>
        </p:nvSpPr>
        <p:spPr>
          <a:xfrm>
            <a:off x="126908" y="78076"/>
            <a:ext cx="1187115" cy="29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agny OT" panose="020B0504020201020104" pitchFamily="34" charset="77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12138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603-29B7-67C5-003B-2A865F65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Roles and Responsibilities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3F4608-F179-36DE-7A91-40555925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CA" sz="2000" b="1" dirty="0"/>
              <a:t>Project Managers / Team Leads 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understand the process enough to recognize whether what is being done makes sense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provide realistic estimates of the time and effort required to complete tasks 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act as intermediary between team and clients/stakeholders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responsible for project deliverables.</a:t>
            </a:r>
          </a:p>
          <a:p>
            <a:pPr>
              <a:spcBef>
                <a:spcPts val="600"/>
              </a:spcBef>
            </a:pPr>
            <a:r>
              <a:rPr lang="en-CA" sz="2000" b="1" dirty="0"/>
              <a:t>Data Translators</a:t>
            </a:r>
            <a:r>
              <a:rPr lang="en-CA" sz="2000" dirty="0"/>
              <a:t> 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have a good grasp on the data and the data dictionary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help SMEs transmit the underlying context to the data science team</a:t>
            </a:r>
          </a:p>
          <a:p>
            <a:pPr>
              <a:spcBef>
                <a:spcPts val="600"/>
              </a:spcBef>
            </a:pPr>
            <a:r>
              <a:rPr lang="en-CA" sz="2000" b="1" dirty="0"/>
              <a:t>Data Engineers / Database Specialists 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work with clients and stakeholders to acquire useable data sources </a:t>
            </a:r>
          </a:p>
          <a:p>
            <a:pPr lvl="1">
              <a:spcBef>
                <a:spcPts val="600"/>
              </a:spcBef>
            </a:pPr>
            <a:r>
              <a:rPr lang="en-CA" sz="1600" dirty="0"/>
              <a:t>may participate in the analyses, but are not necessarily specialists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48C5D-4808-3E48-DE7D-AC0592A2E6D1}"/>
              </a:ext>
            </a:extLst>
          </p:cNvPr>
          <p:cNvSpPr txBox="1"/>
          <p:nvPr/>
        </p:nvSpPr>
        <p:spPr>
          <a:xfrm>
            <a:off x="126908" y="78076"/>
            <a:ext cx="1187115" cy="29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agny OT" panose="020B0504020201020104" pitchFamily="34" charset="77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24440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603-29B7-67C5-003B-2A865F65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Roles and Responsibilities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3F4608-F179-36DE-7A91-40555925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b="1" dirty="0"/>
              <a:t>Data Analysts</a:t>
            </a:r>
          </a:p>
          <a:p>
            <a:pPr lvl="1"/>
            <a:r>
              <a:rPr lang="en-CA" sz="1600" dirty="0"/>
              <a:t>clean and process data</a:t>
            </a:r>
          </a:p>
          <a:p>
            <a:pPr lvl="1"/>
            <a:r>
              <a:rPr lang="en-CA" sz="1600" dirty="0"/>
              <a:t>prepare initial visualizations </a:t>
            </a:r>
          </a:p>
          <a:p>
            <a:pPr lvl="1"/>
            <a:r>
              <a:rPr lang="en-CA" sz="1600" dirty="0"/>
              <a:t>have a decent understanding of quantitative methods (at most 1 area of expertise)</a:t>
            </a:r>
          </a:p>
          <a:p>
            <a:pPr lvl="1"/>
            <a:r>
              <a:rPr lang="en-CA" sz="1600" dirty="0"/>
              <a:t>conduct preliminary analyses </a:t>
            </a:r>
          </a:p>
          <a:p>
            <a:r>
              <a:rPr lang="en-CA" sz="2000" b="1" dirty="0"/>
              <a:t>Data Scientists </a:t>
            </a:r>
          </a:p>
          <a:p>
            <a:pPr lvl="1"/>
            <a:r>
              <a:rPr lang="en-CA" sz="1600" dirty="0"/>
              <a:t>work with processed data to build sophisticated models</a:t>
            </a:r>
          </a:p>
          <a:p>
            <a:pPr lvl="1"/>
            <a:r>
              <a:rPr lang="en-CA" sz="1600" dirty="0"/>
              <a:t>focus on actionable insights</a:t>
            </a:r>
          </a:p>
          <a:p>
            <a:pPr lvl="1"/>
            <a:r>
              <a:rPr lang="en-CA" sz="1600" dirty="0"/>
              <a:t>have a sound understanding of algorithms/quantitative methods (2 or 3 areas of expertise)</a:t>
            </a:r>
          </a:p>
          <a:p>
            <a:pPr lvl="1"/>
            <a:r>
              <a:rPr lang="en-CA" sz="1600" dirty="0"/>
              <a:t>can apply them to a variety of data scenarios</a:t>
            </a:r>
          </a:p>
          <a:p>
            <a:pPr lvl="1"/>
            <a:r>
              <a:rPr lang="en-CA" sz="1600" dirty="0"/>
              <a:t>can be counted on to catch up on new material quickly</a:t>
            </a:r>
          </a:p>
        </p:txBody>
      </p:sp>
    </p:spTree>
    <p:extLst>
      <p:ext uri="{BB962C8B-B14F-4D97-AF65-F5344CB8AC3E}">
        <p14:creationId xmlns:p14="http://schemas.microsoft.com/office/powerpoint/2010/main" val="42082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603-29B7-67C5-003B-2A865F65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Roles and Responsibilities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3F4608-F179-36DE-7A91-40555925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b="1"/>
              <a:t>Computer Engineers </a:t>
            </a:r>
          </a:p>
          <a:p>
            <a:pPr lvl="1"/>
            <a:r>
              <a:rPr lang="en-CA" sz="1600"/>
              <a:t>design and build computer systems and pipelines </a:t>
            </a:r>
          </a:p>
          <a:p>
            <a:pPr lvl="1"/>
            <a:r>
              <a:rPr lang="en-CA" sz="1600"/>
              <a:t>are involved in software development and deployment of data science solutions</a:t>
            </a:r>
          </a:p>
          <a:p>
            <a:r>
              <a:rPr lang="en-CA" sz="2000" b="1"/>
              <a:t>AI/ML Quality Assurance/Quality Control Specialists </a:t>
            </a:r>
          </a:p>
          <a:p>
            <a:pPr lvl="1"/>
            <a:r>
              <a:rPr lang="en-CA" sz="1600"/>
              <a:t>design testing plans for solutions that implement AI/ML models</a:t>
            </a:r>
          </a:p>
          <a:p>
            <a:pPr lvl="1"/>
            <a:r>
              <a:rPr lang="en-CA" sz="1600"/>
              <a:t>help the team determine whether the models are able to learn</a:t>
            </a:r>
          </a:p>
          <a:p>
            <a:r>
              <a:rPr lang="en-CA" sz="2000" b="1"/>
              <a:t>Communication Specialists </a:t>
            </a:r>
          </a:p>
          <a:p>
            <a:pPr lvl="1"/>
            <a:r>
              <a:rPr lang="en-CA" sz="1600"/>
              <a:t>communicate actionable insights to managers, policy analysts, decision-makers, stake holders </a:t>
            </a:r>
          </a:p>
          <a:p>
            <a:pPr lvl="1"/>
            <a:r>
              <a:rPr lang="en-CA" sz="1600"/>
              <a:t>may participate in the analyses, but are not necessarily specialists (often data translators) </a:t>
            </a:r>
          </a:p>
          <a:p>
            <a:pPr lvl="1"/>
            <a:r>
              <a:rPr lang="en-CA" sz="1600"/>
              <a:t>keep abreast of popular accounts of quantitative results and developments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D115E-9D00-F2E8-100C-AA3DE39A7208}"/>
              </a:ext>
            </a:extLst>
          </p:cNvPr>
          <p:cNvSpPr txBox="1"/>
          <p:nvPr/>
        </p:nvSpPr>
        <p:spPr>
          <a:xfrm>
            <a:off x="126908" y="78076"/>
            <a:ext cx="1187115" cy="29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agny OT" panose="020B0504020201020104" pitchFamily="34" charset="77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31047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FEADA-7379-70F2-B450-58F9CECB8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CA" dirty="0"/>
              <a:t>The Digital/Analog DATA Dichotomy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8399"/>
            <a:ext cx="7216607" cy="35644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2000" dirty="0">
                <a:solidFill>
                  <a:schemeClr val="bg1"/>
                </a:solidFill>
              </a:rPr>
              <a:t>Humans have been collecting data for a long time; J.C. Scott argues that data collection was a major enabler of the modern nation-state.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2000" dirty="0">
                <a:solidFill>
                  <a:schemeClr val="bg1"/>
                </a:solidFill>
              </a:rPr>
              <a:t>For most of the history of data collection, we have lived in the </a:t>
            </a:r>
            <a:r>
              <a:rPr lang="en-CA" sz="2000" b="1" dirty="0">
                <a:solidFill>
                  <a:schemeClr val="bg1"/>
                </a:solidFill>
              </a:rPr>
              <a:t>analogue world</a:t>
            </a:r>
            <a:r>
              <a:rPr lang="en-CA" sz="2000" dirty="0">
                <a:solidFill>
                  <a:schemeClr val="bg1"/>
                </a:solidFill>
              </a:rPr>
              <a:t> (understanding grounded in continuous experience of </a:t>
            </a:r>
            <a:r>
              <a:rPr lang="en-CA" sz="2000" b="1" dirty="0">
                <a:solidFill>
                  <a:schemeClr val="bg1"/>
                </a:solidFill>
              </a:rPr>
              <a:t>physical reality</a:t>
            </a:r>
            <a:r>
              <a:rPr lang="en-CA" sz="2000" dirty="0">
                <a:solidFill>
                  <a:schemeClr val="bg1"/>
                </a:solidFill>
              </a:rPr>
              <a:t>).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2000" dirty="0">
                <a:solidFill>
                  <a:schemeClr val="bg1"/>
                </a:solidFill>
              </a:rPr>
              <a:t>Our data collection activities were the first steps towards a different strategy for understanding and interacting with the world.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2000" dirty="0">
                <a:solidFill>
                  <a:schemeClr val="bg1"/>
                </a:solidFill>
              </a:rPr>
              <a:t>Data leads us to conceptualize the world in a way that is </a:t>
            </a:r>
            <a:r>
              <a:rPr lang="en-CA" sz="2000" b="1" dirty="0">
                <a:solidFill>
                  <a:schemeClr val="bg1"/>
                </a:solidFill>
              </a:rPr>
              <a:t>more discrete than continuous</a:t>
            </a:r>
            <a:r>
              <a:rPr lang="en-CA" sz="2000" dirty="0">
                <a:solidFill>
                  <a:schemeClr val="bg1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0890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7D68CA0-8489-6DED-254C-7C125C057A01}"/>
              </a:ext>
            </a:extLst>
          </p:cNvPr>
          <p:cNvSpPr txBox="1">
            <a:spLocks/>
          </p:cNvSpPr>
          <p:nvPr/>
        </p:nvSpPr>
        <p:spPr>
          <a:xfrm>
            <a:off x="581192" y="1905793"/>
            <a:ext cx="11029615" cy="29351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just" defTabSz="457182" rtl="0" eaLnBrk="1" latinLnBrk="0" hangingPunct="1">
              <a:spcBef>
                <a:spcPts val="24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1pPr>
            <a:lvl2pPr marL="629975" indent="-305988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2pPr>
            <a:lvl3pPr marL="899964" indent="-269989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3pPr>
            <a:lvl4pPr marL="1241950" indent="-233991" algn="just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Dagny OT" panose="020B0504020201020104" pitchFamily="34" charset="77"/>
                <a:ea typeface="+mn-ea"/>
                <a:cs typeface="+mn-cs"/>
              </a:defRPr>
            </a:lvl4pPr>
            <a:lvl5pPr marL="1601936" indent="-2339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24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12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00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888" indent="-228591" algn="l" defTabSz="457182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“Improving data quality leads to improved decision-making throughout the enterprise. The more high-quality data you have, the more confidence you will have in your decision-making.”</a:t>
            </a:r>
            <a:endParaRPr lang="en-CA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gital financial graphs in 3D">
            <a:extLst>
              <a:ext uri="{FF2B5EF4-FFF2-40B4-BE49-F238E27FC236}">
                <a16:creationId xmlns:a16="http://schemas.microsoft.com/office/drawing/2014/main" id="{753F110F-2A59-D4B4-7F64-834420E01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81" r="9091" b="101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CA"/>
              <a:t>The Digital/Analog Data Dichotomy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8399"/>
            <a:ext cx="7216607" cy="3564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800" dirty="0">
                <a:solidFill>
                  <a:schemeClr val="bg1"/>
                </a:solidFill>
              </a:rPr>
              <a:t>Translating our experiences into numbers and categories, we create </a:t>
            </a:r>
            <a:r>
              <a:rPr lang="en-CA" sz="1800" b="1" dirty="0">
                <a:solidFill>
                  <a:schemeClr val="bg1"/>
                </a:solidFill>
              </a:rPr>
              <a:t>sharper</a:t>
            </a:r>
            <a:r>
              <a:rPr lang="en-CA" sz="1800" dirty="0">
                <a:solidFill>
                  <a:schemeClr val="bg1"/>
                </a:solidFill>
              </a:rPr>
              <a:t> and more definable boundaries than experience might suggest.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800" dirty="0">
                <a:solidFill>
                  <a:schemeClr val="bg1"/>
                </a:solidFill>
              </a:rPr>
              <a:t>This discretization strategy leads to the </a:t>
            </a:r>
            <a:r>
              <a:rPr lang="en-CA" sz="1800" b="1" dirty="0">
                <a:solidFill>
                  <a:schemeClr val="bg1"/>
                </a:solidFill>
              </a:rPr>
              <a:t>digital computer</a:t>
            </a:r>
            <a:r>
              <a:rPr lang="en-CA" sz="1800" dirty="0">
                <a:solidFill>
                  <a:schemeClr val="bg1"/>
                </a:solidFill>
              </a:rPr>
              <a:t> (1;0), which is surprisingly successful at representing our physical world: the </a:t>
            </a:r>
            <a:r>
              <a:rPr lang="en-CA" sz="1800" b="1" dirty="0">
                <a:solidFill>
                  <a:schemeClr val="bg1"/>
                </a:solidFill>
              </a:rPr>
              <a:t>digital world</a:t>
            </a:r>
            <a:r>
              <a:rPr lang="en-CA" sz="1800" dirty="0">
                <a:solidFill>
                  <a:schemeClr val="bg1"/>
                </a:solidFill>
              </a:rPr>
              <a:t> takes on a reality as pervasive and important as the physical one.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800" dirty="0">
                <a:solidFill>
                  <a:schemeClr val="bg1"/>
                </a:solidFill>
              </a:rPr>
              <a:t>This digital world is built on top of the physical world, but it </a:t>
            </a:r>
            <a:r>
              <a:rPr lang="en-CA" sz="1800" b="1" dirty="0">
                <a:solidFill>
                  <a:schemeClr val="bg1"/>
                </a:solidFill>
              </a:rPr>
              <a:t>does not operate under the same set of rules:</a:t>
            </a:r>
            <a:endParaRPr lang="en-CA" sz="1800" dirty="0">
              <a:solidFill>
                <a:schemeClr val="bg1"/>
              </a:solidFill>
            </a:endParaRPr>
          </a:p>
          <a:p>
            <a:pPr marL="555739" lvl="2" indent="-28575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CA" sz="1800" dirty="0">
                <a:solidFill>
                  <a:schemeClr val="bg1"/>
                </a:solidFill>
              </a:rPr>
              <a:t>in the physical world, the default is to </a:t>
            </a:r>
            <a:r>
              <a:rPr lang="en-CA" sz="1800" b="1" dirty="0">
                <a:solidFill>
                  <a:schemeClr val="bg1"/>
                </a:solidFill>
              </a:rPr>
              <a:t>forget</a:t>
            </a:r>
            <a:r>
              <a:rPr lang="en-CA" sz="1800" dirty="0">
                <a:solidFill>
                  <a:schemeClr val="bg1"/>
                </a:solidFill>
              </a:rPr>
              <a:t>; in the digital world, it is to </a:t>
            </a:r>
            <a:r>
              <a:rPr lang="en-CA" sz="1800" b="1" dirty="0">
                <a:solidFill>
                  <a:schemeClr val="bg1"/>
                </a:solidFill>
              </a:rPr>
              <a:t>remember</a:t>
            </a:r>
            <a:r>
              <a:rPr lang="en-CA" sz="1800" dirty="0">
                <a:solidFill>
                  <a:schemeClr val="bg1"/>
                </a:solidFill>
              </a:rPr>
              <a:t>;</a:t>
            </a:r>
          </a:p>
          <a:p>
            <a:pPr marL="555739" lvl="2" indent="-28575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CA" sz="1800" dirty="0">
                <a:solidFill>
                  <a:schemeClr val="bg1"/>
                </a:solidFill>
              </a:rPr>
              <a:t>in the physical world, the default is </a:t>
            </a:r>
            <a:r>
              <a:rPr lang="en-CA" sz="1800" b="1" dirty="0">
                <a:solidFill>
                  <a:schemeClr val="bg1"/>
                </a:solidFill>
              </a:rPr>
              <a:t>private</a:t>
            </a:r>
            <a:r>
              <a:rPr lang="en-CA" sz="1800" dirty="0">
                <a:solidFill>
                  <a:schemeClr val="bg1"/>
                </a:solidFill>
              </a:rPr>
              <a:t>; in the digital world, the default is </a:t>
            </a:r>
            <a:r>
              <a:rPr lang="en-CA" sz="1800" b="1" dirty="0">
                <a:solidFill>
                  <a:schemeClr val="bg1"/>
                </a:solidFill>
              </a:rPr>
              <a:t>public</a:t>
            </a:r>
            <a:r>
              <a:rPr lang="en-CA" sz="1800" dirty="0">
                <a:solidFill>
                  <a:schemeClr val="bg1"/>
                </a:solidFill>
              </a:rPr>
              <a:t>;</a:t>
            </a:r>
          </a:p>
          <a:p>
            <a:pPr marL="555739" lvl="2" indent="-28575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CA" sz="1800" dirty="0">
                <a:solidFill>
                  <a:schemeClr val="bg1"/>
                </a:solidFill>
              </a:rPr>
              <a:t>in the physical world, copying is </a:t>
            </a:r>
            <a:r>
              <a:rPr lang="en-CA" sz="1800" b="1" dirty="0">
                <a:solidFill>
                  <a:schemeClr val="bg1"/>
                </a:solidFill>
              </a:rPr>
              <a:t>hard</a:t>
            </a:r>
            <a:r>
              <a:rPr lang="en-CA" sz="1800" dirty="0">
                <a:solidFill>
                  <a:schemeClr val="bg1"/>
                </a:solidFill>
              </a:rPr>
              <a:t>; in the digital world, it is </a:t>
            </a:r>
            <a:r>
              <a:rPr lang="en-CA" sz="1800" b="1" dirty="0">
                <a:solidFill>
                  <a:schemeClr val="bg1"/>
                </a:solidFill>
              </a:rPr>
              <a:t>easy</a:t>
            </a:r>
            <a:r>
              <a:rPr lang="en-CA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5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planet with a bright light&#10;&#10;Description automatically generated with medium confidence">
            <a:extLst>
              <a:ext uri="{FF2B5EF4-FFF2-40B4-BE49-F238E27FC236}">
                <a16:creationId xmlns:a16="http://schemas.microsoft.com/office/drawing/2014/main" id="{07ABB740-CE3A-A926-48B7-D365E1684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CA"/>
              <a:t>The Digital/Analog Data Dichotomy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8399"/>
            <a:ext cx="7216607" cy="35644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300" dirty="0">
                <a:solidFill>
                  <a:schemeClr val="bg1"/>
                </a:solidFill>
              </a:rPr>
              <a:t>Digitization is making things that were </a:t>
            </a:r>
            <a:r>
              <a:rPr lang="en-CA" sz="1300" b="1" dirty="0">
                <a:solidFill>
                  <a:schemeClr val="bg1"/>
                </a:solidFill>
              </a:rPr>
              <a:t>once hidden, visible; once veiled, transparent</a:t>
            </a:r>
            <a:r>
              <a:rPr lang="en-CA" sz="13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300" dirty="0">
                <a:solidFill>
                  <a:schemeClr val="bg1"/>
                </a:solidFill>
              </a:rPr>
              <a:t>Data scientists are scientists of the </a:t>
            </a:r>
            <a:r>
              <a:rPr lang="en-CA" sz="1300" b="1" dirty="0">
                <a:solidFill>
                  <a:schemeClr val="bg1"/>
                </a:solidFill>
              </a:rPr>
              <a:t>digital world</a:t>
            </a:r>
            <a:r>
              <a:rPr lang="en-CA" sz="1300" dirty="0">
                <a:solidFill>
                  <a:schemeClr val="bg1"/>
                </a:solidFill>
              </a:rPr>
              <a:t>. They seek to understand: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CA" sz="1300" dirty="0">
                <a:solidFill>
                  <a:schemeClr val="bg1"/>
                </a:solidFill>
              </a:rPr>
              <a:t>the </a:t>
            </a:r>
            <a:r>
              <a:rPr lang="en-CA" sz="1300" b="1" dirty="0">
                <a:solidFill>
                  <a:schemeClr val="bg1"/>
                </a:solidFill>
              </a:rPr>
              <a:t>fundamental principles of data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CA" sz="1300" dirty="0">
                <a:solidFill>
                  <a:schemeClr val="bg1"/>
                </a:solidFill>
              </a:rPr>
              <a:t>how these fundamental principles manifest themselves in different digital phenomena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300" dirty="0">
                <a:solidFill>
                  <a:schemeClr val="bg1"/>
                </a:solidFill>
              </a:rPr>
              <a:t>Ultimately, data and the digital world are </a:t>
            </a:r>
            <a:r>
              <a:rPr lang="en-CA" sz="1300" b="1" dirty="0">
                <a:solidFill>
                  <a:schemeClr val="bg1"/>
                </a:solidFill>
              </a:rPr>
              <a:t>tied to the physical world</a:t>
            </a:r>
            <a:r>
              <a:rPr lang="en-CA" sz="1300" dirty="0">
                <a:solidFill>
                  <a:schemeClr val="bg1"/>
                </a:solidFill>
              </a:rPr>
              <a:t>. What is done with data has repercussions in the physical world; and it is crucial for data scientists to have a solid grasp of the fundamentals and context of data work before leaping into the tools and techniques that drive it forward.</a:t>
            </a:r>
          </a:p>
        </p:txBody>
      </p:sp>
    </p:spTree>
    <p:extLst>
      <p:ext uri="{BB962C8B-B14F-4D97-AF65-F5344CB8AC3E}">
        <p14:creationId xmlns:p14="http://schemas.microsoft.com/office/powerpoint/2010/main" val="21727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603-29B7-67C5-003B-2A865F65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Analysis Cheat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C09A-7EFA-6395-1CA5-F5B11D08C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Business solutions are not always academic solutions.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Data and models don’t always support the stakeholder’s hopes, wants, needs.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Timely communication is key – externally and internally.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Data scientists need to be flexible (within reason), and willing and able to learn something new, quickly.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Not every problem calls for data science methods.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CA" dirty="0"/>
              <a:t>We should learn from both our good and our bad experiences.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529C5-E957-023B-EFBA-98508BC233ED}"/>
              </a:ext>
            </a:extLst>
          </p:cNvPr>
          <p:cNvSpPr txBox="1"/>
          <p:nvPr/>
        </p:nvSpPr>
        <p:spPr>
          <a:xfrm>
            <a:off x="126908" y="78076"/>
            <a:ext cx="1187115" cy="29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agny OT" panose="020B0504020201020104" pitchFamily="34" charset="77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35563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603-29B7-67C5-003B-2A865F65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Analysis Cheat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C09A-7EFA-6395-1CA5-F5B11D08C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en-CA" dirty="0"/>
              <a:t>Manage projects and expectations.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en-CA" dirty="0"/>
              <a:t>Maintain a healthy work-life balance.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en-CA" dirty="0"/>
              <a:t>Respect the stakeholders, the project, the methods, and the team.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en-CA" dirty="0"/>
              <a:t>Data science is not about how smart we are; it is about how we can provide actionable insight.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en-CA" dirty="0"/>
              <a:t>When what the client wants can’t be done, offer alternatives.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7"/>
            </a:pPr>
            <a:r>
              <a:rPr lang="en-CA" dirty="0"/>
              <a:t>“There </a:t>
            </a:r>
            <a:r>
              <a:rPr lang="en-CA" dirty="0" err="1"/>
              <a:t>ain’t</a:t>
            </a:r>
            <a:r>
              <a:rPr lang="en-CA" dirty="0"/>
              <a:t> no such thing as a free lunch.”</a:t>
            </a:r>
          </a:p>
        </p:txBody>
      </p:sp>
    </p:spTree>
    <p:extLst>
      <p:ext uri="{BB962C8B-B14F-4D97-AF65-F5344CB8AC3E}">
        <p14:creationId xmlns:p14="http://schemas.microsoft.com/office/powerpoint/2010/main" val="23801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A3E8-D538-5B43-B222-8865EF482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0"/>
            <a:ext cx="12192000" cy="6501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8E707F-9106-5498-68EC-1E10D29AF3C0}"/>
              </a:ext>
            </a:extLst>
          </p:cNvPr>
          <p:cNvSpPr/>
          <p:nvPr/>
        </p:nvSpPr>
        <p:spPr>
          <a:xfrm>
            <a:off x="0" y="6504792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CA" b="1">
                <a:solidFill>
                  <a:srgbClr val="FFFFFF"/>
                </a:solidFill>
                <a:latin typeface="Dagny OT" panose="020B0504020201020104" pitchFamily="34" charset="0"/>
              </a:rPr>
              <a:t>From</a:t>
            </a:r>
            <a:r>
              <a:rPr lang="en-CA">
                <a:solidFill>
                  <a:srgbClr val="FFFFFF"/>
                </a:solidFill>
                <a:latin typeface="Dagny OT" panose="020B0504020201020104" pitchFamily="34" charset="0"/>
              </a:rPr>
              <a:t>: Science isn’t broken - It’s just a hell of a lot harder than we give it credit for. </a:t>
            </a:r>
            <a:r>
              <a:rPr lang="en-CA" b="1">
                <a:solidFill>
                  <a:srgbClr val="FFFFFF"/>
                </a:solidFill>
                <a:latin typeface="Dagny OT" panose="020B0504020201020104" pitchFamily="34" charset="0"/>
              </a:rPr>
              <a:t>[</a:t>
            </a:r>
            <a:r>
              <a:rPr lang="en-CA" b="1">
                <a:solidFill>
                  <a:srgbClr val="FFFFFF"/>
                </a:solidFill>
                <a:latin typeface="Dagny OT" panose="020B05040202010201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Christie </a:t>
            </a:r>
            <a:r>
              <a:rPr lang="en-CA" b="1" err="1">
                <a:solidFill>
                  <a:srgbClr val="FFFFFF"/>
                </a:solidFill>
                <a:latin typeface="Dagny OT" panose="020B05040202010201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Aschwanden</a:t>
            </a:r>
            <a:r>
              <a:rPr lang="en-CA" b="1">
                <a:solidFill>
                  <a:srgbClr val="FFFFFF"/>
                </a:solidFill>
                <a:latin typeface="Dagny OT" panose="020B0504020201020104" pitchFamily="34" charset="0"/>
              </a:rPr>
              <a:t>, 2015]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6262A-B733-5BD6-736D-175A11F3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0458" y="644742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FFFFFF"/>
                </a:solidFill>
                <a:latin typeface="Dagny OT" panose="020B05040202010201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63F5A6-AD82-4E1E-87F7-CE90DE510401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04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Data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Here is a sample of headlines and article titles showcasing the growing role of </a:t>
            </a:r>
            <a:r>
              <a:rPr lang="en-CA" b="1" dirty="0"/>
              <a:t>data science</a:t>
            </a:r>
            <a:r>
              <a:rPr lang="en-CA" dirty="0"/>
              <a:t> (DS), </a:t>
            </a:r>
            <a:r>
              <a:rPr lang="en-CA" b="1" dirty="0"/>
              <a:t>machine learning</a:t>
            </a:r>
            <a:r>
              <a:rPr lang="en-CA" dirty="0"/>
              <a:t> (ML), and </a:t>
            </a:r>
            <a:r>
              <a:rPr lang="en-CA" b="1" dirty="0"/>
              <a:t>artificial/augmented intelligence</a:t>
            </a:r>
            <a:r>
              <a:rPr lang="en-CA" dirty="0"/>
              <a:t> (AI) in different domains of society.</a:t>
            </a:r>
          </a:p>
          <a:p>
            <a:pPr>
              <a:spcBef>
                <a:spcPts val="1200"/>
              </a:spcBef>
            </a:pPr>
            <a:r>
              <a:rPr lang="en-CA" dirty="0"/>
              <a:t>While these demonstrate some of the functionality/capabilities of DS/ML/AI technologies, it is important to remain aware that new technologies are always accompanied by emerging social consequences (not always positive).</a:t>
            </a:r>
          </a:p>
        </p:txBody>
      </p:sp>
    </p:spTree>
    <p:extLst>
      <p:ext uri="{BB962C8B-B14F-4D97-AF65-F5344CB8AC3E}">
        <p14:creationId xmlns:p14="http://schemas.microsoft.com/office/powerpoint/2010/main" val="1666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Data in the News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C1D01C-A330-4C1F-341C-F388B37C40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 algn="l"/>
            <a:r>
              <a:rPr lang="en-CA"/>
              <a:t>“Robots are better than doctors at diagnosing some cancers, major study finds” </a:t>
            </a:r>
          </a:p>
          <a:p>
            <a:pPr lvl="1" algn="l"/>
            <a:r>
              <a:rPr lang="en-CA"/>
              <a:t>“Deep-learning-assisted diagnosis for knee magnetic resonance imaging: Development and retrospective validation of </a:t>
            </a:r>
            <a:r>
              <a:rPr lang="en-CA" err="1"/>
              <a:t>MRNet</a:t>
            </a:r>
            <a:r>
              <a:rPr lang="en-CA"/>
              <a:t>” </a:t>
            </a:r>
          </a:p>
          <a:p>
            <a:pPr lvl="1" algn="l"/>
            <a:r>
              <a:rPr lang="en-CA"/>
              <a:t>“Google AI claims 99% accuracy in metastatic breast cancer detection” </a:t>
            </a:r>
          </a:p>
          <a:p>
            <a:pPr lvl="1" algn="l"/>
            <a:r>
              <a:rPr lang="en-CA"/>
              <a:t>“Data scientists find connections between birth month and health”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D5DFD5-87F6-2509-F7DC-BD24DD8491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 algn="l"/>
            <a:r>
              <a:rPr lang="en-CA"/>
              <a:t>“Scientists using GPS tracking on endangered Dhole wild dogs”</a:t>
            </a:r>
          </a:p>
          <a:p>
            <a:pPr lvl="1" algn="l"/>
            <a:r>
              <a:rPr lang="en-CA"/>
              <a:t>“These AI-invented paint color names are so bad they’re good” </a:t>
            </a:r>
          </a:p>
          <a:p>
            <a:pPr lvl="1" algn="l"/>
            <a:r>
              <a:rPr lang="en-CA"/>
              <a:t>“We tried teaching an AI to write Christmas movie plots. Hilarity ensued. Eventually.” </a:t>
            </a:r>
          </a:p>
          <a:p>
            <a:pPr lvl="1" algn="l"/>
            <a:r>
              <a:rPr lang="en-CA"/>
              <a:t>“Math model determines who wrote Beatles’ "In My Life": Lennon or McCartney?” </a:t>
            </a:r>
          </a:p>
        </p:txBody>
      </p:sp>
    </p:spTree>
    <p:extLst>
      <p:ext uri="{BB962C8B-B14F-4D97-AF65-F5344CB8AC3E}">
        <p14:creationId xmlns:p14="http://schemas.microsoft.com/office/powerpoint/2010/main" val="23167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Data in the News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26F3ED-3556-4C58-558E-629E54D3DA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 algn="l"/>
            <a:r>
              <a:rPr lang="en-CA"/>
              <a:t>“Scientists use Instagram data to forecast top models at New York Fashion Week” </a:t>
            </a:r>
          </a:p>
          <a:p>
            <a:pPr lvl="1" algn="l"/>
            <a:r>
              <a:rPr lang="en-CA"/>
              <a:t>“How big data will solve your email problem” </a:t>
            </a:r>
          </a:p>
          <a:p>
            <a:pPr lvl="1" algn="l"/>
            <a:r>
              <a:rPr lang="en-CA"/>
              <a:t>“Artificial intelligence better than physicists at designing quantum science experiments” </a:t>
            </a:r>
          </a:p>
          <a:p>
            <a:pPr lvl="1" algn="l"/>
            <a:r>
              <a:rPr lang="en-CA"/>
              <a:t>“This researcher studied 400,000 knitters and discovered what turns a hobby into a business”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B216DB-00EC-5650-D2EC-B31F40FDB4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 algn="l"/>
            <a:r>
              <a:rPr lang="en-CA"/>
              <a:t>“Wait, have we really wiped out 60% of animals?” </a:t>
            </a:r>
          </a:p>
          <a:p>
            <a:pPr lvl="1" algn="l"/>
            <a:r>
              <a:rPr lang="en-CA"/>
              <a:t>“Amazon scraps secret AI recruiting tool that showed bias against women” </a:t>
            </a:r>
          </a:p>
          <a:p>
            <a:pPr lvl="1" algn="l"/>
            <a:r>
              <a:rPr lang="en-CA"/>
              <a:t>“Facebook documents seized by MPs investigating privacy breach”</a:t>
            </a:r>
          </a:p>
          <a:p>
            <a:pPr lvl="1" algn="l"/>
            <a:r>
              <a:rPr lang="en-CA"/>
              <a:t>“Firm led by Google veterans uses A.I. to ‘nudge’ workers toward happiness” </a:t>
            </a:r>
          </a:p>
          <a:p>
            <a:pPr lvl="1" algn="l"/>
            <a:r>
              <a:rPr lang="en-CA"/>
              <a:t>“At Netflix, who wins when it’s Hollywood </a:t>
            </a:r>
            <a:r>
              <a:rPr lang="en-CA" err="1"/>
              <a:t>vs.the</a:t>
            </a:r>
            <a:r>
              <a:rPr lang="en-CA"/>
              <a:t> algorithm?” </a:t>
            </a:r>
          </a:p>
        </p:txBody>
      </p:sp>
    </p:spTree>
    <p:extLst>
      <p:ext uri="{BB962C8B-B14F-4D97-AF65-F5344CB8AC3E}">
        <p14:creationId xmlns:p14="http://schemas.microsoft.com/office/powerpoint/2010/main" val="7718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Data in the News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E94F3-0663-19B8-8F14-64131F7953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 algn="l"/>
            <a:r>
              <a:rPr lang="en-CA"/>
              <a:t>“AlphaGo vanquishes world’s top Go player, marking A.I.’s superiority over human mind” </a:t>
            </a:r>
          </a:p>
          <a:p>
            <a:pPr lvl="1" algn="l"/>
            <a:r>
              <a:rPr lang="en-CA"/>
              <a:t>“An AI-written novella almost won a literary prize”</a:t>
            </a:r>
          </a:p>
          <a:p>
            <a:pPr lvl="1" algn="l"/>
            <a:r>
              <a:rPr lang="en-CA"/>
              <a:t>“Elon Musk: Artificial intelligence may spark World War III”</a:t>
            </a:r>
          </a:p>
          <a:p>
            <a:pPr lvl="1" algn="l"/>
            <a:r>
              <a:rPr lang="en-CA"/>
              <a:t>“A.I. hype has peaked so what’s next?”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C4842B-59DF-180F-BA64-BA9F693AA4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Opinions on the topic are varied – to some, DS/ML/AI provide examples of </a:t>
            </a:r>
            <a:r>
              <a:rPr lang="en-CA" b="1" dirty="0"/>
              <a:t>brilliant successes</a:t>
            </a:r>
            <a:r>
              <a:rPr lang="en-CA" dirty="0"/>
              <a:t>, while to others it is the </a:t>
            </a:r>
            <a:r>
              <a:rPr lang="en-CA" b="1" dirty="0"/>
              <a:t>dangerous failures </a:t>
            </a:r>
            <a:r>
              <a:rPr lang="en-CA" dirty="0"/>
              <a:t>that are at the forefront.</a:t>
            </a:r>
          </a:p>
          <a:p>
            <a:pPr>
              <a:spcBef>
                <a:spcPts val="1200"/>
              </a:spcBef>
            </a:pPr>
            <a:r>
              <a:rPr lang="en-CA" dirty="0"/>
              <a:t>What do you think?</a:t>
            </a:r>
          </a:p>
          <a:p>
            <a:pPr>
              <a:spcBef>
                <a:spcPts val="1200"/>
              </a:spcBef>
            </a:pPr>
            <a:r>
              <a:rPr lang="en-CA" dirty="0"/>
              <a:t>Are you a glass half-full or glass half-empty sort of person when it comes to data and applications?</a:t>
            </a:r>
          </a:p>
        </p:txBody>
      </p:sp>
    </p:spTree>
    <p:extLst>
      <p:ext uri="{BB962C8B-B14F-4D97-AF65-F5344CB8AC3E}">
        <p14:creationId xmlns:p14="http://schemas.microsoft.com/office/powerpoint/2010/main" val="23974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Data Analytics (Foundational)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AD766D2-3812-D54B-A075-6E2D1A60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DATA ANALYSIS, DATA SCIENCE, AND BUSINESS INTELLIGENCE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6758" y="6407720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  <a:latin typeface="Dagny OT" panose="020B0504020201020104" pitchFamily="34" charset="77"/>
              </a:rPr>
              <a:t>data-action-</a:t>
            </a:r>
            <a:r>
              <a:rPr lang="en-US" err="1">
                <a:solidFill>
                  <a:schemeClr val="accent2"/>
                </a:solidFill>
                <a:latin typeface="Dagny OT" panose="020B0504020201020104" pitchFamily="34" charset="77"/>
              </a:rPr>
              <a:t>lab.com</a:t>
            </a:r>
            <a:endParaRPr lang="en-US">
              <a:solidFill>
                <a:schemeClr val="accent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11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4B42-F264-4218-994A-5B5FFC25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Quality?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F299C-F4F4-01FF-F4A3-CAAEE220E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Data quality 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(DQ)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is the degree to which data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meets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 or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exceeds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 business requirements (i.e., the extent to which data is “fit for purpose”).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It involves the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planning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implementation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 of quality management techniques to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measure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assess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, and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</a:rPr>
              <a:t>improve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 the fitness of data for use within an organization.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53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7C31-B54B-BB4A-11D8-17C5C407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Quantitative Skills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775E1-7398-6D48-5EEE-FB3761187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Out-of-academia context: </a:t>
            </a:r>
          </a:p>
          <a:p>
            <a:pPr lvl="1"/>
            <a:r>
              <a:rPr lang="en-GB" sz="2000" dirty="0"/>
              <a:t>apply </a:t>
            </a:r>
            <a:r>
              <a:rPr lang="en-GB" sz="2000" b="1" dirty="0"/>
              <a:t>quantitative methods</a:t>
            </a:r>
            <a:r>
              <a:rPr lang="en-GB" sz="2000" dirty="0"/>
              <a:t> to (business) problems in order to obtain </a:t>
            </a:r>
            <a:r>
              <a:rPr lang="en-GB" sz="2000" b="1" dirty="0"/>
              <a:t>actionable insight</a:t>
            </a:r>
            <a:r>
              <a:rPr lang="en-GB" sz="2000" dirty="0"/>
              <a:t> </a:t>
            </a:r>
          </a:p>
          <a:p>
            <a:pPr lvl="1"/>
            <a:r>
              <a:rPr lang="en-GB" sz="2000" dirty="0"/>
              <a:t>difficult for any given individual to have expertise in </a:t>
            </a:r>
            <a:r>
              <a:rPr lang="en-GB" sz="2000" b="1" dirty="0"/>
              <a:t>every</a:t>
            </a:r>
            <a:r>
              <a:rPr lang="en-GB" sz="2000" dirty="0"/>
              <a:t> field of mathematics, statistics, computer science, data science, data engineering, etc. </a:t>
            </a:r>
          </a:p>
          <a:p>
            <a:r>
              <a:rPr lang="en-CA" dirty="0"/>
              <a:t>With a graduate degree in math/stats, for instance: </a:t>
            </a:r>
          </a:p>
          <a:p>
            <a:pPr lvl="1"/>
            <a:r>
              <a:rPr lang="en-CA" sz="2000" b="1" dirty="0"/>
              <a:t>expertise</a:t>
            </a:r>
            <a:r>
              <a:rPr lang="en-CA" sz="2000" dirty="0"/>
              <a:t> in 2-3 areas</a:t>
            </a:r>
          </a:p>
          <a:p>
            <a:pPr lvl="1"/>
            <a:r>
              <a:rPr lang="en-CA" sz="2000" b="1" dirty="0"/>
              <a:t>decent understanding</a:t>
            </a:r>
            <a:r>
              <a:rPr lang="en-CA" sz="2000" dirty="0"/>
              <a:t> of related disciplines</a:t>
            </a:r>
          </a:p>
          <a:p>
            <a:pPr lvl="1"/>
            <a:r>
              <a:rPr lang="en-CA" sz="2000" b="1" dirty="0"/>
              <a:t>passing knowledge</a:t>
            </a:r>
            <a:r>
              <a:rPr lang="en-CA" sz="2000" dirty="0"/>
              <a:t> in various domains</a:t>
            </a:r>
          </a:p>
          <a:p>
            <a:r>
              <a:rPr lang="en-GB" dirty="0"/>
              <a:t>Flexibility is an ally, perfectionism… only up to a point.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03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7C31-B54B-BB4A-11D8-17C5C407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Quantitative Skills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775E1-7398-6D48-5EEE-FB3761187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Suggestions: </a:t>
            </a:r>
          </a:p>
          <a:p>
            <a:pPr lvl="1">
              <a:spcBef>
                <a:spcPts val="600"/>
              </a:spcBef>
            </a:pPr>
            <a:r>
              <a:rPr lang="en-GB" b="1" dirty="0"/>
              <a:t>keep up with trends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become </a:t>
            </a:r>
            <a:r>
              <a:rPr lang="en-GB" b="1" dirty="0"/>
              <a:t>conversant in your non-expertise areas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know</a:t>
            </a:r>
            <a:r>
              <a:rPr lang="en-GB" b="1" dirty="0"/>
              <a:t> where to find information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CA" dirty="0"/>
              <a:t>In many instances (70%?), only the basics (2</a:t>
            </a:r>
            <a:r>
              <a:rPr lang="en-CA" baseline="30000" dirty="0"/>
              <a:t>nd</a:t>
            </a:r>
            <a:r>
              <a:rPr lang="en-CA" dirty="0"/>
              <a:t>–3</a:t>
            </a:r>
            <a:r>
              <a:rPr lang="en-CA" baseline="30000" dirty="0"/>
              <a:t>rd</a:t>
            </a:r>
            <a:r>
              <a:rPr lang="en-CA" dirty="0"/>
              <a:t> year mandatory courses at uOttawa, say) are sufficient to meet government/industry needs.</a:t>
            </a:r>
            <a:endParaRPr lang="en-CA" sz="500" dirty="0"/>
          </a:p>
          <a:p>
            <a:pPr>
              <a:spcBef>
                <a:spcPts val="1200"/>
              </a:spcBef>
            </a:pPr>
            <a:r>
              <a:rPr lang="en-CA" b="1" dirty="0"/>
              <a:t>Focus: </a:t>
            </a:r>
            <a:r>
              <a:rPr lang="en-CA" dirty="0"/>
              <a:t>make sure you really</a:t>
            </a:r>
            <a:r>
              <a:rPr lang="en-CA" b="1" dirty="0"/>
              <a:t> understand</a:t>
            </a:r>
            <a:r>
              <a:rPr lang="en-CA" dirty="0"/>
              <a:t> the basics, stepping stones.  </a:t>
            </a:r>
            <a:endParaRPr lang="en-CA" sz="500" dirty="0"/>
          </a:p>
          <a:p>
            <a:pPr>
              <a:spcBef>
                <a:spcPts val="1200"/>
              </a:spcBef>
            </a:pPr>
            <a:r>
              <a:rPr lang="en-CA" dirty="0"/>
              <a:t>In the rest of the cases, more sophisticated knowledge is required.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3A040-091C-0FB3-BE16-D8E29DA6D838}"/>
              </a:ext>
            </a:extLst>
          </p:cNvPr>
          <p:cNvSpPr txBox="1"/>
          <p:nvPr/>
        </p:nvSpPr>
        <p:spPr>
          <a:xfrm>
            <a:off x="126908" y="78076"/>
            <a:ext cx="1187115" cy="29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agny OT" panose="020B0504020201020104" pitchFamily="34" charset="77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16308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7C31-B54B-BB4A-11D8-17C5C407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Quantitative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3AA73-CF1B-F413-56C2-D0FFA47243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lvl="1"/>
            <a:r>
              <a:rPr lang="en-GB" sz="1900" dirty="0"/>
              <a:t>survey sampling and data collection</a:t>
            </a:r>
          </a:p>
          <a:p>
            <a:pPr lvl="1"/>
            <a:r>
              <a:rPr lang="en-GB" sz="1900" dirty="0"/>
              <a:t>data processing and data cleaning</a:t>
            </a:r>
          </a:p>
          <a:p>
            <a:pPr lvl="1"/>
            <a:r>
              <a:rPr lang="en-GB" sz="1900" dirty="0"/>
              <a:t>data visualization</a:t>
            </a:r>
          </a:p>
          <a:p>
            <a:pPr lvl="1"/>
            <a:r>
              <a:rPr lang="en-GB" sz="1900" dirty="0"/>
              <a:t>mathematical modelling</a:t>
            </a:r>
          </a:p>
          <a:p>
            <a:pPr lvl="1"/>
            <a:r>
              <a:rPr lang="en-GB" sz="1900" dirty="0"/>
              <a:t>statistical methods</a:t>
            </a:r>
          </a:p>
          <a:p>
            <a:pPr lvl="1"/>
            <a:r>
              <a:rPr lang="en-GB" sz="1900" dirty="0"/>
              <a:t>regression analysis</a:t>
            </a:r>
          </a:p>
          <a:p>
            <a:pPr lvl="1"/>
            <a:r>
              <a:rPr lang="en-GB" sz="1900" dirty="0"/>
              <a:t>queueing models</a:t>
            </a:r>
          </a:p>
          <a:p>
            <a:pPr lvl="1"/>
            <a:r>
              <a:rPr lang="en-GB" sz="1900" dirty="0"/>
              <a:t>machine learning</a:t>
            </a:r>
          </a:p>
          <a:p>
            <a:pPr lvl="1"/>
            <a:r>
              <a:rPr lang="en-GB" sz="1900" dirty="0"/>
              <a:t>deep learning</a:t>
            </a:r>
          </a:p>
          <a:p>
            <a:pPr lvl="1"/>
            <a:r>
              <a:rPr lang="en-GB" sz="1900" dirty="0"/>
              <a:t>reinforcement learning</a:t>
            </a:r>
          </a:p>
          <a:p>
            <a:pPr lvl="1"/>
            <a:r>
              <a:rPr lang="en-GB" sz="1900" dirty="0"/>
              <a:t>stochastic modelling (MC simulations)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4BE42-8382-525F-2844-C1DD2F9644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lvl="1"/>
            <a:r>
              <a:rPr lang="en-GB" sz="1900" dirty="0"/>
              <a:t>optimization and operations research</a:t>
            </a:r>
          </a:p>
          <a:p>
            <a:pPr lvl="1"/>
            <a:r>
              <a:rPr lang="en-GB" sz="1900" dirty="0"/>
              <a:t>survival analysis</a:t>
            </a:r>
          </a:p>
          <a:p>
            <a:pPr lvl="1"/>
            <a:r>
              <a:rPr lang="en-GB" sz="1900" dirty="0"/>
              <a:t>Bayesian data analysis</a:t>
            </a:r>
          </a:p>
          <a:p>
            <a:pPr lvl="1"/>
            <a:r>
              <a:rPr lang="en-GB" sz="1900" dirty="0"/>
              <a:t>anomaly detection and outlier analysis</a:t>
            </a:r>
          </a:p>
          <a:p>
            <a:pPr lvl="1"/>
            <a:r>
              <a:rPr lang="en-GB" sz="1900" dirty="0"/>
              <a:t>feature selection/dimensions reduction</a:t>
            </a:r>
          </a:p>
          <a:p>
            <a:pPr lvl="1"/>
            <a:r>
              <a:rPr lang="en-GB" sz="1900" dirty="0"/>
              <a:t>trend extraction and forecasting</a:t>
            </a:r>
          </a:p>
          <a:p>
            <a:pPr lvl="1"/>
            <a:r>
              <a:rPr lang="en-GB" sz="1900" dirty="0"/>
              <a:t>cryptography and coding theory</a:t>
            </a:r>
          </a:p>
          <a:p>
            <a:pPr lvl="1"/>
            <a:r>
              <a:rPr lang="en-GB" sz="1900" dirty="0"/>
              <a:t>design of experiment</a:t>
            </a:r>
          </a:p>
          <a:p>
            <a:pPr lvl="1"/>
            <a:r>
              <a:rPr lang="en-GB" sz="1900" dirty="0"/>
              <a:t>graph and network theory</a:t>
            </a:r>
          </a:p>
          <a:p>
            <a:pPr lvl="1"/>
            <a:r>
              <a:rPr lang="en-GB" sz="1900" dirty="0"/>
              <a:t>text mining/natural language processing</a:t>
            </a:r>
          </a:p>
          <a:p>
            <a:pPr lvl="1"/>
            <a:r>
              <a:rPr lang="en-GB" sz="19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931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7C31-B54B-BB4A-11D8-17C5C407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Software and Tools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775E1-7398-6D48-5EEE-FB3761187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Modern quantitative work typically involves </a:t>
            </a:r>
            <a:r>
              <a:rPr lang="en-GB" b="1" dirty="0"/>
              <a:t>programming </a:t>
            </a:r>
            <a:r>
              <a:rPr lang="en-GB" dirty="0"/>
              <a:t>(or the use of point-and-click software, at the very least).</a:t>
            </a:r>
          </a:p>
          <a:p>
            <a:r>
              <a:rPr lang="en-GB" dirty="0"/>
              <a:t>But programming languages </a:t>
            </a:r>
            <a:r>
              <a:rPr lang="en-GB" b="1" dirty="0"/>
              <a:t>go in and out of style.</a:t>
            </a:r>
          </a:p>
          <a:p>
            <a:r>
              <a:rPr lang="en-GB" dirty="0"/>
              <a:t>It is important not just to understand the syntax of a particular language, but also how computer languages and computing infrastructure work in general.</a:t>
            </a:r>
          </a:p>
          <a:p>
            <a:r>
              <a:rPr lang="en-GB" b="1" dirty="0"/>
              <a:t>ALSO:</a:t>
            </a:r>
            <a:r>
              <a:rPr lang="en-GB" dirty="0"/>
              <a:t> avoid getting caught up in programming/tool wars … they’re more or less all functionally equivalent!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4D246-EC70-8B4D-85E4-0B1D5CC01A41}"/>
              </a:ext>
            </a:extLst>
          </p:cNvPr>
          <p:cNvSpPr txBox="1"/>
          <p:nvPr/>
        </p:nvSpPr>
        <p:spPr>
          <a:xfrm>
            <a:off x="126908" y="78076"/>
            <a:ext cx="1187115" cy="29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agny OT" panose="020B0504020201020104" pitchFamily="34" charset="77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33508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7C31-B54B-BB4A-11D8-17C5C407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Software and Tools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775E1-7398-6D48-5EEE-FB3761187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CA" sz="1800" b="1" dirty="0"/>
              <a:t>Programming (and Related)</a:t>
            </a:r>
          </a:p>
          <a:p>
            <a:pPr lvl="1" algn="l"/>
            <a:r>
              <a:rPr lang="en-CA" sz="1600" dirty="0"/>
              <a:t>Python, R, C/C++/C#, Perl, Julia, </a:t>
            </a:r>
            <a:r>
              <a:rPr lang="en-CA" sz="1600" dirty="0" err="1"/>
              <a:t>regexps</a:t>
            </a:r>
            <a:r>
              <a:rPr lang="en-CA" sz="1600" dirty="0"/>
              <a:t> (, Visual Basic?), Java, Ruby, etc.</a:t>
            </a:r>
          </a:p>
          <a:p>
            <a:pPr algn="l">
              <a:spcBef>
                <a:spcPts val="1400"/>
              </a:spcBef>
            </a:pPr>
            <a:r>
              <a:rPr lang="en-CA" sz="1800" b="1" dirty="0"/>
              <a:t>Database Management</a:t>
            </a:r>
          </a:p>
          <a:p>
            <a:pPr lvl="1" algn="l"/>
            <a:r>
              <a:rPr lang="en-CA" sz="1600" dirty="0"/>
              <a:t>SQL and variants, </a:t>
            </a:r>
            <a:r>
              <a:rPr lang="en-CA" sz="1600" dirty="0" err="1"/>
              <a:t>ArangoDB</a:t>
            </a:r>
            <a:r>
              <a:rPr lang="en-CA" sz="1600" dirty="0"/>
              <a:t>, MongoDB, Redis, Amazon DynamoDB (, Access?), Big Query, Redshift, Synapse, etc.</a:t>
            </a:r>
          </a:p>
          <a:p>
            <a:pPr algn="l">
              <a:spcBef>
                <a:spcPts val="1400"/>
              </a:spcBef>
            </a:pPr>
            <a:r>
              <a:rPr lang="en-CA" sz="1800" b="1" dirty="0"/>
              <a:t>Data Visualization</a:t>
            </a:r>
          </a:p>
          <a:p>
            <a:pPr lvl="1" algn="l"/>
            <a:r>
              <a:rPr lang="en-CA" sz="1600" dirty="0"/>
              <a:t>ggplot2, seaborn, </a:t>
            </a:r>
            <a:r>
              <a:rPr lang="en-CA" sz="1600" dirty="0" err="1"/>
              <a:t>plot.ly</a:t>
            </a:r>
            <a:r>
              <a:rPr lang="en-CA" sz="1600" dirty="0"/>
              <a:t>, Power BI, Tableau, D3.js, Google Data Studio, proprietary software, etc.</a:t>
            </a:r>
          </a:p>
          <a:p>
            <a:pPr algn="l">
              <a:spcBef>
                <a:spcPts val="1400"/>
              </a:spcBef>
            </a:pPr>
            <a:r>
              <a:rPr lang="en-CA" sz="1800" b="1" dirty="0"/>
              <a:t>Simulations, Statistical Analysis, Data Analysis, Machine Learning </a:t>
            </a:r>
          </a:p>
          <a:p>
            <a:pPr lvl="1" algn="l"/>
            <a:r>
              <a:rPr lang="en-CA" sz="1600" dirty="0" err="1"/>
              <a:t>tidyverse</a:t>
            </a:r>
            <a:r>
              <a:rPr lang="en-CA" sz="1600" dirty="0"/>
              <a:t>, scikit-learn, </a:t>
            </a:r>
            <a:r>
              <a:rPr lang="en-CA" sz="1600" dirty="0" err="1"/>
              <a:t>numpy</a:t>
            </a:r>
            <a:r>
              <a:rPr lang="en-CA" sz="1600" dirty="0"/>
              <a:t>, pandas, </a:t>
            </a:r>
            <a:r>
              <a:rPr lang="en-CA" sz="1600" dirty="0" err="1"/>
              <a:t>scipy</a:t>
            </a:r>
            <a:r>
              <a:rPr lang="en-CA" sz="1600" dirty="0"/>
              <a:t>, MATLAB, Simulink, SAS, SPSS, STATA (, Excel?), Visio, TensorFlow, </a:t>
            </a:r>
            <a:r>
              <a:rPr lang="en-CA" sz="1600" dirty="0" err="1"/>
              <a:t>keras</a:t>
            </a:r>
            <a:r>
              <a:rPr lang="en-CA" sz="1600" dirty="0"/>
              <a:t>, Spark, Scala, etc.</a:t>
            </a:r>
          </a:p>
          <a:p>
            <a:pPr algn="l">
              <a:spcBef>
                <a:spcPts val="1400"/>
              </a:spcBef>
            </a:pPr>
            <a:r>
              <a:rPr lang="en-CA" sz="1800" b="1" dirty="0"/>
              <a:t>Typesetting and Reporting </a:t>
            </a:r>
          </a:p>
          <a:p>
            <a:pPr lvl="1" algn="l"/>
            <a:r>
              <a:rPr lang="en-CA" sz="1600" dirty="0"/>
              <a:t>LaTeX, R Markdown, Adobe Illustrator, GIMP (, Word?, PowerPoint?),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2E48-226E-3B0B-6402-811188384442}"/>
              </a:ext>
            </a:extLst>
          </p:cNvPr>
          <p:cNvSpPr txBox="1"/>
          <p:nvPr/>
        </p:nvSpPr>
        <p:spPr>
          <a:xfrm>
            <a:off x="126908" y="78076"/>
            <a:ext cx="1187115" cy="29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agny OT" panose="020B0504020201020104" pitchFamily="34" charset="77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7290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F9785984-B721-4C63-34F9-B7782602E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7" r="9091" b="240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CBE553-666F-2EE2-80BC-C37B2B4B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anchor="ctr">
            <a:normAutofit/>
          </a:bodyPr>
          <a:lstStyle/>
          <a:p>
            <a:r>
              <a:rPr lang="en-CA"/>
              <a:t>Software and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9C64E-3C4A-B7B5-F010-91891127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8399"/>
            <a:ext cx="7216607" cy="356446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900" b="1" dirty="0">
                <a:solidFill>
                  <a:schemeClr val="bg1"/>
                </a:solidFill>
              </a:rPr>
              <a:t>Q: </a:t>
            </a:r>
            <a:r>
              <a:rPr lang="en-GB" sz="1900" dirty="0">
                <a:solidFill>
                  <a:schemeClr val="bg1"/>
                </a:solidFill>
              </a:rPr>
              <a:t>At </a:t>
            </a:r>
            <a:r>
              <a:rPr lang="en-GB" sz="1900" dirty="0" err="1">
                <a:solidFill>
                  <a:schemeClr val="bg1"/>
                </a:solidFill>
              </a:rPr>
              <a:t>StatCan</a:t>
            </a:r>
            <a:r>
              <a:rPr lang="en-GB" sz="1900" dirty="0">
                <a:solidFill>
                  <a:schemeClr val="bg1"/>
                </a:solidFill>
              </a:rPr>
              <a:t>, R or SAS?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900" b="1" dirty="0">
                <a:solidFill>
                  <a:schemeClr val="bg1"/>
                </a:solidFill>
              </a:rPr>
              <a:t>A: </a:t>
            </a:r>
            <a:r>
              <a:rPr lang="en-GB" sz="1900" dirty="0">
                <a:solidFill>
                  <a:schemeClr val="bg1"/>
                </a:solidFill>
              </a:rPr>
              <a:t>Not easy to answer as </a:t>
            </a:r>
            <a:r>
              <a:rPr lang="en-GB" sz="1900" dirty="0" err="1">
                <a:solidFill>
                  <a:schemeClr val="bg1"/>
                </a:solidFill>
              </a:rPr>
              <a:t>StatCan</a:t>
            </a:r>
            <a:r>
              <a:rPr lang="en-GB" sz="1900" dirty="0">
                <a:solidFill>
                  <a:schemeClr val="bg1"/>
                </a:solidFill>
              </a:rPr>
              <a:t> is in a slow transition period. The Agency is better equipped for SAS (with “Big Data” options, such as SAS Grid).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900" dirty="0">
                <a:solidFill>
                  <a:schemeClr val="bg1"/>
                </a:solidFill>
              </a:rPr>
              <a:t>R is […] not as ideal for large files (e.g., Census data), so it is not an option in such </a:t>
            </a:r>
            <a:r>
              <a:rPr lang="en-GB" sz="1900">
                <a:solidFill>
                  <a:schemeClr val="bg1"/>
                </a:solidFill>
              </a:rPr>
              <a:t>cases</a:t>
            </a:r>
            <a:r>
              <a:rPr lang="en-GB" sz="1900" dirty="0">
                <a:solidFill>
                  <a:schemeClr val="bg1"/>
                </a:solidFill>
              </a:rPr>
              <a:t> because it is still too slow (unless you have very powerful servers). But we would prefer to use the R packages, so it’s a dilemma.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900" b="1" dirty="0">
                <a:solidFill>
                  <a:schemeClr val="bg1"/>
                </a:solidFill>
              </a:rPr>
              <a:t>TL;DR:</a:t>
            </a:r>
            <a:r>
              <a:rPr lang="en-GB" sz="1900" dirty="0">
                <a:solidFill>
                  <a:schemeClr val="bg1"/>
                </a:solidFill>
              </a:rPr>
              <a:t> R is our future, but SAS is still very much our present. In times of transition, </a:t>
            </a:r>
            <a:r>
              <a:rPr lang="en-GB" sz="1900" b="1" dirty="0">
                <a:solidFill>
                  <a:schemeClr val="bg1"/>
                </a:solidFill>
              </a:rPr>
              <a:t>analysts/employees who know both are better positioned</a:t>
            </a:r>
            <a:r>
              <a:rPr lang="en-GB" sz="1900" dirty="0">
                <a:solidFill>
                  <a:schemeClr val="bg1"/>
                </a:solidFill>
              </a:rPr>
              <a:t>.   </a:t>
            </a:r>
            <a:endParaRPr lang="en-CA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02B1E-1EA3-E9F2-F28D-1B4DD4EA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EXAMPLE: Poisonous Mushroom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40464-199A-B794-3587-B398589F7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latin typeface="Dagny OT" panose="020B0504020201020104" pitchFamily="34" charset="77"/>
              </a:rPr>
              <a:t>Amanita muscaria</a:t>
            </a:r>
          </a:p>
          <a:p>
            <a:pPr algn="l">
              <a:lnSpc>
                <a:spcPct val="120000"/>
              </a:lnSpc>
            </a:pPr>
            <a:r>
              <a:rPr lang="en-US" b="1" dirty="0">
                <a:latin typeface="Dagny OT" panose="020B0504020201020104" pitchFamily="34" charset="77"/>
              </a:rPr>
              <a:t>Habitat:</a:t>
            </a:r>
            <a:r>
              <a:rPr lang="en-US" dirty="0">
                <a:latin typeface="Dagny OT" panose="020B0504020201020104" pitchFamily="34" charset="77"/>
              </a:rPr>
              <a:t> woods</a:t>
            </a:r>
            <a:br>
              <a:rPr lang="en-US" dirty="0">
                <a:latin typeface="Dagny OT" panose="020B0504020201020104" pitchFamily="34" charset="77"/>
              </a:rPr>
            </a:br>
            <a:r>
              <a:rPr lang="en-US" b="1" dirty="0">
                <a:latin typeface="Dagny OT" panose="020B0504020201020104" pitchFamily="34" charset="77"/>
              </a:rPr>
              <a:t>Gill Size: </a:t>
            </a:r>
            <a:r>
              <a:rPr lang="en-US" dirty="0">
                <a:latin typeface="Dagny OT" panose="020B0504020201020104" pitchFamily="34" charset="77"/>
              </a:rPr>
              <a:t>narrow</a:t>
            </a:r>
            <a:br>
              <a:rPr lang="en-US" dirty="0">
                <a:latin typeface="Dagny OT" panose="020B0504020201020104" pitchFamily="34" charset="77"/>
              </a:rPr>
            </a:br>
            <a:r>
              <a:rPr lang="en-US" b="1" dirty="0">
                <a:latin typeface="Dagny OT" panose="020B0504020201020104" pitchFamily="34" charset="77"/>
              </a:rPr>
              <a:t>Odor:</a:t>
            </a:r>
            <a:r>
              <a:rPr lang="en-US" dirty="0">
                <a:latin typeface="Dagny OT" panose="020B0504020201020104" pitchFamily="34" charset="77"/>
              </a:rPr>
              <a:t> none</a:t>
            </a:r>
            <a:br>
              <a:rPr lang="en-US" dirty="0">
                <a:latin typeface="Dagny OT" panose="020B0504020201020104" pitchFamily="34" charset="77"/>
              </a:rPr>
            </a:br>
            <a:r>
              <a:rPr lang="en-US" b="1" dirty="0">
                <a:latin typeface="Dagny OT" panose="020B0504020201020104" pitchFamily="34" charset="77"/>
              </a:rPr>
              <a:t>Spores:</a:t>
            </a:r>
            <a:r>
              <a:rPr lang="en-US" dirty="0">
                <a:latin typeface="Dagny OT" panose="020B0504020201020104" pitchFamily="34" charset="77"/>
              </a:rPr>
              <a:t> white</a:t>
            </a:r>
            <a:br>
              <a:rPr lang="en-US" dirty="0">
                <a:latin typeface="Dagny OT" panose="020B0504020201020104" pitchFamily="34" charset="77"/>
              </a:rPr>
            </a:br>
            <a:r>
              <a:rPr lang="en-US" b="1" dirty="0">
                <a:latin typeface="Dagny OT" panose="020B0504020201020104" pitchFamily="34" charset="77"/>
              </a:rPr>
              <a:t>Cap Colour:</a:t>
            </a:r>
            <a:r>
              <a:rPr lang="en-US" dirty="0">
                <a:latin typeface="Dagny OT" panose="020B0504020201020104" pitchFamily="34" charset="77"/>
              </a:rPr>
              <a:t> red</a:t>
            </a:r>
            <a:endParaRPr lang="en-US" sz="100" dirty="0">
              <a:latin typeface="Dagny OT" panose="020B0504020201020104" pitchFamily="34" charset="77"/>
            </a:endParaRPr>
          </a:p>
          <a:p>
            <a:pPr algn="l">
              <a:lnSpc>
                <a:spcPct val="120000"/>
              </a:lnSpc>
            </a:pPr>
            <a:r>
              <a:rPr lang="en-US" b="1" dirty="0">
                <a:latin typeface="Dagny OT" panose="020B0504020201020104" pitchFamily="34" charset="77"/>
                <a:ea typeface="Helvetica Light" charset="0"/>
                <a:cs typeface="Helvetica Light" charset="0"/>
              </a:rPr>
              <a:t>Classification problem: </a:t>
            </a:r>
            <a:br>
              <a:rPr lang="en-US" b="1" dirty="0">
                <a:latin typeface="Dagny OT" panose="020B0504020201020104" pitchFamily="34" charset="77"/>
                <a:ea typeface="Helvetica Light" charset="0"/>
                <a:cs typeface="Helvetica Light" charset="0"/>
              </a:rPr>
            </a:br>
            <a:r>
              <a:rPr lang="en-US" dirty="0">
                <a:latin typeface="Dagny OT" panose="020B0504020201020104" pitchFamily="34" charset="77"/>
                <a:ea typeface="Helvetica Light" charset="0"/>
                <a:cs typeface="Helvetica Light" charset="0"/>
              </a:rPr>
              <a:t>Is Amanita muscaria edible, or poisonous?</a:t>
            </a:r>
            <a:endParaRPr lang="en-US" dirty="0">
              <a:latin typeface="Dagny OT" panose="020B05040202010201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03873-10BE-4E39-A351-92372543948B}"/>
              </a:ext>
            </a:extLst>
          </p:cNvPr>
          <p:cNvSpPr/>
          <p:nvPr/>
        </p:nvSpPr>
        <p:spPr>
          <a:xfrm>
            <a:off x="6926317" y="0"/>
            <a:ext cx="52656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latin typeface="Dagny OT" panose="020B0504020201020104" pitchFamily="34" charset="0"/>
                <a:ea typeface="Helvetica Light" charset="0"/>
                <a:cs typeface="Helvetica Light" charset="0"/>
              </a:rPr>
              <a:t>[</a:t>
            </a:r>
            <a:r>
              <a:rPr lang="en-US" sz="1400">
                <a:latin typeface="Dagny OT" panose="020B0504020201020104" pitchFamily="34" charset="0"/>
                <a:ea typeface="Helvetica Light" charset="0"/>
                <a:cs typeface="Helvetica Light" charset="0"/>
                <a:hlinkClick r:id="rId2"/>
              </a:rPr>
              <a:t>https://</a:t>
            </a:r>
            <a:r>
              <a:rPr lang="en-US" sz="1400" err="1">
                <a:latin typeface="Dagny OT" panose="020B0504020201020104" pitchFamily="34" charset="0"/>
                <a:ea typeface="Helvetica Light" charset="0"/>
                <a:cs typeface="Helvetica Light" charset="0"/>
                <a:hlinkClick r:id="rId2"/>
              </a:rPr>
              <a:t>archive.ics.uci.edu</a:t>
            </a:r>
            <a:r>
              <a:rPr lang="en-US" sz="1400">
                <a:latin typeface="Dagny OT" panose="020B0504020201020104" pitchFamily="34" charset="0"/>
                <a:ea typeface="Helvetica Light" charset="0"/>
                <a:cs typeface="Helvetica Light" charset="0"/>
                <a:hlinkClick r:id="rId2"/>
              </a:rPr>
              <a:t>/ml/datasets/Mushroom</a:t>
            </a:r>
            <a:r>
              <a:rPr lang="en-US" sz="1400">
                <a:latin typeface="Dagny OT" panose="020B0504020201020104" pitchFamily="34" charset="0"/>
                <a:ea typeface="Helvetica Light" charset="0"/>
                <a:cs typeface="Helvetica Light" charset="0"/>
              </a:rPr>
              <a:t>]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159FF612-BB05-A1F5-5B31-03917FE72A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04" y="1969927"/>
            <a:ext cx="29357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1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7F0A39-FC08-E855-3CFD-C05B6D9517CF}"/>
              </a:ext>
            </a:extLst>
          </p:cNvPr>
          <p:cNvSpPr/>
          <p:nvPr/>
        </p:nvSpPr>
        <p:spPr>
          <a:xfrm>
            <a:off x="375138" y="363415"/>
            <a:ext cx="11500339" cy="1547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5FA2C-B431-F512-2D53-C7DD29A34DDB}"/>
              </a:ext>
            </a:extLst>
          </p:cNvPr>
          <p:cNvSpPr/>
          <p:nvPr/>
        </p:nvSpPr>
        <p:spPr>
          <a:xfrm>
            <a:off x="1072411" y="649407"/>
            <a:ext cx="10482693" cy="1562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71E6A-F9B2-DB91-4D4B-F3A7B906FDD0}"/>
              </a:ext>
            </a:extLst>
          </p:cNvPr>
          <p:cNvSpPr/>
          <p:nvPr/>
        </p:nvSpPr>
        <p:spPr>
          <a:xfrm>
            <a:off x="0" y="6168788"/>
            <a:ext cx="12192000" cy="689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2411" y="3383"/>
            <a:ext cx="11030857" cy="685461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F33944-271D-18F3-B68B-E7DD6749E6BE}"/>
              </a:ext>
            </a:extLst>
          </p:cNvPr>
          <p:cNvSpPr txBox="1">
            <a:spLocks/>
          </p:cNvSpPr>
          <p:nvPr/>
        </p:nvSpPr>
        <p:spPr>
          <a:xfrm>
            <a:off x="80010" y="3831677"/>
            <a:ext cx="3053316" cy="2929372"/>
          </a:xfrm>
          <a:prstGeom prst="rect">
            <a:avLst/>
          </a:prstGeom>
          <a:solidFill>
            <a:srgbClr val="D2DEEF">
              <a:alpha val="50196"/>
            </a:srgb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" b="1"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Habitat: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woods</a:t>
            </a:r>
            <a:endParaRPr lang="en-US" sz="2200">
              <a:solidFill>
                <a:schemeClr val="accent6"/>
              </a:solidFill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Gill Size: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narrow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Odor: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none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Spores: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white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Cap Colour: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red</a:t>
            </a:r>
          </a:p>
          <a:p>
            <a:endParaRPr lang="en-US" sz="500" b="1">
              <a:solidFill>
                <a:schemeClr val="tx2"/>
              </a:solidFill>
              <a:latin typeface="Dagny OT" panose="020B0504020201020104" pitchFamily="34" charset="0"/>
              <a:ea typeface="Helvetica Light" charset="0"/>
              <a:cs typeface="Helvetica Light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Classification problem: </a:t>
            </a:r>
            <a:r>
              <a:rPr lang="en-US" sz="2200" b="1">
                <a:solidFill>
                  <a:schemeClr val="accent2"/>
                </a:solidFill>
                <a:latin typeface="Dagny OT" panose="020B0504020201020104" pitchFamily="34" charset="0"/>
              </a:rPr>
              <a:t>edible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or </a:t>
            </a:r>
            <a:r>
              <a:rPr lang="en-US" sz="2200" b="1">
                <a:solidFill>
                  <a:srgbClr val="CC0000"/>
                </a:solidFill>
                <a:latin typeface="Dagny OT" panose="020B0504020201020104" pitchFamily="34" charset="0"/>
              </a:rPr>
              <a:t>poisonous</a:t>
            </a:r>
          </a:p>
          <a:p>
            <a:endParaRPr lang="en-US" sz="2200" b="1">
              <a:solidFill>
                <a:srgbClr val="FF0000"/>
              </a:solidFill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3A3C82-10CB-9EA7-C51F-5B9D9F99DC26}"/>
              </a:ext>
            </a:extLst>
          </p:cNvPr>
          <p:cNvSpPr/>
          <p:nvPr/>
        </p:nvSpPr>
        <p:spPr>
          <a:xfrm>
            <a:off x="375138" y="363415"/>
            <a:ext cx="11500339" cy="1547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D36DCB-0D3C-28DE-B934-7F0BDC99F088}"/>
              </a:ext>
            </a:extLst>
          </p:cNvPr>
          <p:cNvSpPr/>
          <p:nvPr/>
        </p:nvSpPr>
        <p:spPr>
          <a:xfrm>
            <a:off x="1433015" y="1000836"/>
            <a:ext cx="5310659" cy="1255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524678-1FF3-F68C-6734-50BC3653F2D3}"/>
              </a:ext>
            </a:extLst>
          </p:cNvPr>
          <p:cNvSpPr/>
          <p:nvPr/>
        </p:nvSpPr>
        <p:spPr>
          <a:xfrm>
            <a:off x="0" y="6039866"/>
            <a:ext cx="12192000" cy="818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4993" y="3383"/>
            <a:ext cx="11030857" cy="6854617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9E7B3083-7BE8-EE43-AE21-A8A903ADF13E}"/>
              </a:ext>
            </a:extLst>
          </p:cNvPr>
          <p:cNvSpPr txBox="1">
            <a:spLocks/>
          </p:cNvSpPr>
          <p:nvPr/>
        </p:nvSpPr>
        <p:spPr>
          <a:xfrm>
            <a:off x="80010" y="3831677"/>
            <a:ext cx="3053316" cy="2929372"/>
          </a:xfrm>
          <a:prstGeom prst="rect">
            <a:avLst/>
          </a:prstGeom>
          <a:solidFill>
            <a:srgbClr val="D2DEEF">
              <a:alpha val="50196"/>
            </a:srgb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" b="1"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Habitat: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woods</a:t>
            </a:r>
            <a:endParaRPr lang="en-US" sz="2200">
              <a:solidFill>
                <a:schemeClr val="accent6"/>
              </a:solidFill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Gill Size: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narrow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Odor: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</a:t>
            </a:r>
            <a:r>
              <a:rPr lang="en-US" sz="2200" b="1">
                <a:solidFill>
                  <a:srgbClr val="CC0000"/>
                </a:solidFill>
                <a:latin typeface="Dagny OT" panose="020B0504020201020104" pitchFamily="34" charset="0"/>
              </a:rPr>
              <a:t>none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Spores: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white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Cap Colour: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red</a:t>
            </a:r>
          </a:p>
          <a:p>
            <a:endParaRPr lang="en-US" sz="500" b="1">
              <a:solidFill>
                <a:schemeClr val="tx2"/>
              </a:solidFill>
              <a:latin typeface="Dagny OT" panose="020B0504020201020104" pitchFamily="34" charset="0"/>
              <a:ea typeface="Helvetica Light" charset="0"/>
              <a:cs typeface="Helvetica Light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Classification problem: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edible or poisonous</a:t>
            </a:r>
          </a:p>
          <a:p>
            <a:endParaRPr lang="en-US" sz="2200" b="1">
              <a:solidFill>
                <a:srgbClr val="FF0000"/>
              </a:solidFill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5557B3-4C4A-E34B-AA3C-09FE28DA2222}"/>
              </a:ext>
            </a:extLst>
          </p:cNvPr>
          <p:cNvSpPr/>
          <p:nvPr/>
        </p:nvSpPr>
        <p:spPr>
          <a:xfrm>
            <a:off x="1275907" y="662109"/>
            <a:ext cx="4172421" cy="154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90824-9F45-D845-84EE-11254929BD1E}"/>
              </a:ext>
            </a:extLst>
          </p:cNvPr>
          <p:cNvSpPr/>
          <p:nvPr/>
        </p:nvSpPr>
        <p:spPr>
          <a:xfrm>
            <a:off x="6462515" y="649407"/>
            <a:ext cx="5092589" cy="1562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9F5678-D963-B949-8C19-EDB55DF78803}"/>
              </a:ext>
            </a:extLst>
          </p:cNvPr>
          <p:cNvSpPr/>
          <p:nvPr/>
        </p:nvSpPr>
        <p:spPr>
          <a:xfrm>
            <a:off x="2030739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7BE831-071C-324E-AC40-CCF32A0A6507}"/>
              </a:ext>
            </a:extLst>
          </p:cNvPr>
          <p:cNvSpPr/>
          <p:nvPr/>
        </p:nvSpPr>
        <p:spPr>
          <a:xfrm>
            <a:off x="5954176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4F216-DBD4-A742-8FCD-C35FC5379E6A}"/>
              </a:ext>
            </a:extLst>
          </p:cNvPr>
          <p:cNvSpPr/>
          <p:nvPr/>
        </p:nvSpPr>
        <p:spPr>
          <a:xfrm>
            <a:off x="9075555" y="2209129"/>
            <a:ext cx="2755900" cy="1562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44B9D-56B5-4342-BBC9-AABE2BC91C0D}"/>
              </a:ext>
            </a:extLst>
          </p:cNvPr>
          <p:cNvSpPr/>
          <p:nvPr/>
        </p:nvSpPr>
        <p:spPr>
          <a:xfrm>
            <a:off x="8500534" y="2187180"/>
            <a:ext cx="3443374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B4E477-6E01-049D-E8A3-2456047BDC00}"/>
              </a:ext>
            </a:extLst>
          </p:cNvPr>
          <p:cNvSpPr/>
          <p:nvPr/>
        </p:nvSpPr>
        <p:spPr>
          <a:xfrm>
            <a:off x="5319176" y="32187"/>
            <a:ext cx="1270000" cy="1464378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1915E2-66BA-AADE-9176-0B18731E7051}"/>
              </a:ext>
            </a:extLst>
          </p:cNvPr>
          <p:cNvSpPr/>
          <p:nvPr/>
        </p:nvSpPr>
        <p:spPr>
          <a:xfrm>
            <a:off x="375138" y="363415"/>
            <a:ext cx="11500339" cy="1547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0416DD-71EC-6B47-E82E-A73D1E7710C3}"/>
              </a:ext>
            </a:extLst>
          </p:cNvPr>
          <p:cNvSpPr/>
          <p:nvPr/>
        </p:nvSpPr>
        <p:spPr>
          <a:xfrm>
            <a:off x="313899" y="1014484"/>
            <a:ext cx="11668835" cy="1464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524678-1FF3-F68C-6734-50BC3653F2D3}"/>
              </a:ext>
            </a:extLst>
          </p:cNvPr>
          <p:cNvSpPr/>
          <p:nvPr/>
        </p:nvSpPr>
        <p:spPr>
          <a:xfrm>
            <a:off x="0" y="6132394"/>
            <a:ext cx="12192000" cy="725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4993" y="3383"/>
            <a:ext cx="11030857" cy="68546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5557B3-4C4A-E34B-AA3C-09FE28DA2222}"/>
              </a:ext>
            </a:extLst>
          </p:cNvPr>
          <p:cNvSpPr/>
          <p:nvPr/>
        </p:nvSpPr>
        <p:spPr>
          <a:xfrm>
            <a:off x="1275907" y="662109"/>
            <a:ext cx="4172421" cy="154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90824-9F45-D845-84EE-11254929BD1E}"/>
              </a:ext>
            </a:extLst>
          </p:cNvPr>
          <p:cNvSpPr/>
          <p:nvPr/>
        </p:nvSpPr>
        <p:spPr>
          <a:xfrm>
            <a:off x="6462515" y="649407"/>
            <a:ext cx="5024351" cy="1562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9F5678-D963-B949-8C19-EDB55DF78803}"/>
              </a:ext>
            </a:extLst>
          </p:cNvPr>
          <p:cNvSpPr/>
          <p:nvPr/>
        </p:nvSpPr>
        <p:spPr>
          <a:xfrm>
            <a:off x="2030739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7BE831-071C-324E-AC40-CCF32A0A6507}"/>
              </a:ext>
            </a:extLst>
          </p:cNvPr>
          <p:cNvSpPr/>
          <p:nvPr/>
        </p:nvSpPr>
        <p:spPr>
          <a:xfrm>
            <a:off x="5954176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E82424-0E0D-5549-B895-AA56929702A0}"/>
              </a:ext>
            </a:extLst>
          </p:cNvPr>
          <p:cNvSpPr/>
          <p:nvPr/>
        </p:nvSpPr>
        <p:spPr>
          <a:xfrm>
            <a:off x="5319176" y="34290"/>
            <a:ext cx="1270000" cy="1464378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4F216-DBD4-A742-8FCD-C35FC5379E6A}"/>
              </a:ext>
            </a:extLst>
          </p:cNvPr>
          <p:cNvSpPr/>
          <p:nvPr/>
        </p:nvSpPr>
        <p:spPr>
          <a:xfrm>
            <a:off x="9075555" y="2209129"/>
            <a:ext cx="2755900" cy="1562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AB703-4DE0-A84C-B189-E6679F3FBD14}"/>
              </a:ext>
            </a:extLst>
          </p:cNvPr>
          <p:cNvSpPr/>
          <p:nvPr/>
        </p:nvSpPr>
        <p:spPr>
          <a:xfrm>
            <a:off x="1527836" y="2283467"/>
            <a:ext cx="6496201" cy="148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0F5F62-42DB-FB49-8E6A-65834E20047D}"/>
              </a:ext>
            </a:extLst>
          </p:cNvPr>
          <p:cNvSpPr/>
          <p:nvPr/>
        </p:nvSpPr>
        <p:spPr>
          <a:xfrm>
            <a:off x="2126511" y="2223677"/>
            <a:ext cx="3776029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44B9D-56B5-4342-BBC9-AABE2BC91C0D}"/>
              </a:ext>
            </a:extLst>
          </p:cNvPr>
          <p:cNvSpPr/>
          <p:nvPr/>
        </p:nvSpPr>
        <p:spPr>
          <a:xfrm>
            <a:off x="8500534" y="2187180"/>
            <a:ext cx="3443374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80B266-6945-204D-B236-B5C1388D5FF1}"/>
              </a:ext>
            </a:extLst>
          </p:cNvPr>
          <p:cNvSpPr/>
          <p:nvPr/>
        </p:nvSpPr>
        <p:spPr>
          <a:xfrm>
            <a:off x="5320430" y="1498668"/>
            <a:ext cx="3845700" cy="156216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8312B1F2-D2A5-56EC-7166-662A38116CFA}"/>
              </a:ext>
            </a:extLst>
          </p:cNvPr>
          <p:cNvSpPr txBox="1">
            <a:spLocks/>
          </p:cNvSpPr>
          <p:nvPr/>
        </p:nvSpPr>
        <p:spPr>
          <a:xfrm>
            <a:off x="80010" y="3831677"/>
            <a:ext cx="3053316" cy="2929372"/>
          </a:xfrm>
          <a:prstGeom prst="rect">
            <a:avLst/>
          </a:prstGeom>
          <a:solidFill>
            <a:srgbClr val="D2DEEF">
              <a:alpha val="49804"/>
            </a:srgb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" b="1"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Habitat: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woods</a:t>
            </a:r>
            <a:endParaRPr lang="en-US" sz="2200">
              <a:solidFill>
                <a:schemeClr val="accent6"/>
              </a:solidFill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Gill Size: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narrow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Odor: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none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Spores: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</a:t>
            </a:r>
            <a:r>
              <a:rPr lang="en-US" sz="2200" b="1">
                <a:solidFill>
                  <a:srgbClr val="CC0000"/>
                </a:solidFill>
                <a:latin typeface="Dagny OT" panose="020B0504020201020104" pitchFamily="34" charset="0"/>
              </a:rPr>
              <a:t>white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Cap Colour: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red</a:t>
            </a:r>
          </a:p>
          <a:p>
            <a:endParaRPr lang="en-US" sz="500" b="1">
              <a:solidFill>
                <a:schemeClr val="tx2"/>
              </a:solidFill>
              <a:latin typeface="Dagny OT" panose="020B0504020201020104" pitchFamily="34" charset="0"/>
              <a:ea typeface="Helvetica Light" charset="0"/>
              <a:cs typeface="Helvetica Light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Classification problem: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edible or poisonous</a:t>
            </a:r>
          </a:p>
          <a:p>
            <a:endParaRPr lang="en-US" sz="2200" b="1">
              <a:solidFill>
                <a:srgbClr val="FF0000"/>
              </a:solidFill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36EF4-5C2D-E54B-9F33-889180F3E1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982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7F7F7F"/>
                </a:solidFill>
                <a:latin typeface="Century Gothic" panose="020B0502020202020204" pitchFamily="34" charset="0"/>
                <a:ea typeface="ヒラギノ角ゴ Pro W3" pitchFamily="127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9pPr>
          </a:lstStyle>
          <a:p>
            <a:fld id="{78075564-AF6E-40FC-905A-F6C5E8D2961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C3C00F-2AB8-9841-B024-1A61680B269C}"/>
              </a:ext>
            </a:extLst>
          </p:cNvPr>
          <p:cNvSpPr/>
          <p:nvPr/>
        </p:nvSpPr>
        <p:spPr>
          <a:xfrm>
            <a:off x="2982321" y="2873136"/>
            <a:ext cx="1996678" cy="1243013"/>
          </a:xfrm>
          <a:prstGeom prst="roundRect">
            <a:avLst/>
          </a:prstGeom>
          <a:solidFill>
            <a:srgbClr val="549E39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CA" sz="1400" dirty="0">
                <a:solidFill>
                  <a:schemeClr val="bg1"/>
                </a:solidFill>
                <a:latin typeface="Dagny OT" panose="020B0504020201020104" pitchFamily="34" charset="77"/>
              </a:rPr>
              <a:t>Bad decisions, wasted resources, lowered performance chasing after issues.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175E6-2CF9-7548-93EF-D3BAAC013162}"/>
              </a:ext>
            </a:extLst>
          </p:cNvPr>
          <p:cNvSpPr/>
          <p:nvPr/>
        </p:nvSpPr>
        <p:spPr>
          <a:xfrm>
            <a:off x="3008515" y="4245366"/>
            <a:ext cx="1947863" cy="1208485"/>
          </a:xfrm>
          <a:prstGeom prst="roundRect">
            <a:avLst/>
          </a:prstGeom>
          <a:solidFill>
            <a:srgbClr val="549E39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/>
            <a:r>
              <a:rPr lang="en-CA" sz="1400" dirty="0">
                <a:solidFill>
                  <a:schemeClr val="bg1"/>
                </a:solidFill>
                <a:latin typeface="Dagny OT" panose="020B0504020201020104" pitchFamily="34" charset="77"/>
              </a:rPr>
              <a:t>Outdated and meaningless data bloat.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F6DDB4D-508A-0F4C-82BB-7455A70A4C36}"/>
              </a:ext>
            </a:extLst>
          </p:cNvPr>
          <p:cNvSpPr/>
          <p:nvPr/>
        </p:nvSpPr>
        <p:spPr>
          <a:xfrm>
            <a:off x="5166206" y="4245364"/>
            <a:ext cx="1885950" cy="1214438"/>
          </a:xfrm>
          <a:prstGeom prst="roundRect">
            <a:avLst/>
          </a:prstGeom>
          <a:solidFill>
            <a:srgbClr val="549E3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CA" sz="1400" dirty="0">
                <a:solidFill>
                  <a:schemeClr val="bg1"/>
                </a:solidFill>
                <a:latin typeface="Dagny OT" panose="020B0504020201020104" pitchFamily="34" charset="77"/>
              </a:rPr>
              <a:t>Challenges with data sharing, integration and access to historical data.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3C7EE7-A3BC-3645-A427-927D6816261F}"/>
              </a:ext>
            </a:extLst>
          </p:cNvPr>
          <p:cNvSpPr/>
          <p:nvPr/>
        </p:nvSpPr>
        <p:spPr>
          <a:xfrm>
            <a:off x="7271060" y="2851475"/>
            <a:ext cx="1940719" cy="1263254"/>
          </a:xfrm>
          <a:prstGeom prst="roundRect">
            <a:avLst/>
          </a:prstGeom>
          <a:solidFill>
            <a:srgbClr val="549E3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CA" sz="1400" dirty="0">
                <a:solidFill>
                  <a:schemeClr val="bg1"/>
                </a:solidFill>
                <a:latin typeface="Dagny OT" panose="020B0504020201020104" pitchFamily="34" charset="77"/>
              </a:rPr>
              <a:t>Lack of trust in data for decision-making.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559B461-FFDB-CD4A-8B97-AF956190F7E1}"/>
              </a:ext>
            </a:extLst>
          </p:cNvPr>
          <p:cNvSpPr/>
          <p:nvPr/>
        </p:nvSpPr>
        <p:spPr>
          <a:xfrm>
            <a:off x="5118128" y="2869564"/>
            <a:ext cx="1996679" cy="1241822"/>
          </a:xfrm>
          <a:prstGeom prst="roundRect">
            <a:avLst/>
          </a:prstGeom>
          <a:solidFill>
            <a:srgbClr val="549E3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CA" sz="1400" dirty="0">
                <a:solidFill>
                  <a:schemeClr val="bg1"/>
                </a:solidFill>
                <a:latin typeface="Dagny OT" panose="020B0504020201020104" pitchFamily="34" charset="77"/>
              </a:rPr>
              <a:t>Escalating costs to remediate if issues are not caught early.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3491A02-5C73-BA46-856D-77285DF31958}"/>
              </a:ext>
            </a:extLst>
          </p:cNvPr>
          <p:cNvSpPr/>
          <p:nvPr/>
        </p:nvSpPr>
        <p:spPr>
          <a:xfrm>
            <a:off x="7271059" y="4193993"/>
            <a:ext cx="1947862" cy="1263254"/>
          </a:xfrm>
          <a:prstGeom prst="roundRect">
            <a:avLst/>
          </a:prstGeom>
          <a:solidFill>
            <a:srgbClr val="549E3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CA" sz="1400" dirty="0">
                <a:solidFill>
                  <a:schemeClr val="bg1"/>
                </a:solidFill>
                <a:latin typeface="Dagny OT" panose="020B0504020201020104" pitchFamily="34" charset="77"/>
              </a:rPr>
              <a:t>Poor-quality data is detrimental to analytics.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E51BE7-1792-4F4E-88A0-5BC29A25A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173" y="2030884"/>
            <a:ext cx="11280588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CA" sz="24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Data has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intrinsic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value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 due to its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information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content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. The impacts of poor-quality data can  include: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E51BE7-1792-4F4E-88A0-5BC29A25A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78" y="5579756"/>
            <a:ext cx="1102961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Data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 is the currency of </a:t>
            </a:r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control:</a:t>
            </a:r>
            <a:r>
              <a:rPr lang="en-CA" sz="24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 we can’t control what we don’t know.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8F6AFB-7468-40C5-9D52-184ED6F6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Data Quality Important?</a:t>
            </a:r>
          </a:p>
        </p:txBody>
      </p:sp>
    </p:spTree>
    <p:extLst>
      <p:ext uri="{BB962C8B-B14F-4D97-AF65-F5344CB8AC3E}">
        <p14:creationId xmlns:p14="http://schemas.microsoft.com/office/powerpoint/2010/main" val="35919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D3ABD7-D0DE-FD0A-34A0-3300C574E68F}"/>
              </a:ext>
            </a:extLst>
          </p:cNvPr>
          <p:cNvSpPr/>
          <p:nvPr/>
        </p:nvSpPr>
        <p:spPr>
          <a:xfrm>
            <a:off x="375138" y="363415"/>
            <a:ext cx="11500339" cy="1547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A77E39-EFB5-CD9D-E2CE-DD8203CD7D75}"/>
              </a:ext>
            </a:extLst>
          </p:cNvPr>
          <p:cNvSpPr/>
          <p:nvPr/>
        </p:nvSpPr>
        <p:spPr>
          <a:xfrm>
            <a:off x="313899" y="1014484"/>
            <a:ext cx="11668835" cy="1464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524678-1FF3-F68C-6734-50BC3653F2D3}"/>
              </a:ext>
            </a:extLst>
          </p:cNvPr>
          <p:cNvSpPr/>
          <p:nvPr/>
        </p:nvSpPr>
        <p:spPr>
          <a:xfrm>
            <a:off x="0" y="5999243"/>
            <a:ext cx="12192000" cy="858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4993" y="3383"/>
            <a:ext cx="11030857" cy="68546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5557B3-4C4A-E34B-AA3C-09FE28DA2222}"/>
              </a:ext>
            </a:extLst>
          </p:cNvPr>
          <p:cNvSpPr/>
          <p:nvPr/>
        </p:nvSpPr>
        <p:spPr>
          <a:xfrm>
            <a:off x="1275907" y="662109"/>
            <a:ext cx="4172421" cy="154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90824-9F45-D845-84EE-11254929BD1E}"/>
              </a:ext>
            </a:extLst>
          </p:cNvPr>
          <p:cNvSpPr/>
          <p:nvPr/>
        </p:nvSpPr>
        <p:spPr>
          <a:xfrm>
            <a:off x="6462515" y="649407"/>
            <a:ext cx="4924267" cy="1562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9F5678-D963-B949-8C19-EDB55DF78803}"/>
              </a:ext>
            </a:extLst>
          </p:cNvPr>
          <p:cNvSpPr/>
          <p:nvPr/>
        </p:nvSpPr>
        <p:spPr>
          <a:xfrm>
            <a:off x="2030739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7BE831-071C-324E-AC40-CCF32A0A6507}"/>
              </a:ext>
            </a:extLst>
          </p:cNvPr>
          <p:cNvSpPr/>
          <p:nvPr/>
        </p:nvSpPr>
        <p:spPr>
          <a:xfrm>
            <a:off x="5954176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4F216-DBD4-A742-8FCD-C35FC5379E6A}"/>
              </a:ext>
            </a:extLst>
          </p:cNvPr>
          <p:cNvSpPr/>
          <p:nvPr/>
        </p:nvSpPr>
        <p:spPr>
          <a:xfrm>
            <a:off x="9075555" y="2209129"/>
            <a:ext cx="2755900" cy="1562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AB703-4DE0-A84C-B189-E6679F3FBD14}"/>
              </a:ext>
            </a:extLst>
          </p:cNvPr>
          <p:cNvSpPr/>
          <p:nvPr/>
        </p:nvSpPr>
        <p:spPr>
          <a:xfrm>
            <a:off x="1527836" y="2283467"/>
            <a:ext cx="6496201" cy="148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0F5F62-42DB-FB49-8E6A-65834E20047D}"/>
              </a:ext>
            </a:extLst>
          </p:cNvPr>
          <p:cNvSpPr/>
          <p:nvPr/>
        </p:nvSpPr>
        <p:spPr>
          <a:xfrm>
            <a:off x="2126511" y="2223677"/>
            <a:ext cx="3776029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44B9D-56B5-4342-BBC9-AABE2BC91C0D}"/>
              </a:ext>
            </a:extLst>
          </p:cNvPr>
          <p:cNvSpPr/>
          <p:nvPr/>
        </p:nvSpPr>
        <p:spPr>
          <a:xfrm>
            <a:off x="8500534" y="2187180"/>
            <a:ext cx="3443374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80B266-6945-204D-B236-B5C1388D5FF1}"/>
              </a:ext>
            </a:extLst>
          </p:cNvPr>
          <p:cNvSpPr/>
          <p:nvPr/>
        </p:nvSpPr>
        <p:spPr>
          <a:xfrm>
            <a:off x="5320430" y="1498668"/>
            <a:ext cx="3845700" cy="156216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B101A5-8112-304D-9786-03B38C2F8B17}"/>
              </a:ext>
            </a:extLst>
          </p:cNvPr>
          <p:cNvSpPr/>
          <p:nvPr/>
        </p:nvSpPr>
        <p:spPr>
          <a:xfrm>
            <a:off x="7124585" y="3811625"/>
            <a:ext cx="1334538" cy="60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80939-1EFE-0841-8F37-60C74D52BD53}"/>
              </a:ext>
            </a:extLst>
          </p:cNvPr>
          <p:cNvSpPr/>
          <p:nvPr/>
        </p:nvSpPr>
        <p:spPr>
          <a:xfrm>
            <a:off x="7658199" y="3841880"/>
            <a:ext cx="2371847" cy="1463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03C5C-F4D8-9741-9686-B6E5CFCB549F}"/>
              </a:ext>
            </a:extLst>
          </p:cNvPr>
          <p:cNvSpPr/>
          <p:nvPr/>
        </p:nvSpPr>
        <p:spPr>
          <a:xfrm>
            <a:off x="5385121" y="3794837"/>
            <a:ext cx="2985948" cy="3059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934184-024B-8041-9155-B40B54D6F79C}"/>
              </a:ext>
            </a:extLst>
          </p:cNvPr>
          <p:cNvSpPr/>
          <p:nvPr/>
        </p:nvSpPr>
        <p:spPr>
          <a:xfrm>
            <a:off x="7889358" y="3060833"/>
            <a:ext cx="3307334" cy="158559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8CF1C0-E0CD-1542-AADB-898E91E30AF2}"/>
              </a:ext>
            </a:extLst>
          </p:cNvPr>
          <p:cNvSpPr/>
          <p:nvPr/>
        </p:nvSpPr>
        <p:spPr>
          <a:xfrm>
            <a:off x="7185145" y="5244630"/>
            <a:ext cx="2371847" cy="1613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837C83-B64E-9591-1822-148BC850D667}"/>
              </a:ext>
            </a:extLst>
          </p:cNvPr>
          <p:cNvSpPr/>
          <p:nvPr/>
        </p:nvSpPr>
        <p:spPr>
          <a:xfrm>
            <a:off x="5314472" y="34290"/>
            <a:ext cx="1270000" cy="1464378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AE75040-A9BA-AE01-2BF2-E5BC067AFB55}"/>
              </a:ext>
            </a:extLst>
          </p:cNvPr>
          <p:cNvSpPr txBox="1">
            <a:spLocks/>
          </p:cNvSpPr>
          <p:nvPr/>
        </p:nvSpPr>
        <p:spPr>
          <a:xfrm>
            <a:off x="80010" y="3831677"/>
            <a:ext cx="3053316" cy="2929372"/>
          </a:xfrm>
          <a:prstGeom prst="rect">
            <a:avLst/>
          </a:prstGeom>
          <a:solidFill>
            <a:srgbClr val="D2DEEF">
              <a:alpha val="50196"/>
            </a:srgb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" b="1"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Habitat: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</a:t>
            </a:r>
            <a:r>
              <a:rPr lang="en-US" sz="2200" b="1">
                <a:solidFill>
                  <a:srgbClr val="CC0000"/>
                </a:solidFill>
                <a:latin typeface="Dagny OT" panose="020B0504020201020104" pitchFamily="34" charset="0"/>
              </a:rPr>
              <a:t>woods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Gill Size: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narrow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Odor: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none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Spores: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white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Cap Colour: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red</a:t>
            </a:r>
          </a:p>
          <a:p>
            <a:endParaRPr lang="en-US" sz="500" b="1">
              <a:solidFill>
                <a:schemeClr val="tx2"/>
              </a:solidFill>
              <a:latin typeface="Dagny OT" panose="020B0504020201020104" pitchFamily="34" charset="0"/>
              <a:ea typeface="Helvetica Light" charset="0"/>
              <a:cs typeface="Helvetica Light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Classification problem: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edible or poisonous</a:t>
            </a:r>
          </a:p>
          <a:p>
            <a:endParaRPr lang="en-US" sz="2200" b="1">
              <a:solidFill>
                <a:srgbClr val="FF0000"/>
              </a:solidFill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6F087-B008-77F2-2565-B0087023E4C6}"/>
              </a:ext>
            </a:extLst>
          </p:cNvPr>
          <p:cNvSpPr/>
          <p:nvPr/>
        </p:nvSpPr>
        <p:spPr>
          <a:xfrm>
            <a:off x="375138" y="363415"/>
            <a:ext cx="11500339" cy="1547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C0CA28-F700-9892-7FA6-068E59BD8756}"/>
              </a:ext>
            </a:extLst>
          </p:cNvPr>
          <p:cNvSpPr/>
          <p:nvPr/>
        </p:nvSpPr>
        <p:spPr>
          <a:xfrm>
            <a:off x="313899" y="1014484"/>
            <a:ext cx="11668835" cy="1464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524678-1FF3-F68C-6734-50BC3653F2D3}"/>
              </a:ext>
            </a:extLst>
          </p:cNvPr>
          <p:cNvSpPr/>
          <p:nvPr/>
        </p:nvSpPr>
        <p:spPr>
          <a:xfrm>
            <a:off x="0" y="6039866"/>
            <a:ext cx="12192000" cy="818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4993" y="3383"/>
            <a:ext cx="11030857" cy="68546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5557B3-4C4A-E34B-AA3C-09FE28DA2222}"/>
              </a:ext>
            </a:extLst>
          </p:cNvPr>
          <p:cNvSpPr/>
          <p:nvPr/>
        </p:nvSpPr>
        <p:spPr>
          <a:xfrm>
            <a:off x="1275907" y="662109"/>
            <a:ext cx="4172421" cy="154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90824-9F45-D845-84EE-11254929BD1E}"/>
              </a:ext>
            </a:extLst>
          </p:cNvPr>
          <p:cNvSpPr/>
          <p:nvPr/>
        </p:nvSpPr>
        <p:spPr>
          <a:xfrm>
            <a:off x="6462515" y="649407"/>
            <a:ext cx="4262191" cy="1562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9F5678-D963-B949-8C19-EDB55DF78803}"/>
              </a:ext>
            </a:extLst>
          </p:cNvPr>
          <p:cNvSpPr/>
          <p:nvPr/>
        </p:nvSpPr>
        <p:spPr>
          <a:xfrm>
            <a:off x="2030739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7BE831-071C-324E-AC40-CCF32A0A6507}"/>
              </a:ext>
            </a:extLst>
          </p:cNvPr>
          <p:cNvSpPr/>
          <p:nvPr/>
        </p:nvSpPr>
        <p:spPr>
          <a:xfrm>
            <a:off x="5954176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4F216-DBD4-A742-8FCD-C35FC5379E6A}"/>
              </a:ext>
            </a:extLst>
          </p:cNvPr>
          <p:cNvSpPr/>
          <p:nvPr/>
        </p:nvSpPr>
        <p:spPr>
          <a:xfrm>
            <a:off x="9075555" y="2209129"/>
            <a:ext cx="2755900" cy="1562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AB703-4DE0-A84C-B189-E6679F3FBD14}"/>
              </a:ext>
            </a:extLst>
          </p:cNvPr>
          <p:cNvSpPr/>
          <p:nvPr/>
        </p:nvSpPr>
        <p:spPr>
          <a:xfrm>
            <a:off x="1527836" y="2283467"/>
            <a:ext cx="6496201" cy="148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0F5F62-42DB-FB49-8E6A-65834E20047D}"/>
              </a:ext>
            </a:extLst>
          </p:cNvPr>
          <p:cNvSpPr/>
          <p:nvPr/>
        </p:nvSpPr>
        <p:spPr>
          <a:xfrm>
            <a:off x="2126511" y="2223677"/>
            <a:ext cx="3776029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44B9D-56B5-4342-BBC9-AABE2BC91C0D}"/>
              </a:ext>
            </a:extLst>
          </p:cNvPr>
          <p:cNvSpPr/>
          <p:nvPr/>
        </p:nvSpPr>
        <p:spPr>
          <a:xfrm>
            <a:off x="8500534" y="2187180"/>
            <a:ext cx="3443374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80B266-6945-204D-B236-B5C1388D5FF1}"/>
              </a:ext>
            </a:extLst>
          </p:cNvPr>
          <p:cNvSpPr/>
          <p:nvPr/>
        </p:nvSpPr>
        <p:spPr>
          <a:xfrm>
            <a:off x="5320430" y="1498668"/>
            <a:ext cx="3845700" cy="156216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B101A5-8112-304D-9786-03B38C2F8B17}"/>
              </a:ext>
            </a:extLst>
          </p:cNvPr>
          <p:cNvSpPr/>
          <p:nvPr/>
        </p:nvSpPr>
        <p:spPr>
          <a:xfrm>
            <a:off x="7121890" y="3808223"/>
            <a:ext cx="1334538" cy="60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80939-1EFE-0841-8F37-60C74D52BD53}"/>
              </a:ext>
            </a:extLst>
          </p:cNvPr>
          <p:cNvSpPr/>
          <p:nvPr/>
        </p:nvSpPr>
        <p:spPr>
          <a:xfrm>
            <a:off x="7658199" y="3841880"/>
            <a:ext cx="2371847" cy="1463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03C5C-F4D8-9741-9686-B6E5CFCB549F}"/>
              </a:ext>
            </a:extLst>
          </p:cNvPr>
          <p:cNvSpPr/>
          <p:nvPr/>
        </p:nvSpPr>
        <p:spPr>
          <a:xfrm>
            <a:off x="5385121" y="3794837"/>
            <a:ext cx="2985948" cy="3059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8CF1C0-E0CD-1542-AADB-898E91E30AF2}"/>
              </a:ext>
            </a:extLst>
          </p:cNvPr>
          <p:cNvSpPr/>
          <p:nvPr/>
        </p:nvSpPr>
        <p:spPr>
          <a:xfrm>
            <a:off x="7185145" y="5244630"/>
            <a:ext cx="2371847" cy="1613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EE4756-04C7-484D-BF9D-4EC68B7B0715}"/>
              </a:ext>
            </a:extLst>
          </p:cNvPr>
          <p:cNvSpPr/>
          <p:nvPr/>
        </p:nvSpPr>
        <p:spPr>
          <a:xfrm>
            <a:off x="8153970" y="5309334"/>
            <a:ext cx="2364728" cy="1464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EEE52-2FE5-BC45-BD17-02FD63118A31}"/>
              </a:ext>
            </a:extLst>
          </p:cNvPr>
          <p:cNvSpPr/>
          <p:nvPr/>
        </p:nvSpPr>
        <p:spPr>
          <a:xfrm>
            <a:off x="8192025" y="5428215"/>
            <a:ext cx="2364728" cy="1418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C4C96F-DA6B-5043-89CC-9D82FB201D56}"/>
              </a:ext>
            </a:extLst>
          </p:cNvPr>
          <p:cNvSpPr/>
          <p:nvPr/>
        </p:nvSpPr>
        <p:spPr>
          <a:xfrm>
            <a:off x="9923721" y="4646427"/>
            <a:ext cx="1807535" cy="1502897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FF7EE-C5C7-8874-8D6E-B9A8CDAC0929}"/>
              </a:ext>
            </a:extLst>
          </p:cNvPr>
          <p:cNvSpPr/>
          <p:nvPr/>
        </p:nvSpPr>
        <p:spPr>
          <a:xfrm>
            <a:off x="5320422" y="34291"/>
            <a:ext cx="1270000" cy="1464378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91E469-CDD6-A9A1-D4A6-73F6BC9ACCD3}"/>
              </a:ext>
            </a:extLst>
          </p:cNvPr>
          <p:cNvSpPr/>
          <p:nvPr/>
        </p:nvSpPr>
        <p:spPr>
          <a:xfrm>
            <a:off x="7889358" y="3060833"/>
            <a:ext cx="3307334" cy="158559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6F2DFBB9-3067-637B-A522-910C222EEBFB}"/>
              </a:ext>
            </a:extLst>
          </p:cNvPr>
          <p:cNvSpPr txBox="1">
            <a:spLocks/>
          </p:cNvSpPr>
          <p:nvPr/>
        </p:nvSpPr>
        <p:spPr>
          <a:xfrm>
            <a:off x="80010" y="3831677"/>
            <a:ext cx="3053316" cy="2929372"/>
          </a:xfrm>
          <a:prstGeom prst="rect">
            <a:avLst/>
          </a:prstGeom>
          <a:solidFill>
            <a:srgbClr val="D2DEEF">
              <a:alpha val="50196"/>
            </a:srgb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" b="1"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Habitat: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woods</a:t>
            </a:r>
            <a:endParaRPr lang="en-US" sz="2200">
              <a:solidFill>
                <a:schemeClr val="accent6"/>
              </a:solidFill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Gill Size: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narrow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Odor: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</a:t>
            </a:r>
            <a:r>
              <a:rPr lang="en-US" sz="2200" b="1">
                <a:solidFill>
                  <a:srgbClr val="CC0000"/>
                </a:solidFill>
                <a:latin typeface="Dagny OT" panose="020B0504020201020104" pitchFamily="34" charset="0"/>
              </a:rPr>
              <a:t>none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Spores: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white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Cap Colour: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red</a:t>
            </a:r>
          </a:p>
          <a:p>
            <a:endParaRPr lang="en-US" sz="500" b="1">
              <a:solidFill>
                <a:schemeClr val="tx2"/>
              </a:solidFill>
              <a:latin typeface="Dagny OT" panose="020B0504020201020104" pitchFamily="34" charset="0"/>
              <a:ea typeface="Helvetica Light" charset="0"/>
              <a:cs typeface="Helvetica Light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Classification problem: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edible or poisonous</a:t>
            </a:r>
          </a:p>
          <a:p>
            <a:endParaRPr lang="en-US" sz="2200" b="1">
              <a:solidFill>
                <a:srgbClr val="FF0000"/>
              </a:solidFill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D58171-A736-5D2D-8BAF-268760475BC1}"/>
              </a:ext>
            </a:extLst>
          </p:cNvPr>
          <p:cNvSpPr/>
          <p:nvPr/>
        </p:nvSpPr>
        <p:spPr>
          <a:xfrm>
            <a:off x="375138" y="363415"/>
            <a:ext cx="11500339" cy="1547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9F3881-F145-7509-AEF7-C9ABE012A47C}"/>
              </a:ext>
            </a:extLst>
          </p:cNvPr>
          <p:cNvSpPr/>
          <p:nvPr/>
        </p:nvSpPr>
        <p:spPr>
          <a:xfrm>
            <a:off x="313899" y="1014484"/>
            <a:ext cx="11668835" cy="1464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524678-1FF3-F68C-6734-50BC3653F2D3}"/>
              </a:ext>
            </a:extLst>
          </p:cNvPr>
          <p:cNvSpPr/>
          <p:nvPr/>
        </p:nvSpPr>
        <p:spPr>
          <a:xfrm>
            <a:off x="0" y="6208593"/>
            <a:ext cx="12192000" cy="649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4993" y="3383"/>
            <a:ext cx="11030857" cy="68546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5557B3-4C4A-E34B-AA3C-09FE28DA2222}"/>
              </a:ext>
            </a:extLst>
          </p:cNvPr>
          <p:cNvSpPr/>
          <p:nvPr/>
        </p:nvSpPr>
        <p:spPr>
          <a:xfrm>
            <a:off x="1275907" y="662109"/>
            <a:ext cx="4172421" cy="154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90824-9F45-D845-84EE-11254929BD1E}"/>
              </a:ext>
            </a:extLst>
          </p:cNvPr>
          <p:cNvSpPr/>
          <p:nvPr/>
        </p:nvSpPr>
        <p:spPr>
          <a:xfrm>
            <a:off x="6462515" y="649407"/>
            <a:ext cx="4262191" cy="1562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9F5678-D963-B949-8C19-EDB55DF78803}"/>
              </a:ext>
            </a:extLst>
          </p:cNvPr>
          <p:cNvSpPr/>
          <p:nvPr/>
        </p:nvSpPr>
        <p:spPr>
          <a:xfrm>
            <a:off x="2030739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7BE831-071C-324E-AC40-CCF32A0A6507}"/>
              </a:ext>
            </a:extLst>
          </p:cNvPr>
          <p:cNvSpPr/>
          <p:nvPr/>
        </p:nvSpPr>
        <p:spPr>
          <a:xfrm>
            <a:off x="5954176" y="661585"/>
            <a:ext cx="3870364" cy="88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4F216-DBD4-A742-8FCD-C35FC5379E6A}"/>
              </a:ext>
            </a:extLst>
          </p:cNvPr>
          <p:cNvSpPr/>
          <p:nvPr/>
        </p:nvSpPr>
        <p:spPr>
          <a:xfrm>
            <a:off x="9075555" y="2209129"/>
            <a:ext cx="2755900" cy="1562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AB703-4DE0-A84C-B189-E6679F3FBD14}"/>
              </a:ext>
            </a:extLst>
          </p:cNvPr>
          <p:cNvSpPr/>
          <p:nvPr/>
        </p:nvSpPr>
        <p:spPr>
          <a:xfrm>
            <a:off x="1527836" y="2283467"/>
            <a:ext cx="6496201" cy="148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0F5F62-42DB-FB49-8E6A-65834E20047D}"/>
              </a:ext>
            </a:extLst>
          </p:cNvPr>
          <p:cNvSpPr/>
          <p:nvPr/>
        </p:nvSpPr>
        <p:spPr>
          <a:xfrm>
            <a:off x="2126511" y="2223677"/>
            <a:ext cx="3776029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44B9D-56B5-4342-BBC9-AABE2BC91C0D}"/>
              </a:ext>
            </a:extLst>
          </p:cNvPr>
          <p:cNvSpPr/>
          <p:nvPr/>
        </p:nvSpPr>
        <p:spPr>
          <a:xfrm>
            <a:off x="8500534" y="2187180"/>
            <a:ext cx="3443374" cy="12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80B266-6945-204D-B236-B5C1388D5FF1}"/>
              </a:ext>
            </a:extLst>
          </p:cNvPr>
          <p:cNvSpPr/>
          <p:nvPr/>
        </p:nvSpPr>
        <p:spPr>
          <a:xfrm>
            <a:off x="5320430" y="1498668"/>
            <a:ext cx="3845700" cy="156216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B101A5-8112-304D-9786-03B38C2F8B17}"/>
              </a:ext>
            </a:extLst>
          </p:cNvPr>
          <p:cNvSpPr/>
          <p:nvPr/>
        </p:nvSpPr>
        <p:spPr>
          <a:xfrm>
            <a:off x="7121890" y="3808223"/>
            <a:ext cx="1334538" cy="60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80939-1EFE-0841-8F37-60C74D52BD53}"/>
              </a:ext>
            </a:extLst>
          </p:cNvPr>
          <p:cNvSpPr/>
          <p:nvPr/>
        </p:nvSpPr>
        <p:spPr>
          <a:xfrm>
            <a:off x="7658199" y="3841880"/>
            <a:ext cx="2371847" cy="1463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03C5C-F4D8-9741-9686-B6E5CFCB549F}"/>
              </a:ext>
            </a:extLst>
          </p:cNvPr>
          <p:cNvSpPr/>
          <p:nvPr/>
        </p:nvSpPr>
        <p:spPr>
          <a:xfrm>
            <a:off x="5385121" y="3794837"/>
            <a:ext cx="2985948" cy="3059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8CF1C0-E0CD-1542-AADB-898E91E30AF2}"/>
              </a:ext>
            </a:extLst>
          </p:cNvPr>
          <p:cNvSpPr/>
          <p:nvPr/>
        </p:nvSpPr>
        <p:spPr>
          <a:xfrm>
            <a:off x="7185145" y="5244630"/>
            <a:ext cx="2371847" cy="1613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EE4756-04C7-484D-BF9D-4EC68B7B0715}"/>
              </a:ext>
            </a:extLst>
          </p:cNvPr>
          <p:cNvSpPr/>
          <p:nvPr/>
        </p:nvSpPr>
        <p:spPr>
          <a:xfrm>
            <a:off x="8153970" y="5309334"/>
            <a:ext cx="2364728" cy="1464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EEE52-2FE5-BC45-BD17-02FD63118A31}"/>
              </a:ext>
            </a:extLst>
          </p:cNvPr>
          <p:cNvSpPr/>
          <p:nvPr/>
        </p:nvSpPr>
        <p:spPr>
          <a:xfrm>
            <a:off x="8192025" y="5428215"/>
            <a:ext cx="2364728" cy="1418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F8D905-8F49-B74C-A2B3-9B8FD290E396}"/>
              </a:ext>
            </a:extLst>
          </p:cNvPr>
          <p:cNvSpPr/>
          <p:nvPr/>
        </p:nvSpPr>
        <p:spPr>
          <a:xfrm>
            <a:off x="10462436" y="6152707"/>
            <a:ext cx="1268819" cy="701910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844D0-EAA7-CF6C-669F-0D3BE1D28477}"/>
              </a:ext>
            </a:extLst>
          </p:cNvPr>
          <p:cNvSpPr/>
          <p:nvPr/>
        </p:nvSpPr>
        <p:spPr>
          <a:xfrm>
            <a:off x="5320422" y="34291"/>
            <a:ext cx="1270000" cy="1464378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5810B9-A356-DCEB-CFCF-15C7415967AD}"/>
              </a:ext>
            </a:extLst>
          </p:cNvPr>
          <p:cNvSpPr/>
          <p:nvPr/>
        </p:nvSpPr>
        <p:spPr>
          <a:xfrm>
            <a:off x="7889358" y="3060833"/>
            <a:ext cx="3307334" cy="1585595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96E912-A072-4CEA-0F8B-6D1B458BE696}"/>
              </a:ext>
            </a:extLst>
          </p:cNvPr>
          <p:cNvSpPr/>
          <p:nvPr/>
        </p:nvSpPr>
        <p:spPr>
          <a:xfrm>
            <a:off x="9923721" y="4646427"/>
            <a:ext cx="1807535" cy="1502897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403030403020204" pitchFamily="34" charset="0"/>
            </a:endParaRP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B8B82922-AE0A-81EC-A45D-D3684E662329}"/>
              </a:ext>
            </a:extLst>
          </p:cNvPr>
          <p:cNvSpPr txBox="1">
            <a:spLocks/>
          </p:cNvSpPr>
          <p:nvPr/>
        </p:nvSpPr>
        <p:spPr>
          <a:xfrm>
            <a:off x="80010" y="3831677"/>
            <a:ext cx="3053316" cy="2929372"/>
          </a:xfrm>
          <a:prstGeom prst="rect">
            <a:avLst/>
          </a:prstGeom>
          <a:solidFill>
            <a:srgbClr val="D2DEEF">
              <a:alpha val="50196"/>
            </a:srgb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" b="1"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Habitat: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woods</a:t>
            </a:r>
            <a:endParaRPr lang="en-US" sz="2200">
              <a:solidFill>
                <a:schemeClr val="accent6"/>
              </a:solidFill>
              <a:latin typeface="Dagny OT" panose="020B0504020201020104" pitchFamily="34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Gill Size: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narrow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Odor: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none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Spores: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white</a:t>
            </a: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</a:rPr>
              <a:t>Cap Colour: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 red</a:t>
            </a:r>
          </a:p>
          <a:p>
            <a:endParaRPr lang="en-US" sz="500" b="1">
              <a:solidFill>
                <a:schemeClr val="tx2"/>
              </a:solidFill>
              <a:latin typeface="Dagny OT" panose="020B0504020201020104" pitchFamily="34" charset="0"/>
              <a:ea typeface="Helvetica Light" charset="0"/>
              <a:cs typeface="Helvetica Light" charset="0"/>
            </a:endParaRPr>
          </a:p>
          <a:p>
            <a:r>
              <a:rPr lang="en-US" sz="2200" b="1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Classification problem: </a:t>
            </a:r>
            <a:r>
              <a:rPr lang="en-US" sz="2200">
                <a:solidFill>
                  <a:schemeClr val="tx2"/>
                </a:solidFill>
                <a:latin typeface="Dagny OT" panose="020B0504020201020104" pitchFamily="34" charset="0"/>
              </a:rPr>
              <a:t>edible or </a:t>
            </a:r>
            <a:r>
              <a:rPr lang="en-US" sz="2200" b="1">
                <a:solidFill>
                  <a:srgbClr val="CC0000"/>
                </a:solidFill>
                <a:latin typeface="Dagny OT" panose="020B0504020201020104" pitchFamily="34" charset="0"/>
              </a:rPr>
              <a:t>poisonous</a:t>
            </a:r>
          </a:p>
          <a:p>
            <a:endParaRPr lang="en-US" sz="2200" b="1">
              <a:solidFill>
                <a:srgbClr val="FF0000"/>
              </a:solidFill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  <a:p>
            <a:endParaRPr lang="en-US">
              <a:latin typeface="Dagny OT" panose="020B05040202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08700D07-6FF4-804E-A0AE-68F9F14C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Discussion</a:t>
            </a:r>
            <a:endParaRPr lang="en-US" sz="24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CA" sz="2400" dirty="0"/>
              <a:t>Would you have trusted an “</a:t>
            </a:r>
            <a:r>
              <a:rPr lang="en-CA" sz="2400" b="1" dirty="0">
                <a:solidFill>
                  <a:schemeClr val="accent2"/>
                </a:solidFill>
              </a:rPr>
              <a:t>edible</a:t>
            </a:r>
            <a:r>
              <a:rPr lang="en-CA" sz="2400" dirty="0"/>
              <a:t>” prediction?</a:t>
            </a:r>
            <a:endParaRPr lang="en-CA" sz="500" dirty="0"/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/>
              <a:t>Where is the model coming from? </a:t>
            </a:r>
            <a:endParaRPr lang="en-CA" sz="500" dirty="0"/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/>
              <a:t>What would you need to know to trust the model?</a:t>
            </a:r>
            <a:endParaRPr lang="en-CA" sz="500" dirty="0"/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/>
              <a:t>What’s the cost of making a classification mistake, in this case?</a:t>
            </a:r>
          </a:p>
        </p:txBody>
      </p:sp>
    </p:spTree>
    <p:extLst>
      <p:ext uri="{BB962C8B-B14F-4D97-AF65-F5344CB8AC3E}">
        <p14:creationId xmlns:p14="http://schemas.microsoft.com/office/powerpoint/2010/main" val="105084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">
            <a:extLst>
              <a:ext uri="{FF2B5EF4-FFF2-40B4-BE49-F238E27FC236}">
                <a16:creationId xmlns:a16="http://schemas.microsoft.com/office/drawing/2014/main" id="{6137FC8E-47CA-9C73-6570-0505FD39E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1" r="9091" b="95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CA"/>
              <a:t>What is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700" dirty="0">
                <a:solidFill>
                  <a:schemeClr val="bg1"/>
                </a:solidFill>
              </a:rPr>
              <a:t>It is difficult to give a clear-cut definition of </a:t>
            </a:r>
            <a:r>
              <a:rPr lang="en-CA" sz="1700" b="1" dirty="0">
                <a:solidFill>
                  <a:schemeClr val="bg1"/>
                </a:solidFill>
              </a:rPr>
              <a:t>data</a:t>
            </a:r>
            <a:r>
              <a:rPr lang="en-CA" sz="1700" dirty="0">
                <a:solidFill>
                  <a:schemeClr val="bg1"/>
                </a:solidFill>
              </a:rPr>
              <a:t> (is it singular or plural?).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700" dirty="0">
                <a:solidFill>
                  <a:schemeClr val="bg1"/>
                </a:solidFill>
              </a:rPr>
              <a:t>Linguistically, a </a:t>
            </a:r>
            <a:r>
              <a:rPr lang="en-CA" sz="1700" i="1" dirty="0">
                <a:solidFill>
                  <a:schemeClr val="bg1"/>
                </a:solidFill>
              </a:rPr>
              <a:t>datum</a:t>
            </a:r>
            <a:r>
              <a:rPr lang="en-CA" sz="1700" dirty="0">
                <a:solidFill>
                  <a:schemeClr val="bg1"/>
                </a:solidFill>
              </a:rPr>
              <a:t> is “a piece of information”; </a:t>
            </a:r>
            <a:r>
              <a:rPr lang="en-CA" sz="1700" b="1" dirty="0">
                <a:solidFill>
                  <a:schemeClr val="bg1"/>
                </a:solidFill>
              </a:rPr>
              <a:t>data</a:t>
            </a:r>
            <a:r>
              <a:rPr lang="en-CA" sz="1700" dirty="0">
                <a:solidFill>
                  <a:schemeClr val="bg1"/>
                </a:solidFill>
              </a:rPr>
              <a:t> means “pieces of information,” or a </a:t>
            </a:r>
            <a:r>
              <a:rPr lang="en-CA" sz="1700" b="1" dirty="0">
                <a:solidFill>
                  <a:schemeClr val="bg1"/>
                </a:solidFill>
              </a:rPr>
              <a:t>collection</a:t>
            </a:r>
            <a:r>
              <a:rPr lang="en-CA" sz="1700" dirty="0">
                <a:solidFill>
                  <a:schemeClr val="bg1"/>
                </a:solidFill>
              </a:rPr>
              <a:t> of “pieces of information”.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700" i="1" dirty="0">
                <a:solidFill>
                  <a:schemeClr val="bg1"/>
                </a:solidFill>
              </a:rPr>
              <a:t>Data</a:t>
            </a:r>
            <a:r>
              <a:rPr lang="en-CA" sz="1700" dirty="0">
                <a:solidFill>
                  <a:schemeClr val="bg1"/>
                </a:solidFill>
              </a:rPr>
              <a:t> represents the whole (greater than the sum of its parts?) or simply the idealized concept.</a:t>
            </a:r>
            <a:endParaRPr lang="en-CA" sz="17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700" dirty="0">
                <a:solidFill>
                  <a:schemeClr val="bg1"/>
                </a:solidFill>
              </a:rPr>
              <a:t>Is that clear? </a:t>
            </a:r>
          </a:p>
        </p:txBody>
      </p:sp>
    </p:spTree>
    <p:extLst>
      <p:ext uri="{BB962C8B-B14F-4D97-AF65-F5344CB8AC3E}">
        <p14:creationId xmlns:p14="http://schemas.microsoft.com/office/powerpoint/2010/main" val="16118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What is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Is the following data?</a:t>
            </a:r>
          </a:p>
          <a:p>
            <a:pPr algn="ctr">
              <a:spcBef>
                <a:spcPts val="1200"/>
              </a:spcBef>
            </a:pPr>
            <a:r>
              <a:rPr lang="en-CA" dirty="0"/>
              <a:t>4,529          red          25.782          Y</a:t>
            </a:r>
          </a:p>
          <a:p>
            <a:pPr>
              <a:spcBef>
                <a:spcPts val="1200"/>
              </a:spcBef>
            </a:pPr>
            <a:r>
              <a:rPr lang="en-CA" dirty="0"/>
              <a:t>Why? Why not? What, if anything is missing? </a:t>
            </a:r>
          </a:p>
          <a:p>
            <a:pPr>
              <a:spcBef>
                <a:spcPts val="1200"/>
              </a:spcBef>
            </a:pPr>
            <a:r>
              <a:rPr lang="en-CA" dirty="0"/>
              <a:t>The Stewart approach: “we know it when we see it.” </a:t>
            </a:r>
          </a:p>
          <a:p>
            <a:pPr>
              <a:spcBef>
                <a:spcPts val="1200"/>
              </a:spcBef>
            </a:pPr>
            <a:r>
              <a:rPr lang="en-CA" dirty="0"/>
              <a:t>Pragmatically, we think of data as a collection of facts about </a:t>
            </a:r>
            <a:r>
              <a:rPr lang="en-CA" b="1" dirty="0"/>
              <a:t>objects</a:t>
            </a:r>
            <a:r>
              <a:rPr lang="en-CA" dirty="0"/>
              <a:t> and their </a:t>
            </a:r>
            <a:r>
              <a:rPr lang="en-CA" b="1" dirty="0"/>
              <a:t>attributes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0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Objects and Attributes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95FCF5-E6FD-5789-D74C-57FC4454C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00517"/>
            <a:ext cx="2766306" cy="3868577"/>
          </a:xfrm>
        </p:spPr>
        <p:txBody>
          <a:bodyPr/>
          <a:lstStyle/>
          <a:p>
            <a:r>
              <a:rPr lang="en-CA" dirty="0"/>
              <a:t>Object: </a:t>
            </a:r>
            <a:r>
              <a:rPr lang="en-CA" i="1" dirty="0"/>
              <a:t>sandwich</a:t>
            </a:r>
          </a:p>
          <a:p>
            <a:pPr lvl="1"/>
            <a:r>
              <a:rPr lang="en-CA" b="1" dirty="0"/>
              <a:t>Shape:</a:t>
            </a:r>
            <a:r>
              <a:rPr lang="en-CA" dirty="0"/>
              <a:t> rectangle</a:t>
            </a:r>
          </a:p>
          <a:p>
            <a:pPr lvl="1"/>
            <a:r>
              <a:rPr lang="en-CA" b="1" dirty="0"/>
              <a:t>Colour:</a:t>
            </a:r>
            <a:r>
              <a:rPr lang="en-CA" dirty="0"/>
              <a:t> brown</a:t>
            </a:r>
          </a:p>
          <a:p>
            <a:pPr lvl="1"/>
            <a:r>
              <a:rPr lang="en-CA" b="1" dirty="0"/>
              <a:t>Function:</a:t>
            </a:r>
            <a:r>
              <a:rPr lang="en-CA" dirty="0"/>
              <a:t> food</a:t>
            </a:r>
          </a:p>
          <a:p>
            <a:pPr lvl="1"/>
            <a:r>
              <a:rPr lang="en-CA" b="1" dirty="0"/>
              <a:t>Location:</a:t>
            </a:r>
            <a:r>
              <a:rPr lang="en-CA" dirty="0"/>
              <a:t> office</a:t>
            </a:r>
          </a:p>
          <a:p>
            <a:pPr lvl="1"/>
            <a:r>
              <a:rPr lang="en-CA" b="1" dirty="0"/>
              <a:t>Owner:</a:t>
            </a:r>
            <a:r>
              <a:rPr lang="en-CA" dirty="0"/>
              <a:t> Pat</a:t>
            </a:r>
          </a:p>
        </p:txBody>
      </p:sp>
      <p:pic>
        <p:nvPicPr>
          <p:cNvPr id="1026" name="Picture 2" descr="An apple">
            <a:extLst>
              <a:ext uri="{FF2B5EF4-FFF2-40B4-BE49-F238E27FC236}">
                <a16:creationId xmlns:a16="http://schemas.microsoft.com/office/drawing/2014/main" id="{D501E738-220F-9681-0F37-13077BA2B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4"/>
          <a:stretch/>
        </p:blipFill>
        <p:spPr bwMode="auto">
          <a:xfrm>
            <a:off x="3347499" y="2660374"/>
            <a:ext cx="2626582" cy="25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035B0-4D94-1355-692B-AFF3540E5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00518"/>
            <a:ext cx="2766306" cy="3868576"/>
          </a:xfrm>
        </p:spPr>
        <p:txBody>
          <a:bodyPr/>
          <a:lstStyle/>
          <a:p>
            <a:r>
              <a:rPr lang="en-CA" dirty="0"/>
              <a:t>Object: </a:t>
            </a:r>
            <a:r>
              <a:rPr lang="en-CA" i="1" dirty="0"/>
              <a:t>apple</a:t>
            </a:r>
          </a:p>
          <a:p>
            <a:pPr lvl="1"/>
            <a:r>
              <a:rPr lang="en-CA" b="1" dirty="0"/>
              <a:t>Shape:</a:t>
            </a:r>
            <a:r>
              <a:rPr lang="en-CA" dirty="0"/>
              <a:t> spherical</a:t>
            </a:r>
          </a:p>
          <a:p>
            <a:pPr lvl="1"/>
            <a:r>
              <a:rPr lang="en-CA" b="1" dirty="0"/>
              <a:t>Colour:</a:t>
            </a:r>
            <a:r>
              <a:rPr lang="en-CA" dirty="0"/>
              <a:t> red</a:t>
            </a:r>
          </a:p>
          <a:p>
            <a:pPr lvl="1"/>
            <a:r>
              <a:rPr lang="en-CA" b="1" dirty="0"/>
              <a:t>Function:</a:t>
            </a:r>
            <a:r>
              <a:rPr lang="en-CA" dirty="0"/>
              <a:t> food</a:t>
            </a:r>
          </a:p>
          <a:p>
            <a:pPr lvl="1"/>
            <a:r>
              <a:rPr lang="en-CA" b="1" dirty="0"/>
              <a:t>Location:</a:t>
            </a:r>
            <a:r>
              <a:rPr lang="en-CA" dirty="0"/>
              <a:t> fridge</a:t>
            </a:r>
          </a:p>
          <a:p>
            <a:pPr lvl="1"/>
            <a:r>
              <a:rPr lang="en-CA" b="1" dirty="0"/>
              <a:t>Owner:</a:t>
            </a:r>
            <a:r>
              <a:rPr lang="en-CA" dirty="0"/>
              <a:t> Jen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BC2ABED-0DFA-6E6C-C33D-EC966ACC0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306" y="2660374"/>
            <a:ext cx="2545425" cy="254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D54C0A-1EA5-DF49-B018-1F302E452537}"/>
              </a:ext>
            </a:extLst>
          </p:cNvPr>
          <p:cNvSpPr txBox="1"/>
          <p:nvPr/>
        </p:nvSpPr>
        <p:spPr>
          <a:xfrm>
            <a:off x="1097279" y="5596029"/>
            <a:ext cx="1005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>
                <a:solidFill>
                  <a:schemeClr val="tx2"/>
                </a:solidFill>
                <a:latin typeface="Dagny OT" panose="020B0504020201020104" pitchFamily="34" charset="77"/>
              </a:rPr>
              <a:t>Remember: an object is not simply </a:t>
            </a:r>
            <a:r>
              <a:rPr lang="en-CA" sz="2400" b="1">
                <a:solidFill>
                  <a:schemeClr val="tx2"/>
                </a:solidFill>
                <a:latin typeface="Dagny OT" panose="020B0504020201020104" pitchFamily="34" charset="77"/>
              </a:rPr>
              <a:t>the sum of its attributes</a:t>
            </a:r>
            <a:r>
              <a:rPr lang="en-CA" sz="2400">
                <a:solidFill>
                  <a:schemeClr val="tx2"/>
                </a:solidFill>
                <a:latin typeface="Dagny OT" panose="020B0504020201020104" pitchFamily="34" charset="77"/>
              </a:rPr>
              <a:t>. </a:t>
            </a:r>
            <a:endParaRPr lang="en-US" sz="2400">
              <a:solidFill>
                <a:schemeClr val="tx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51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Objects and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 Ambiguities when it comes to </a:t>
            </a:r>
            <a:r>
              <a:rPr lang="en-CA" b="1" dirty="0"/>
              <a:t>measuring</a:t>
            </a:r>
            <a:r>
              <a:rPr lang="en-CA" dirty="0"/>
              <a:t> (and </a:t>
            </a:r>
            <a:r>
              <a:rPr lang="en-CA" b="1" dirty="0"/>
              <a:t>recording</a:t>
            </a:r>
            <a:r>
              <a:rPr lang="en-CA" dirty="0"/>
              <a:t>) the attributes:</a:t>
            </a:r>
          </a:p>
          <a:p>
            <a:pPr lvl="1"/>
            <a:r>
              <a:rPr lang="en-CA" dirty="0"/>
              <a:t>apple picture is a 2-dimensional representation of a 3-dimensional object </a:t>
            </a:r>
          </a:p>
          <a:p>
            <a:pPr lvl="1"/>
            <a:r>
              <a:rPr lang="en-CA" dirty="0"/>
              <a:t>overall shape of the sandwich is vaguely rectangular, it is not exact (</a:t>
            </a:r>
            <a:r>
              <a:rPr lang="en-CA" b="1" dirty="0"/>
              <a:t>measurement error</a:t>
            </a:r>
            <a:r>
              <a:rPr lang="en-CA" dirty="0"/>
              <a:t>?)</a:t>
            </a:r>
          </a:p>
          <a:p>
            <a:pPr lvl="1"/>
            <a:r>
              <a:rPr lang="en-CA" dirty="0"/>
              <a:t>insignificant for most, but not necessarily all, analytical purposes</a:t>
            </a:r>
          </a:p>
          <a:p>
            <a:pPr lvl="1"/>
            <a:r>
              <a:rPr lang="en-CA" dirty="0"/>
              <a:t>apple’s shape = volume, sandwich’s shape = area (</a:t>
            </a:r>
            <a:r>
              <a:rPr lang="en-CA" b="1" dirty="0"/>
              <a:t>incompatible measurements)</a:t>
            </a:r>
            <a:endParaRPr lang="en-CA" dirty="0"/>
          </a:p>
          <a:p>
            <a:pPr lvl="1"/>
            <a:r>
              <a:rPr lang="en-CA" dirty="0"/>
              <a:t>a number of potential attributes are not mentioned: size, weight, time, etc. </a:t>
            </a:r>
          </a:p>
          <a:p>
            <a:pPr lvl="1"/>
            <a:r>
              <a:rPr lang="en-CA" dirty="0"/>
              <a:t>are there other issues?</a:t>
            </a:r>
          </a:p>
          <a:p>
            <a:r>
              <a:rPr lang="en-CA" dirty="0"/>
              <a:t>Measurement errors and incomplete lists are always part of the picture; is this  collection of attributes providing a reasonable </a:t>
            </a:r>
            <a:r>
              <a:rPr lang="en-CA" b="1" dirty="0"/>
              <a:t>description</a:t>
            </a:r>
            <a:r>
              <a:rPr lang="en-CA" dirty="0"/>
              <a:t> of the objects? </a:t>
            </a:r>
          </a:p>
        </p:txBody>
      </p:sp>
    </p:spTree>
    <p:extLst>
      <p:ext uri="{BB962C8B-B14F-4D97-AF65-F5344CB8AC3E}">
        <p14:creationId xmlns:p14="http://schemas.microsoft.com/office/powerpoint/2010/main" val="9581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treachery of images (This is not a pipe) - Rene Magritte - WikiArt ...">
            <a:extLst>
              <a:ext uri="{FF2B5EF4-FFF2-40B4-BE49-F238E27FC236}">
                <a16:creationId xmlns:a16="http://schemas.microsoft.com/office/drawing/2014/main" id="{84E9E41E-15BA-6AB0-94A2-3F18E34C6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5" b="7891"/>
          <a:stretch/>
        </p:blipFill>
        <p:spPr bwMode="auto">
          <a:xfrm>
            <a:off x="-26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A69E6-2104-D329-60EE-271C8B9355B2}"/>
              </a:ext>
            </a:extLst>
          </p:cNvPr>
          <p:cNvSpPr txBox="1"/>
          <p:nvPr/>
        </p:nvSpPr>
        <p:spPr>
          <a:xfrm>
            <a:off x="6093350" y="0"/>
            <a:ext cx="6098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1400">
                <a:solidFill>
                  <a:schemeClr val="tx2"/>
                </a:solidFill>
                <a:latin typeface="Dagny OT" panose="020B0504020201020104" pitchFamily="34" charset="77"/>
              </a:rPr>
              <a:t>[R. Magritte, La </a:t>
            </a:r>
            <a:r>
              <a:rPr lang="en-CA" sz="1400" err="1">
                <a:solidFill>
                  <a:schemeClr val="tx2"/>
                </a:solidFill>
                <a:latin typeface="Dagny OT" panose="020B0504020201020104" pitchFamily="34" charset="77"/>
              </a:rPr>
              <a:t>trahison</a:t>
            </a:r>
            <a:r>
              <a:rPr lang="en-CA" sz="1400">
                <a:solidFill>
                  <a:schemeClr val="tx2"/>
                </a:solidFill>
                <a:latin typeface="Dagny OT" panose="020B0504020201020104" pitchFamily="34" charset="77"/>
              </a:rPr>
              <a:t> des images (</a:t>
            </a:r>
            <a:r>
              <a:rPr lang="en-CA" sz="1400" err="1">
                <a:solidFill>
                  <a:schemeClr val="tx2"/>
                </a:solidFill>
                <a:latin typeface="Dagny OT" panose="020B0504020201020104" pitchFamily="34" charset="77"/>
              </a:rPr>
              <a:t>ceci</a:t>
            </a:r>
            <a:r>
              <a:rPr lang="en-CA" sz="1400">
                <a:solidFill>
                  <a:schemeClr val="tx2"/>
                </a:solidFill>
                <a:latin typeface="Dagny OT" panose="020B0504020201020104" pitchFamily="34" charset="77"/>
              </a:rPr>
              <a:t> </a:t>
            </a:r>
            <a:r>
              <a:rPr lang="en-CA" sz="1400" err="1">
                <a:solidFill>
                  <a:schemeClr val="tx2"/>
                </a:solidFill>
                <a:latin typeface="Dagny OT" panose="020B0504020201020104" pitchFamily="34" charset="77"/>
              </a:rPr>
              <a:t>n’est</a:t>
            </a:r>
            <a:r>
              <a:rPr lang="en-CA" sz="1400">
                <a:solidFill>
                  <a:schemeClr val="tx2"/>
                </a:solidFill>
                <a:latin typeface="Dagny OT" panose="020B0504020201020104" pitchFamily="34" charset="77"/>
              </a:rPr>
              <a:t> pas </a:t>
            </a:r>
            <a:r>
              <a:rPr lang="en-CA" sz="1400" err="1">
                <a:solidFill>
                  <a:schemeClr val="tx2"/>
                </a:solidFill>
                <a:latin typeface="Dagny OT" panose="020B0504020201020104" pitchFamily="34" charset="77"/>
              </a:rPr>
              <a:t>une</a:t>
            </a:r>
            <a:r>
              <a:rPr lang="en-CA" sz="1400">
                <a:solidFill>
                  <a:schemeClr val="tx2"/>
                </a:solidFill>
                <a:latin typeface="Dagny OT" panose="020B0504020201020104" pitchFamily="34" charset="77"/>
              </a:rPr>
              <a:t> pipe)]</a:t>
            </a:r>
            <a:endParaRPr lang="en-US" sz="1400">
              <a:solidFill>
                <a:schemeClr val="tx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08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From Objects and Attributes to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b="1" dirty="0"/>
              <a:t>Raw data</a:t>
            </a:r>
            <a:r>
              <a:rPr lang="en-CA" dirty="0"/>
              <a:t> may exist in any format.</a:t>
            </a:r>
          </a:p>
          <a:p>
            <a:pPr>
              <a:spcBef>
                <a:spcPts val="1200"/>
              </a:spcBef>
            </a:pPr>
            <a:r>
              <a:rPr lang="en-CA" dirty="0"/>
              <a:t>A </a:t>
            </a:r>
            <a:r>
              <a:rPr lang="en-CA" b="1" dirty="0"/>
              <a:t>dataset</a:t>
            </a:r>
            <a:r>
              <a:rPr lang="en-CA" dirty="0"/>
              <a:t> represents a collection of data that could conceivably be fed into algorithms for analytical purposes.</a:t>
            </a:r>
          </a:p>
          <a:p>
            <a:pPr>
              <a:spcBef>
                <a:spcPts val="1200"/>
              </a:spcBef>
            </a:pPr>
            <a:r>
              <a:rPr lang="en-CA" dirty="0"/>
              <a:t>Datasets appear in a </a:t>
            </a:r>
            <a:r>
              <a:rPr lang="en-CA" b="1" dirty="0"/>
              <a:t>table</a:t>
            </a:r>
            <a:r>
              <a:rPr lang="en-CA" dirty="0"/>
              <a:t> format, with rows and columns;</a:t>
            </a:r>
            <a:r>
              <a:rPr lang="en-CA" baseline="30000" dirty="0"/>
              <a:t> </a:t>
            </a:r>
            <a:r>
              <a:rPr lang="en-CA" dirty="0"/>
              <a:t>attributes are the </a:t>
            </a:r>
            <a:r>
              <a:rPr lang="en-CA" b="1" dirty="0"/>
              <a:t>fields</a:t>
            </a:r>
            <a:r>
              <a:rPr lang="en-CA" dirty="0"/>
              <a:t> (or columns, variables); objects are </a:t>
            </a:r>
            <a:r>
              <a:rPr lang="en-CA" b="1" dirty="0"/>
              <a:t>instances</a:t>
            </a:r>
            <a:r>
              <a:rPr lang="en-CA" dirty="0"/>
              <a:t> (or cases, rows, records).</a:t>
            </a:r>
          </a:p>
          <a:p>
            <a:pPr>
              <a:spcBef>
                <a:spcPts val="1200"/>
              </a:spcBef>
            </a:pPr>
            <a:r>
              <a:rPr lang="en-CA" dirty="0"/>
              <a:t>Objects are described by their </a:t>
            </a:r>
            <a:r>
              <a:rPr lang="en-CA" b="1" dirty="0"/>
              <a:t>feature vector</a:t>
            </a:r>
            <a:r>
              <a:rPr lang="en-CA" dirty="0"/>
              <a:t> (observation’s signature) – the collection of attributes associated with value(s) of interest. </a:t>
            </a:r>
          </a:p>
        </p:txBody>
      </p:sp>
    </p:spTree>
    <p:extLst>
      <p:ext uri="{BB962C8B-B14F-4D97-AF65-F5344CB8AC3E}">
        <p14:creationId xmlns:p14="http://schemas.microsoft.com/office/powerpoint/2010/main" val="42131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ignpost with solid fill">
            <a:extLst>
              <a:ext uri="{FF2B5EF4-FFF2-40B4-BE49-F238E27FC236}">
                <a16:creationId xmlns:a16="http://schemas.microsoft.com/office/drawing/2014/main" id="{D5D628D9-F9A2-4C87-8CC5-5A3D9BB7C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292289" y="2067641"/>
            <a:ext cx="5607424" cy="3706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77720-C6B8-4C02-9429-78F8087C7467}"/>
              </a:ext>
            </a:extLst>
          </p:cNvPr>
          <p:cNvSpPr txBox="1"/>
          <p:nvPr/>
        </p:nvSpPr>
        <p:spPr>
          <a:xfrm>
            <a:off x="4502901" y="3932483"/>
            <a:ext cx="11785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Dagny OT" panose="020B0504020201020104" pitchFamily="34" charset="77"/>
              </a:rPr>
              <a:t>Reactive</a:t>
            </a:r>
            <a:endParaRPr lang="en-CA" sz="2100" dirty="0">
              <a:solidFill>
                <a:schemeClr val="bg1"/>
              </a:solidFill>
              <a:latin typeface="Dagny OT" panose="020B05040202010201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9A87E-93BA-4F7A-AE56-D554AAD778C7}"/>
              </a:ext>
            </a:extLst>
          </p:cNvPr>
          <p:cNvSpPr txBox="1"/>
          <p:nvPr/>
        </p:nvSpPr>
        <p:spPr>
          <a:xfrm>
            <a:off x="6342529" y="2998056"/>
            <a:ext cx="12666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Dagny OT" panose="020B0504020201020104" pitchFamily="34" charset="77"/>
              </a:rPr>
              <a:t>Proactive</a:t>
            </a:r>
            <a:endParaRPr lang="en-CA" sz="2100" dirty="0">
              <a:solidFill>
                <a:schemeClr val="bg1"/>
              </a:solidFill>
              <a:latin typeface="Dagny OT" panose="020B05040202010201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01558-97AE-4CD7-9E56-8FB6FBB6895A}"/>
              </a:ext>
            </a:extLst>
          </p:cNvPr>
          <p:cNvSpPr txBox="1"/>
          <p:nvPr/>
        </p:nvSpPr>
        <p:spPr>
          <a:xfrm>
            <a:off x="887471" y="3655484"/>
            <a:ext cx="301012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Quality Control</a:t>
            </a:r>
          </a:p>
          <a:p>
            <a:endParaRPr lang="en-US" sz="5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endParaRP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Identifying and fixing data quality issues </a:t>
            </a:r>
            <a:r>
              <a:rPr lang="en-US" sz="1600" b="1" i="1" dirty="0">
                <a:solidFill>
                  <a:srgbClr val="C00000"/>
                </a:solidFill>
                <a:latin typeface="Dagny OT" panose="020B0504020201020104" pitchFamily="34" charset="77"/>
              </a:rPr>
              <a:t>after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 they occur</a:t>
            </a:r>
            <a:endParaRPr lang="en-CA" sz="16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923BA-9D40-456C-83A4-B500AB4F246E}"/>
              </a:ext>
            </a:extLst>
          </p:cNvPr>
          <p:cNvSpPr txBox="1"/>
          <p:nvPr/>
        </p:nvSpPr>
        <p:spPr>
          <a:xfrm>
            <a:off x="8158248" y="2721057"/>
            <a:ext cx="38183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Quality Assurance</a:t>
            </a:r>
          </a:p>
          <a:p>
            <a:endParaRPr lang="en-US" sz="5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endParaRP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Preventing data quality issues </a:t>
            </a:r>
            <a:r>
              <a:rPr lang="en-US" sz="1600" b="1" i="1" dirty="0">
                <a:solidFill>
                  <a:srgbClr val="0070C0"/>
                </a:solidFill>
                <a:latin typeface="Dagny OT" panose="020B0504020201020104" pitchFamily="34" charset="77"/>
              </a:rPr>
              <a:t>before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</a:rPr>
              <a:t> they impact operations and programs</a:t>
            </a:r>
            <a:endParaRPr lang="en-CA" sz="16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9520F-FAB1-6909-CB35-552F13C556E1}"/>
              </a:ext>
            </a:extLst>
          </p:cNvPr>
          <p:cNvSpPr txBox="1"/>
          <p:nvPr/>
        </p:nvSpPr>
        <p:spPr>
          <a:xfrm>
            <a:off x="575895" y="5827915"/>
            <a:ext cx="1102961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  <a:ea typeface="ヒラギノ角ゴ Pro W3"/>
              </a:rPr>
              <a:t>A data quality program needs elements of both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  <a:ea typeface="ヒラギノ角ゴ Pro W3"/>
              </a:rPr>
              <a:t>control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  <a:ea typeface="ヒラギノ角ゴ Pro W3"/>
              </a:rPr>
              <a:t> and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  <a:ea typeface="ヒラギノ角ゴ Pro W3"/>
              </a:rPr>
              <a:t>assurance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Dagny OT" panose="020B0504020201020104" pitchFamily="34" charset="77"/>
                <a:ea typeface="ヒラギノ角ゴ Pro W3"/>
              </a:rPr>
              <a:t> to be fully effective.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Dagny OT" panose="020B0504020201020104" pitchFamily="34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6B2F68-A1B5-4A71-8261-C0345D87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Data Quality is Reactive and Proactive</a:t>
            </a:r>
          </a:p>
        </p:txBody>
      </p:sp>
    </p:spTree>
    <p:extLst>
      <p:ext uri="{BB962C8B-B14F-4D97-AF65-F5344CB8AC3E}">
        <p14:creationId xmlns:p14="http://schemas.microsoft.com/office/powerpoint/2010/main" val="28354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From Objects and Attributes to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CA" dirty="0"/>
              <a:t>The dataset of physical objects could start with: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940940C0-E5B1-A0CA-C532-0DC1EB9F1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3" y="2825753"/>
            <a:ext cx="11313014" cy="33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8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>
            <a:normAutofit/>
          </a:bodyPr>
          <a:lstStyle/>
          <a:p>
            <a:r>
              <a:rPr lang="en-CA" dirty="0"/>
              <a:t>From Objects and Attributes </a:t>
            </a:r>
            <a:br>
              <a:rPr lang="en-CA" dirty="0"/>
            </a:br>
            <a:r>
              <a:rPr lang="en-CA" dirty="0"/>
              <a:t>to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105681" cy="3962266"/>
          </a:xfrm>
        </p:spPr>
        <p:txBody>
          <a:bodyPr>
            <a:normAutofit/>
          </a:bodyPr>
          <a:lstStyle/>
          <a:p>
            <a:r>
              <a:rPr lang="en-CA" dirty="0"/>
              <a:t>In practice, more complex </a:t>
            </a:r>
            <a:r>
              <a:rPr lang="en-CA" b="1" dirty="0"/>
              <a:t>databases</a:t>
            </a:r>
            <a:r>
              <a:rPr lang="en-CA" dirty="0"/>
              <a:t> are used, for a variety of reasons that we briefly discuss at a later stage.</a:t>
            </a:r>
          </a:p>
        </p:txBody>
      </p:sp>
      <p:pic>
        <p:nvPicPr>
          <p:cNvPr id="2050" name="Picture 2" descr="ER conceptual map">
            <a:extLst>
              <a:ext uri="{FF2B5EF4-FFF2-40B4-BE49-F238E27FC236}">
                <a16:creationId xmlns:a16="http://schemas.microsoft.com/office/drawing/2014/main" id="{6DE5D8C0-AEAC-FA4A-7107-FB0966F8B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3" t="-6" r="-2063" b="3"/>
          <a:stretch/>
        </p:blipFill>
        <p:spPr bwMode="auto">
          <a:xfrm>
            <a:off x="6686875" y="608012"/>
            <a:ext cx="5216654" cy="57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FA4E4-FEFA-1A56-9A26-64AADF6E977A}"/>
              </a:ext>
            </a:extLst>
          </p:cNvPr>
          <p:cNvSpPr txBox="1"/>
          <p:nvPr/>
        </p:nvSpPr>
        <p:spPr>
          <a:xfrm>
            <a:off x="6824869" y="0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1400">
                <a:solidFill>
                  <a:schemeClr val="tx2"/>
                </a:solidFill>
                <a:latin typeface="Dagny OT" panose="020B0504020201020104" pitchFamily="34" charset="77"/>
              </a:rPr>
              <a:t>[</a:t>
            </a:r>
            <a:r>
              <a:rPr lang="en-CA" sz="1400" err="1">
                <a:solidFill>
                  <a:schemeClr val="tx2"/>
                </a:solidFill>
                <a:latin typeface="Dagny OT" panose="020B0504020201020104" pitchFamily="34" charset="77"/>
              </a:rPr>
              <a:t>Wooptoo</a:t>
            </a:r>
            <a:r>
              <a:rPr lang="en-CA" sz="1400">
                <a:solidFill>
                  <a:schemeClr val="tx2"/>
                </a:solidFill>
                <a:latin typeface="Dagny OT" panose="020B0504020201020104" pitchFamily="34" charset="77"/>
              </a:rPr>
              <a:t>, “</a:t>
            </a:r>
            <a:r>
              <a:rPr lang="en-CA" sz="1400">
                <a:latin typeface="Dagny OT" panose="020B0504020201020104" pitchFamily="34" charset="77"/>
                <a:hlinkClick r:id="rId3"/>
              </a:rPr>
              <a:t>Entity - relationship model</a:t>
            </a:r>
            <a:r>
              <a:rPr lang="en-CA" sz="1400">
                <a:solidFill>
                  <a:schemeClr val="tx2"/>
                </a:solidFill>
                <a:latin typeface="Dagny OT" panose="020B0504020201020104" pitchFamily="34" charset="77"/>
              </a:rPr>
              <a:t>.” Wikimedia]</a:t>
            </a:r>
            <a:endParaRPr lang="en-US" sz="1400">
              <a:solidFill>
                <a:schemeClr val="tx2"/>
              </a:solidFill>
              <a:latin typeface="Dagny OT" panose="020B05040202010201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75724-D37A-72A4-B901-B0A06E3B75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20" y="6455225"/>
            <a:ext cx="274320" cy="274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111D3-D30F-5AE8-6FE9-8A6BC93AA849}"/>
              </a:ext>
            </a:extLst>
          </p:cNvPr>
          <p:cNvSpPr txBox="1"/>
          <p:nvPr/>
        </p:nvSpPr>
        <p:spPr>
          <a:xfrm>
            <a:off x="9037320" y="6407719"/>
            <a:ext cx="2377440" cy="369330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r"/>
            <a:r>
              <a:rPr lang="en-US" b="0" i="0" dirty="0">
                <a:solidFill>
                  <a:schemeClr val="accent2"/>
                </a:solidFill>
                <a:latin typeface="Dagny OT" panose="020B0504020201020104" pitchFamily="34" charset="77"/>
              </a:rPr>
              <a:t>data-action-</a:t>
            </a:r>
            <a:r>
              <a:rPr lang="en-US" b="0" i="0" dirty="0" err="1">
                <a:solidFill>
                  <a:schemeClr val="accent2"/>
                </a:solidFill>
                <a:latin typeface="Dagny OT" panose="020B0504020201020104" pitchFamily="34" charset="77"/>
              </a:rPr>
              <a:t>lab.com</a:t>
            </a:r>
            <a:endParaRPr lang="en-US" b="0" i="0" dirty="0">
              <a:solidFill>
                <a:schemeClr val="accent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2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1A6FB7-77C8-4EE3-311C-CAFE7D1C55C5}"/>
              </a:ext>
            </a:extLst>
          </p:cNvPr>
          <p:cNvSpPr/>
          <p:nvPr/>
        </p:nvSpPr>
        <p:spPr>
          <a:xfrm>
            <a:off x="336884" y="256036"/>
            <a:ext cx="11586411" cy="441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B3714-3F08-F762-D2BE-668240BC12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163" y="2544686"/>
            <a:ext cx="3151188" cy="2085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dirty="0">
                <a:solidFill>
                  <a:schemeClr val="accent1"/>
                </a:solidFill>
              </a:rPr>
              <a:t>Analytics Modes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01BA2-D567-47EB-0B7F-E0222204C677}"/>
              </a:ext>
            </a:extLst>
          </p:cNvPr>
          <p:cNvGrpSpPr/>
          <p:nvPr/>
        </p:nvGrpSpPr>
        <p:grpSpPr>
          <a:xfrm>
            <a:off x="4139664" y="799044"/>
            <a:ext cx="2000624" cy="2487522"/>
            <a:chOff x="445398" y="2400187"/>
            <a:chExt cx="2119491" cy="263531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12621F-56C4-FAF4-FE04-BD5538E4D9CF}"/>
                </a:ext>
              </a:extLst>
            </p:cNvPr>
            <p:cNvSpPr txBox="1"/>
            <p:nvPr/>
          </p:nvSpPr>
          <p:spPr>
            <a:xfrm>
              <a:off x="742224" y="2400187"/>
              <a:ext cx="1537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9751">
                <a:spcAft>
                  <a:spcPts val="600"/>
                </a:spcAft>
              </a:pPr>
              <a:r>
                <a:rPr lang="en-US" sz="1880" b="1" kern="1200">
                  <a:solidFill>
                    <a:srgbClr val="405A4C"/>
                  </a:solidFill>
                  <a:latin typeface="Myriad Pro" panose="020B0503030403020204"/>
                  <a:ea typeface="+mn-ea"/>
                  <a:cs typeface="+mn-cs"/>
                </a:rPr>
                <a:t>Descriptive</a:t>
              </a:r>
              <a:endParaRPr lang="en-US" sz="2000" b="1">
                <a:solidFill>
                  <a:schemeClr val="tx2"/>
                </a:solidFill>
                <a:latin typeface="Myriad Pro" panose="020B050303040302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7FDA80-97C5-9547-6BA9-02B3464005C8}"/>
                </a:ext>
              </a:extLst>
            </p:cNvPr>
            <p:cNvSpPr txBox="1"/>
            <p:nvPr/>
          </p:nvSpPr>
          <p:spPr>
            <a:xfrm>
              <a:off x="445398" y="4696949"/>
              <a:ext cx="21194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9751">
                <a:spcAft>
                  <a:spcPts val="600"/>
                </a:spcAft>
                <a:buSzPct val="125000"/>
              </a:pPr>
              <a:r>
                <a:rPr lang="en-US" sz="1504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Show </a:t>
              </a:r>
              <a:r>
                <a:rPr lang="en-US" sz="1504" b="1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what</a:t>
              </a:r>
              <a:r>
                <a:rPr lang="en-US" sz="1504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 happened</a:t>
              </a:r>
              <a:endParaRPr lang="en-US" sz="1600">
                <a:solidFill>
                  <a:srgbClr val="706F67"/>
                </a:solidFill>
                <a:latin typeface="Dagny OT" panose="020B0504020201020104" pitchFamily="34" charset="0"/>
              </a:endParaRPr>
            </a:p>
          </p:txBody>
        </p:sp>
        <p:sp>
          <p:nvSpPr>
            <p:cNvPr id="11" name="Rounded Rectangle 1">
              <a:extLst>
                <a:ext uri="{FF2B5EF4-FFF2-40B4-BE49-F238E27FC236}">
                  <a16:creationId xmlns:a16="http://schemas.microsoft.com/office/drawing/2014/main" id="{EC7FE358-88FF-2539-D9A5-526926432956}"/>
                </a:ext>
              </a:extLst>
            </p:cNvPr>
            <p:cNvSpPr/>
            <p:nvPr/>
          </p:nvSpPr>
          <p:spPr>
            <a:xfrm>
              <a:off x="763501" y="3753980"/>
              <a:ext cx="418289" cy="787940"/>
            </a:xfrm>
            <a:prstGeom prst="roundRect">
              <a:avLst>
                <a:gd name="adj" fmla="val 0"/>
              </a:avLst>
            </a:prstGeom>
            <a:solidFill>
              <a:srgbClr val="97002D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429751">
                <a:spcAft>
                  <a:spcPts val="600"/>
                </a:spcAft>
              </a:pPr>
              <a:r>
                <a:rPr lang="en-US" sz="1692" kern="1200">
                  <a:solidFill>
                    <a:srgbClr val="555555"/>
                  </a:solidFill>
                  <a:latin typeface="Myriad Pro Light" panose="020B0403030403020204" pitchFamily="34" charset="0"/>
                  <a:ea typeface="+mn-ea"/>
                  <a:cs typeface="+mn-cs"/>
                </a:rPr>
                <a:t>a</a:t>
              </a:r>
              <a:endParaRPr lang="en-US">
                <a:latin typeface="Myriad Pro Light" panose="020B0403030403020204" pitchFamily="34" charset="0"/>
              </a:endParaRPr>
            </a:p>
          </p:txBody>
        </p:sp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56102138-DAD3-A4C3-C7AA-7035E59BF9AA}"/>
                </a:ext>
              </a:extLst>
            </p:cNvPr>
            <p:cNvSpPr/>
            <p:nvPr/>
          </p:nvSpPr>
          <p:spPr>
            <a:xfrm>
              <a:off x="1300203" y="2999709"/>
              <a:ext cx="418289" cy="1542211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429751">
                <a:spcAft>
                  <a:spcPts val="600"/>
                </a:spcAft>
              </a:pPr>
              <a:r>
                <a:rPr lang="en-US" sz="1692" kern="1200">
                  <a:solidFill>
                    <a:srgbClr val="555555"/>
                  </a:solidFill>
                  <a:latin typeface="Myriad Pro Light" panose="020B0403030403020204" pitchFamily="34" charset="0"/>
                  <a:ea typeface="+mn-ea"/>
                  <a:cs typeface="+mn-cs"/>
                </a:rPr>
                <a:t>b</a:t>
              </a:r>
              <a:endParaRPr lang="en-US">
                <a:latin typeface="Myriad Pro Light" panose="020B0403030403020204" pitchFamily="34" charset="0"/>
              </a:endParaRPr>
            </a:p>
          </p:txBody>
        </p:sp>
        <p:sp>
          <p:nvSpPr>
            <p:cNvPr id="13" name="Rounded Rectangle 24">
              <a:extLst>
                <a:ext uri="{FF2B5EF4-FFF2-40B4-BE49-F238E27FC236}">
                  <a16:creationId xmlns:a16="http://schemas.microsoft.com/office/drawing/2014/main" id="{6C505945-1ADE-AEC4-CDA8-68EA53030DD0}"/>
                </a:ext>
              </a:extLst>
            </p:cNvPr>
            <p:cNvSpPr/>
            <p:nvPr/>
          </p:nvSpPr>
          <p:spPr>
            <a:xfrm>
              <a:off x="1836906" y="3377351"/>
              <a:ext cx="418289" cy="1164569"/>
            </a:xfrm>
            <a:prstGeom prst="roundRect">
              <a:avLst>
                <a:gd name="adj" fmla="val 0"/>
              </a:avLst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429751">
                <a:spcAft>
                  <a:spcPts val="600"/>
                </a:spcAft>
              </a:pPr>
              <a:r>
                <a:rPr lang="en-US" sz="1692" kern="1200">
                  <a:solidFill>
                    <a:srgbClr val="555555"/>
                  </a:solidFill>
                  <a:latin typeface="Myriad Pro Light" panose="020B0403030403020204" pitchFamily="34" charset="0"/>
                  <a:ea typeface="+mn-ea"/>
                  <a:cs typeface="+mn-cs"/>
                </a:rPr>
                <a:t>c</a:t>
              </a:r>
              <a:endParaRPr lang="en-US">
                <a:latin typeface="Myriad Pro Light" panose="020B0403030403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8FAF77-06E4-C0D2-5C98-BCA1A14825A9}"/>
              </a:ext>
            </a:extLst>
          </p:cNvPr>
          <p:cNvGrpSpPr/>
          <p:nvPr/>
        </p:nvGrpSpPr>
        <p:grpSpPr>
          <a:xfrm>
            <a:off x="7484570" y="799043"/>
            <a:ext cx="2948911" cy="2487522"/>
            <a:chOff x="3011618" y="2400187"/>
            <a:chExt cx="3125386" cy="2636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CBD8CE-C4A4-265B-ACD6-5FDFBC6D08B4}"/>
                </a:ext>
              </a:extLst>
            </p:cNvPr>
            <p:cNvSpPr txBox="1"/>
            <p:nvPr/>
          </p:nvSpPr>
          <p:spPr>
            <a:xfrm>
              <a:off x="3588517" y="2400187"/>
              <a:ext cx="19715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9751">
                <a:spcAft>
                  <a:spcPts val="600"/>
                </a:spcAft>
              </a:pPr>
              <a:r>
                <a:rPr lang="en-US" sz="1880" b="1" kern="1200">
                  <a:solidFill>
                    <a:srgbClr val="405A4C"/>
                  </a:solidFill>
                  <a:latin typeface="Myriad Pro" panose="020B0503030403020204"/>
                  <a:ea typeface="+mn-ea"/>
                  <a:cs typeface="+mn-cs"/>
                </a:rPr>
                <a:t>Diagnostic</a:t>
              </a:r>
              <a:endParaRPr lang="en-US" sz="2000" b="1">
                <a:solidFill>
                  <a:schemeClr val="tx2"/>
                </a:solidFill>
                <a:latin typeface="Myriad Pro" panose="020B050303040302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B5938E-A020-59B2-7D9E-D7CF8CC30E9F}"/>
                </a:ext>
              </a:extLst>
            </p:cNvPr>
            <p:cNvSpPr txBox="1"/>
            <p:nvPr/>
          </p:nvSpPr>
          <p:spPr>
            <a:xfrm>
              <a:off x="3011618" y="4698017"/>
              <a:ext cx="3125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9751">
                <a:spcAft>
                  <a:spcPts val="600"/>
                </a:spcAft>
                <a:buSzPct val="125000"/>
              </a:pPr>
              <a:r>
                <a:rPr lang="en-US" sz="1504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Explain </a:t>
              </a:r>
              <a:r>
                <a:rPr lang="en-US" sz="1504" b="1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why</a:t>
              </a:r>
              <a:r>
                <a:rPr lang="en-US" sz="1504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 something happened</a:t>
              </a:r>
              <a:endParaRPr lang="en-US" sz="1600">
                <a:solidFill>
                  <a:srgbClr val="706F67"/>
                </a:solidFill>
                <a:latin typeface="Dagny OT" panose="020B0504020201020104" pitchFamily="34" charset="0"/>
              </a:endParaRPr>
            </a:p>
          </p:txBody>
        </p:sp>
        <p:pic>
          <p:nvPicPr>
            <p:cNvPr id="17" name="Graphic 16" descr="Left Brain with solid fill">
              <a:extLst>
                <a:ext uri="{FF2B5EF4-FFF2-40B4-BE49-F238E27FC236}">
                  <a16:creationId xmlns:a16="http://schemas.microsoft.com/office/drawing/2014/main" id="{469D3E8D-7641-EEB0-9C82-FC0A49DA5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09362" y="3035382"/>
              <a:ext cx="1529899" cy="152989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19BBBF-E14C-3463-CF25-35329EF64057}"/>
              </a:ext>
            </a:extLst>
          </p:cNvPr>
          <p:cNvGrpSpPr/>
          <p:nvPr/>
        </p:nvGrpSpPr>
        <p:grpSpPr>
          <a:xfrm>
            <a:off x="3976787" y="3742158"/>
            <a:ext cx="2326370" cy="2487535"/>
            <a:chOff x="6440499" y="2400187"/>
            <a:chExt cx="2464576" cy="263531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797F35-2FD4-7F81-B5FD-57A2E5235B98}"/>
                </a:ext>
              </a:extLst>
            </p:cNvPr>
            <p:cNvSpPr txBox="1"/>
            <p:nvPr/>
          </p:nvSpPr>
          <p:spPr>
            <a:xfrm>
              <a:off x="6869319" y="2400187"/>
              <a:ext cx="1606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9751">
                <a:spcAft>
                  <a:spcPts val="600"/>
                </a:spcAft>
              </a:pPr>
              <a:r>
                <a:rPr lang="en-US" sz="1880" b="1" kern="1200">
                  <a:solidFill>
                    <a:srgbClr val="405A4C"/>
                  </a:solidFill>
                  <a:latin typeface="Myriad Pro" panose="020B0503030403020204"/>
                  <a:ea typeface="+mn-ea"/>
                  <a:cs typeface="+mn-cs"/>
                </a:rPr>
                <a:t>Predictive</a:t>
              </a:r>
              <a:endParaRPr lang="en-US" sz="2000" b="1">
                <a:solidFill>
                  <a:schemeClr val="tx2"/>
                </a:solidFill>
                <a:latin typeface="Myriad Pro" panose="020B050303040302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E07A94-505F-6DAE-3399-E96DFD96F865}"/>
                </a:ext>
              </a:extLst>
            </p:cNvPr>
            <p:cNvSpPr txBox="1"/>
            <p:nvPr/>
          </p:nvSpPr>
          <p:spPr>
            <a:xfrm>
              <a:off x="6440499" y="4696949"/>
              <a:ext cx="2464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9751">
                <a:spcAft>
                  <a:spcPts val="600"/>
                </a:spcAft>
                <a:buSzPct val="125000"/>
              </a:pPr>
              <a:r>
                <a:rPr lang="en-US" sz="1504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Guess </a:t>
              </a:r>
              <a:r>
                <a:rPr lang="en-US" sz="1504" b="1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what will </a:t>
              </a:r>
              <a:r>
                <a:rPr lang="en-US" sz="1504" kern="1200">
                  <a:solidFill>
                    <a:srgbClr val="5655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happen</a:t>
              </a:r>
              <a:endParaRPr lang="en-US" sz="1600">
                <a:solidFill>
                  <a:srgbClr val="706F67"/>
                </a:solidFill>
                <a:latin typeface="Dagny OT" panose="020B0504020201020104" pitchFamily="34" charset="0"/>
              </a:endParaRPr>
            </a:p>
          </p:txBody>
        </p:sp>
        <p:pic>
          <p:nvPicPr>
            <p:cNvPr id="22" name="Picture 2" descr="Image result for predictive model icon">
              <a:extLst>
                <a:ext uri="{FF2B5EF4-FFF2-40B4-BE49-F238E27FC236}">
                  <a16:creationId xmlns:a16="http://schemas.microsoft.com/office/drawing/2014/main" id="{F129293F-5009-22BE-5AA7-22BFFBA6A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CC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158" y="3268129"/>
              <a:ext cx="1409258" cy="100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24E865-EC50-F440-BEC3-81645472E134}"/>
              </a:ext>
            </a:extLst>
          </p:cNvPr>
          <p:cNvGrpSpPr/>
          <p:nvPr/>
        </p:nvGrpSpPr>
        <p:grpSpPr>
          <a:xfrm>
            <a:off x="7609971" y="3742158"/>
            <a:ext cx="2698106" cy="2487536"/>
            <a:chOff x="9168076" y="2400187"/>
            <a:chExt cx="2859553" cy="263638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B2C7AF-4D26-9091-478F-67CA5023E378}"/>
                </a:ext>
              </a:extLst>
            </p:cNvPr>
            <p:cNvSpPr txBox="1"/>
            <p:nvPr/>
          </p:nvSpPr>
          <p:spPr>
            <a:xfrm>
              <a:off x="9794384" y="2400187"/>
              <a:ext cx="1606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9751">
                <a:spcAft>
                  <a:spcPts val="600"/>
                </a:spcAft>
              </a:pPr>
              <a:r>
                <a:rPr lang="en-US" sz="1880" b="1" kern="1200">
                  <a:solidFill>
                    <a:srgbClr val="405A4C"/>
                  </a:solidFill>
                  <a:latin typeface="Myriad Pro" panose="020B0503030403020204"/>
                  <a:ea typeface="+mn-ea"/>
                  <a:cs typeface="+mn-cs"/>
                </a:rPr>
                <a:t>Prescriptive</a:t>
              </a:r>
              <a:endParaRPr lang="en-US" sz="2000" b="1">
                <a:solidFill>
                  <a:schemeClr val="tx2"/>
                </a:solidFill>
                <a:latin typeface="Myriad Pro" panose="020B0503030403020204"/>
              </a:endParaRPr>
            </a:p>
          </p:txBody>
        </p:sp>
        <p:pic>
          <p:nvPicPr>
            <p:cNvPr id="26" name="Graphic 25" descr="Artificial Intelligence with solid fill">
              <a:extLst>
                <a:ext uri="{FF2B5EF4-FFF2-40B4-BE49-F238E27FC236}">
                  <a16:creationId xmlns:a16="http://schemas.microsoft.com/office/drawing/2014/main" id="{ACF81A86-9FE3-9384-EE6A-1944A4CF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97298" y="3087802"/>
              <a:ext cx="1201108" cy="120110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ED42E5-52B1-E28B-0696-84692E71623F}"/>
                </a:ext>
              </a:extLst>
            </p:cNvPr>
            <p:cNvSpPr txBox="1"/>
            <p:nvPr/>
          </p:nvSpPr>
          <p:spPr>
            <a:xfrm>
              <a:off x="9168076" y="4698017"/>
              <a:ext cx="28595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9751">
                <a:spcAft>
                  <a:spcPts val="600"/>
                </a:spcAft>
                <a:buSzPct val="125000"/>
              </a:pPr>
              <a:r>
                <a:rPr lang="en-US" sz="1504" kern="1200">
                  <a:solidFill>
                    <a:srgbClr val="405A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Suggest </a:t>
              </a:r>
              <a:r>
                <a:rPr lang="en-US" sz="1504" b="1" kern="1200">
                  <a:solidFill>
                    <a:srgbClr val="405A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what should </a:t>
              </a:r>
              <a:r>
                <a:rPr lang="en-US" sz="1504" kern="1200">
                  <a:solidFill>
                    <a:srgbClr val="405A4C"/>
                  </a:solidFill>
                  <a:latin typeface="Dagny OT" panose="020B0504020201020104" pitchFamily="34" charset="0"/>
                  <a:ea typeface="+mn-ea"/>
                  <a:cs typeface="+mn-cs"/>
                </a:rPr>
                <a:t>happen</a:t>
              </a:r>
              <a:endParaRPr lang="en-US" sz="1600">
                <a:solidFill>
                  <a:schemeClr val="tx2"/>
                </a:solidFill>
                <a:latin typeface="Dagny OT" panose="020B0504020201020104" pitchFamily="34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FCAFAE-D41C-B487-8C48-8517F6FBBA31}"/>
              </a:ext>
            </a:extLst>
          </p:cNvPr>
          <p:cNvCxnSpPr>
            <a:cxnSpLocks/>
          </p:cNvCxnSpPr>
          <p:nvPr/>
        </p:nvCxnSpPr>
        <p:spPr>
          <a:xfrm>
            <a:off x="7043638" y="152400"/>
            <a:ext cx="0" cy="6600092"/>
          </a:xfrm>
          <a:prstGeom prst="straightConnector1">
            <a:avLst/>
          </a:prstGeom>
          <a:ln w="1270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C7E7E03-BCA1-69BC-DC18-6DA553386F3F}"/>
              </a:ext>
            </a:extLst>
          </p:cNvPr>
          <p:cNvCxnSpPr>
            <a:cxnSpLocks/>
          </p:cNvCxnSpPr>
          <p:nvPr/>
        </p:nvCxnSpPr>
        <p:spPr>
          <a:xfrm flipH="1" flipV="1">
            <a:off x="2884065" y="3506722"/>
            <a:ext cx="8341122" cy="7648"/>
          </a:xfrm>
          <a:prstGeom prst="straightConnector1">
            <a:avLst/>
          </a:prstGeom>
          <a:ln w="1270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0D97CED-97CF-E8AD-E01B-B3B9D27B0A64}"/>
              </a:ext>
            </a:extLst>
          </p:cNvPr>
          <p:cNvSpPr txBox="1"/>
          <p:nvPr/>
        </p:nvSpPr>
        <p:spPr>
          <a:xfrm>
            <a:off x="5255202" y="6416278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Dagny OT" panose="020B0504020201020104" pitchFamily="34" charset="77"/>
              </a:rPr>
              <a:t>Looking Ahead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793ED5-A726-8B59-F3E4-AE97E6CABDDB}"/>
              </a:ext>
            </a:extLst>
          </p:cNvPr>
          <p:cNvSpPr txBox="1"/>
          <p:nvPr/>
        </p:nvSpPr>
        <p:spPr>
          <a:xfrm>
            <a:off x="7131838" y="7137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Dagny OT" panose="020B0504020201020104" pitchFamily="34" charset="77"/>
              </a:rPr>
              <a:t>Looking Backwards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7D21FE-59E3-384A-84AE-6D7C80F41CD9}"/>
              </a:ext>
            </a:extLst>
          </p:cNvPr>
          <p:cNvSpPr txBox="1"/>
          <p:nvPr/>
        </p:nvSpPr>
        <p:spPr>
          <a:xfrm>
            <a:off x="3287387" y="3592703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agny OT" panose="020B0504020201020104" pitchFamily="34" charset="77"/>
              </a:rPr>
              <a:t>Easy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EB7DFF-CC7A-CAAD-0C4F-926AC8408F97}"/>
              </a:ext>
            </a:extLst>
          </p:cNvPr>
          <p:cNvSpPr txBox="1"/>
          <p:nvPr/>
        </p:nvSpPr>
        <p:spPr>
          <a:xfrm>
            <a:off x="9846817" y="358767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Dagny OT" panose="020B0504020201020104" pitchFamily="34" charset="77"/>
              </a:rPr>
              <a:t>Difficult</a:t>
            </a:r>
          </a:p>
        </p:txBody>
      </p:sp>
    </p:spTree>
    <p:extLst>
      <p:ext uri="{BB962C8B-B14F-4D97-AF65-F5344CB8AC3E}">
        <p14:creationId xmlns:p14="http://schemas.microsoft.com/office/powerpoint/2010/main" val="13512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D932C-BF66-744A-99E6-8DBEF5FA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GBA+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FA14D-A32F-B748-968E-6AD7211C9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CA" b="1" dirty="0">
                <a:latin typeface="Dagny OT" panose="020B0504020201020104" pitchFamily="34" charset="77"/>
              </a:rPr>
              <a:t>Gender-Based Analysis Plus</a:t>
            </a:r>
            <a:r>
              <a:rPr lang="en-CA" dirty="0">
                <a:latin typeface="Dagny OT" panose="020B0504020201020104" pitchFamily="34" charset="77"/>
              </a:rPr>
              <a:t> is an analytical process used to assess how different gendered people may experience policies, programs and initiatives.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CA" b="1" dirty="0">
                <a:latin typeface="Dagny OT" panose="020B0504020201020104" pitchFamily="34" charset="77"/>
              </a:rPr>
              <a:t>Example:</a:t>
            </a:r>
            <a:r>
              <a:rPr lang="en-CA" dirty="0">
                <a:latin typeface="Dagny OT" panose="020B0504020201020104" pitchFamily="34" charset="77"/>
              </a:rPr>
              <a:t> </a:t>
            </a:r>
            <a:r>
              <a:rPr lang="en-CA" dirty="0">
                <a:latin typeface="Dagny OT" panose="020B0504020201020104" pitchFamily="34" charset="77"/>
                <a:hlinkClick r:id="rId2"/>
              </a:rPr>
              <a:t>Work interruptions and financial vulnerability</a:t>
            </a:r>
            <a:r>
              <a:rPr lang="en-CA" dirty="0">
                <a:latin typeface="Dagny OT" panose="020B0504020201020104" pitchFamily="34" charset="77"/>
              </a:rPr>
              <a:t>, D. </a:t>
            </a:r>
            <a:r>
              <a:rPr lang="en-CA" dirty="0" err="1">
                <a:latin typeface="Dagny OT" panose="020B0504020201020104" pitchFamily="34" charset="77"/>
              </a:rPr>
              <a:t>Messacar</a:t>
            </a:r>
            <a:r>
              <a:rPr lang="en-CA" dirty="0">
                <a:latin typeface="Dagny OT" panose="020B0504020201020104" pitchFamily="34" charset="77"/>
              </a:rPr>
              <a:t>, R. Morrissette</a:t>
            </a:r>
          </a:p>
          <a:p>
            <a:pPr lvl="1"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CA" sz="1800" i="0" dirty="0">
                <a:latin typeface="Dagny OT" panose="020B0504020201020104" pitchFamily="34" charset="77"/>
              </a:rPr>
              <a:t>If the data had not been collected and/or analyzed in a GBA+ manner, it would be harder to see how financial vulnerability affects different groups (if the analysis had looked only at age groups and gender, for example, instead of also including family composition). 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CA" i="0" dirty="0">
                <a:latin typeface="Dagny OT" panose="020B0504020201020104" pitchFamily="34" charset="77"/>
              </a:rPr>
              <a:t>Policies</a:t>
            </a:r>
            <a:r>
              <a:rPr lang="en-CA" dirty="0">
                <a:latin typeface="Dagny OT" panose="020B0504020201020104" pitchFamily="34" charset="77"/>
              </a:rPr>
              <a:t> and </a:t>
            </a:r>
            <a:r>
              <a:rPr lang="en-CA" i="0" dirty="0">
                <a:latin typeface="Dagny OT" panose="020B0504020201020104" pitchFamily="34" charset="77"/>
              </a:rPr>
              <a:t>events </a:t>
            </a:r>
            <a:r>
              <a:rPr lang="en-CA" b="1" i="0" dirty="0">
                <a:latin typeface="Dagny OT" panose="020B0504020201020104" pitchFamily="34" charset="77"/>
              </a:rPr>
              <a:t>impact real people in real way</a:t>
            </a:r>
            <a:r>
              <a:rPr lang="en-CA" i="0" dirty="0">
                <a:latin typeface="Dagny OT" panose="020B0504020201020104" pitchFamily="34" charset="77"/>
              </a:rPr>
              <a:t>, and not always in the same manner. Data analysis methods are typically used to predict and/or describe </a:t>
            </a:r>
            <a:r>
              <a:rPr lang="en-CA" b="1" i="0" dirty="0">
                <a:latin typeface="Dagny OT" panose="020B0504020201020104" pitchFamily="34" charset="77"/>
              </a:rPr>
              <a:t>average</a:t>
            </a:r>
            <a:r>
              <a:rPr lang="en-CA" i="0" dirty="0">
                <a:latin typeface="Dagny OT" panose="020B0504020201020104" pitchFamily="34" charset="77"/>
              </a:rPr>
              <a:t> (or central)  outcomes, but it is often those who are far from the centre who are most affected.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6D603-7585-DB41-AD4B-C3B4DC18B2BE}"/>
              </a:ext>
            </a:extLst>
          </p:cNvPr>
          <p:cNvSpPr txBox="1"/>
          <p:nvPr/>
        </p:nvSpPr>
        <p:spPr>
          <a:xfrm>
            <a:off x="4524374" y="0"/>
            <a:ext cx="7667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Dagny OT" panose="020B0504020201020104" pitchFamily="34" charset="77"/>
              </a:rPr>
              <a:t>[</a:t>
            </a:r>
            <a:r>
              <a:rPr lang="en-US" sz="1400" dirty="0">
                <a:latin typeface="Dagny OT" panose="020B0504020201020104" pitchFamily="34" charset="77"/>
                <a:hlinkClick r:id="rId3"/>
              </a:rPr>
              <a:t>https://www.statcan.gc.ca/eng/topics-start/gender_diversity_and_inclusion</a:t>
            </a:r>
            <a:r>
              <a:rPr lang="en-US" sz="1400" dirty="0">
                <a:latin typeface="Dagny OT" panose="020B0504020201020104" pitchFamily="34" charset="7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821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E83739DB-65FA-A327-980C-B7316C240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" r="9091" b="177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CA"/>
              <a:t>Analytics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>
                <a:solidFill>
                  <a:schemeClr val="bg1"/>
                </a:solidFill>
              </a:rPr>
              <a:t>You are probably sick of </a:t>
            </a:r>
            <a:r>
              <a:rPr lang="en-CA" sz="1500" b="1">
                <a:solidFill>
                  <a:schemeClr val="bg1"/>
                </a:solidFill>
              </a:rPr>
              <a:t>discussions about context</a:t>
            </a:r>
            <a:r>
              <a:rPr lang="en-CA" sz="1500">
                <a:solidFill>
                  <a:schemeClr val="bg1"/>
                </a:solidFill>
              </a:rPr>
              <a:t> and would rather move to data analysis proper.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>
                <a:solidFill>
                  <a:schemeClr val="bg1"/>
                </a:solidFill>
              </a:rPr>
              <a:t>Very soon. One last thing, then: the </a:t>
            </a:r>
            <a:r>
              <a:rPr lang="en-CA" sz="1500" b="1">
                <a:solidFill>
                  <a:schemeClr val="bg1"/>
                </a:solidFill>
              </a:rPr>
              <a:t>project context</a:t>
            </a:r>
            <a:r>
              <a:rPr lang="en-CA" sz="15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>
                <a:solidFill>
                  <a:schemeClr val="bg1"/>
                </a:solidFill>
              </a:rPr>
              <a:t>Data science is more than just the analysis of data; this is apparent when we look at the typical steps involved in a </a:t>
            </a:r>
            <a:r>
              <a:rPr lang="en-CA" sz="1500" b="1">
                <a:solidFill>
                  <a:schemeClr val="bg1"/>
                </a:solidFill>
              </a:rPr>
              <a:t>data science project.</a:t>
            </a:r>
            <a:r>
              <a:rPr lang="en-CA" sz="150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>
                <a:solidFill>
                  <a:schemeClr val="bg1"/>
                </a:solidFill>
              </a:rPr>
              <a:t>Data analysis pieces take place within this larger project context, as well as in the context of a larger </a:t>
            </a:r>
            <a:r>
              <a:rPr lang="en-CA" sz="1500" b="1">
                <a:solidFill>
                  <a:schemeClr val="bg1"/>
                </a:solidFill>
              </a:rPr>
              <a:t>technical infrastructure</a:t>
            </a:r>
            <a:r>
              <a:rPr lang="en-CA" sz="1500">
                <a:solidFill>
                  <a:schemeClr val="bg1"/>
                </a:solidFill>
              </a:rPr>
              <a:t> or </a:t>
            </a:r>
            <a:r>
              <a:rPr lang="en-CA" sz="1500" b="1">
                <a:solidFill>
                  <a:schemeClr val="bg1"/>
                </a:solidFill>
              </a:rPr>
              <a:t>pre-existing system</a:t>
            </a:r>
            <a:r>
              <a:rPr lang="en-CA" sz="15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78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The “Analytical”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As with the </a:t>
            </a:r>
            <a:r>
              <a:rPr lang="en-CA" b="1" dirty="0"/>
              <a:t>scientific method</a:t>
            </a:r>
            <a:r>
              <a:rPr lang="en-CA" dirty="0"/>
              <a:t>, there is a “step-by-step” guide to data analysis:</a:t>
            </a:r>
          </a:p>
          <a:p>
            <a:pPr lvl="1"/>
            <a:r>
              <a:rPr lang="en-CA" dirty="0"/>
              <a:t>statement of objective</a:t>
            </a:r>
          </a:p>
          <a:p>
            <a:pPr lvl="1"/>
            <a:r>
              <a:rPr lang="en-CA" dirty="0"/>
              <a:t>data collection</a:t>
            </a:r>
          </a:p>
          <a:p>
            <a:pPr lvl="1"/>
            <a:r>
              <a:rPr lang="en-CA" dirty="0"/>
              <a:t>data clean-up</a:t>
            </a:r>
          </a:p>
          <a:p>
            <a:pPr lvl="1"/>
            <a:r>
              <a:rPr lang="en-CA" dirty="0"/>
              <a:t>data analysis/analytics</a:t>
            </a:r>
          </a:p>
          <a:p>
            <a:pPr lvl="1"/>
            <a:r>
              <a:rPr lang="en-CA" dirty="0"/>
              <a:t>dissemination</a:t>
            </a:r>
          </a:p>
          <a:p>
            <a:pPr lvl="1"/>
            <a:r>
              <a:rPr lang="en-CA" dirty="0"/>
              <a:t>documentation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E6BAF0-00B5-3F74-8105-F8C1E6FA4F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Notice that </a:t>
            </a:r>
            <a:r>
              <a:rPr lang="en-CA" b="1" dirty="0"/>
              <a:t>data analysis</a:t>
            </a:r>
            <a:r>
              <a:rPr lang="en-CA" dirty="0"/>
              <a:t> only makes up a small segment of the entire flow.</a:t>
            </a:r>
          </a:p>
          <a:p>
            <a:pPr>
              <a:spcBef>
                <a:spcPts val="1200"/>
              </a:spcBef>
            </a:pPr>
            <a:r>
              <a:rPr lang="en-CA" dirty="0"/>
              <a:t>In practice, the process is quite often </a:t>
            </a:r>
            <a:r>
              <a:rPr lang="en-CA" b="1" dirty="0"/>
              <a:t>messy</a:t>
            </a:r>
            <a:r>
              <a:rPr lang="en-CA" dirty="0"/>
              <a:t>, with steps added in and taken out of the sequence, repetitions, re-takes, etc.</a:t>
            </a:r>
          </a:p>
          <a:p>
            <a:pPr>
              <a:spcBef>
                <a:spcPts val="1200"/>
              </a:spcBef>
            </a:pPr>
            <a:r>
              <a:rPr lang="en-CA" dirty="0"/>
              <a:t>Surprisingly, it tends to work… when  </a:t>
            </a:r>
            <a:r>
              <a:rPr lang="en-CA" b="1" dirty="0"/>
              <a:t>conducted correctly</a:t>
            </a:r>
            <a:r>
              <a:rPr lang="en-CA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1014413"/>
          </a:xfrm>
        </p:spPr>
        <p:txBody>
          <a:bodyPr/>
          <a:lstStyle/>
          <a:p>
            <a:r>
              <a:rPr lang="en-CA"/>
              <a:t>The “Analytical” Methods</a:t>
            </a:r>
          </a:p>
        </p:txBody>
      </p:sp>
      <p:pic>
        <p:nvPicPr>
          <p:cNvPr id="1026" name="Picture 2" descr="The messy reality of the analytic workflow.">
            <a:extLst>
              <a:ext uri="{FF2B5EF4-FFF2-40B4-BE49-F238E27FC236}">
                <a16:creationId xmlns:a16="http://schemas.microsoft.com/office/drawing/2014/main" id="{E4004E73-436D-7998-352B-19E0F7EC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908262"/>
            <a:ext cx="11458575" cy="50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3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9649B3B-EB72-844F-B962-23EE2F8BE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4" y="1103607"/>
            <a:ext cx="12242508" cy="46507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00EEB1-CDC5-B74A-8F25-1BE14D10453D}"/>
              </a:ext>
            </a:extLst>
          </p:cNvPr>
          <p:cNvSpPr/>
          <p:nvPr/>
        </p:nvSpPr>
        <p:spPr>
          <a:xfrm>
            <a:off x="8490025" y="0"/>
            <a:ext cx="3701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Dagny OT" panose="020B0504020201020104" pitchFamily="34" charset="77"/>
              </a:rPr>
              <a:t>[</a:t>
            </a:r>
            <a:r>
              <a:rPr lang="en-US" dirty="0" err="1">
                <a:solidFill>
                  <a:schemeClr val="tx2"/>
                </a:solidFill>
                <a:latin typeface="Dagny OT" panose="020B0504020201020104" pitchFamily="34" charset="77"/>
              </a:rPr>
              <a:t>StatCan</a:t>
            </a:r>
            <a:r>
              <a:rPr lang="en-US" dirty="0">
                <a:solidFill>
                  <a:schemeClr val="tx2"/>
                </a:solidFill>
                <a:latin typeface="Dagny OT" panose="020B0504020201020104" pitchFamily="34" charset="77"/>
              </a:rPr>
              <a:t>, </a:t>
            </a:r>
            <a:r>
              <a:rPr lang="en-US" i="1" dirty="0">
                <a:solidFill>
                  <a:schemeClr val="tx2"/>
                </a:solidFill>
                <a:latin typeface="Dagny OT" panose="020B0504020201020104" pitchFamily="34" charset="77"/>
              </a:rPr>
              <a:t>Steps of the Data Journey</a:t>
            </a:r>
            <a:r>
              <a:rPr lang="en-US" dirty="0">
                <a:solidFill>
                  <a:schemeClr val="tx2"/>
                </a:solidFill>
                <a:latin typeface="Dagny OT" panose="020B0504020201020104" pitchFamily="34" charset="7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826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The “Analytical” Methods</a:t>
            </a:r>
          </a:p>
        </p:txBody>
      </p:sp>
      <p:pic>
        <p:nvPicPr>
          <p:cNvPr id="2050" name="Picture 2" descr="Blitzstein and Pfister's data science workflow.">
            <a:extLst>
              <a:ext uri="{FF2B5EF4-FFF2-40B4-BE49-F238E27FC236}">
                <a16:creationId xmlns:a16="http://schemas.microsoft.com/office/drawing/2014/main" id="{4C9F63D9-51AF-DA1C-60A5-6135619B7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14" y="1986473"/>
            <a:ext cx="3747209" cy="43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oretical and corrupted CRISP-DM processes.">
            <a:extLst>
              <a:ext uri="{FF2B5EF4-FFF2-40B4-BE49-F238E27FC236}">
                <a16:creationId xmlns:a16="http://schemas.microsoft.com/office/drawing/2014/main" id="{C7A5FDED-D608-945A-21E5-DA74FF2F0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7"/>
          <a:stretch/>
        </p:blipFill>
        <p:spPr bwMode="auto">
          <a:xfrm>
            <a:off x="1097279" y="2117783"/>
            <a:ext cx="4072009" cy="41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721650-89B6-0DE8-9B7C-7244F15A85EA}"/>
              </a:ext>
            </a:extLst>
          </p:cNvPr>
          <p:cNvSpPr txBox="1"/>
          <p:nvPr/>
        </p:nvSpPr>
        <p:spPr>
          <a:xfrm>
            <a:off x="5878286" y="0"/>
            <a:ext cx="6313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solidFill>
                  <a:schemeClr val="tx2"/>
                </a:solidFill>
                <a:latin typeface="Dagny OT" panose="020B0504020201020104" pitchFamily="34" charset="77"/>
              </a:rPr>
              <a:t>[CRISP-DM framework (left); Blitzstein and Pfister’s data science workflow (right)]</a:t>
            </a:r>
            <a:endParaRPr lang="en-US" sz="1400" dirty="0">
              <a:solidFill>
                <a:schemeClr val="tx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24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The “Analytical”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CA" dirty="0"/>
              <a:t>In practice, data analysis is often corrupted by:</a:t>
            </a:r>
          </a:p>
          <a:p>
            <a:pPr lvl="1"/>
            <a:r>
              <a:rPr lang="en-CA" dirty="0"/>
              <a:t>lack of clarity</a:t>
            </a:r>
          </a:p>
          <a:p>
            <a:pPr lvl="1"/>
            <a:r>
              <a:rPr lang="en-CA" dirty="0"/>
              <a:t>mindless rework</a:t>
            </a:r>
          </a:p>
          <a:p>
            <a:pPr lvl="1"/>
            <a:r>
              <a:rPr lang="en-CA" dirty="0"/>
              <a:t>blind hand-off to IT</a:t>
            </a:r>
          </a:p>
          <a:p>
            <a:pPr lvl="1"/>
            <a:r>
              <a:rPr lang="en-CA" dirty="0"/>
              <a:t>failure to iterate</a:t>
            </a:r>
          </a:p>
          <a:p>
            <a:r>
              <a:rPr lang="en-CA" dirty="0"/>
              <a:t>All approaches have a common core</a:t>
            </a:r>
          </a:p>
          <a:p>
            <a:pPr lvl="1"/>
            <a:r>
              <a:rPr lang="en-CA" dirty="0"/>
              <a:t>data science projects are </a:t>
            </a:r>
            <a:r>
              <a:rPr lang="en-CA" b="1" dirty="0"/>
              <a:t>iterative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(often) </a:t>
            </a:r>
            <a:r>
              <a:rPr lang="en-CA" b="1" dirty="0"/>
              <a:t>non-sequential</a:t>
            </a:r>
            <a:r>
              <a:rPr lang="en-CA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67466-E2FA-8BA1-9EC3-589E48B1D4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Helping stakeholders recognize this </a:t>
            </a:r>
            <a:r>
              <a:rPr lang="en-CA" b="1" dirty="0"/>
              <a:t>central truth</a:t>
            </a:r>
            <a:r>
              <a:rPr lang="en-CA" dirty="0"/>
              <a:t> makes it easier for data scientists to:</a:t>
            </a:r>
          </a:p>
          <a:p>
            <a:pPr lvl="1"/>
            <a:r>
              <a:rPr lang="en-CA" dirty="0"/>
              <a:t>plan the </a:t>
            </a:r>
            <a:r>
              <a:rPr lang="en-CA" b="1" dirty="0"/>
              <a:t>data science process</a:t>
            </a:r>
          </a:p>
          <a:p>
            <a:pPr lvl="1"/>
            <a:r>
              <a:rPr lang="en-CA" dirty="0"/>
              <a:t>obtain </a:t>
            </a:r>
            <a:r>
              <a:rPr lang="en-CA" b="1" dirty="0"/>
              <a:t>actionable insights</a:t>
            </a:r>
            <a:endParaRPr lang="en-CA" dirty="0"/>
          </a:p>
          <a:p>
            <a:r>
              <a:rPr lang="en-CA" b="1" dirty="0"/>
              <a:t>Take-away:</a:t>
            </a:r>
            <a:r>
              <a:rPr lang="en-CA" dirty="0"/>
              <a:t> there is a lot to consider in advance of modeling and analysis</a:t>
            </a:r>
          </a:p>
          <a:p>
            <a:pPr lvl="1" algn="l"/>
            <a:r>
              <a:rPr lang="en-CA" b="1" dirty="0"/>
              <a:t>data analysis is not just about data analysis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67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D63D-2AD9-B7CB-75C2-60A4261C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Dimensions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1392D-5246-D4D5-3D1D-8C435F0A6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To implement data quality, we typically introduce categories called “</a:t>
            </a:r>
            <a:r>
              <a:rPr lang="en-US" b="1" dirty="0"/>
              <a:t>dimensions</a:t>
            </a:r>
            <a:r>
              <a:rPr lang="en-US" dirty="0"/>
              <a:t>”.</a:t>
            </a:r>
          </a:p>
          <a:p>
            <a:pPr>
              <a:spcBef>
                <a:spcPts val="1200"/>
              </a:spcBef>
            </a:pPr>
            <a:r>
              <a:rPr lang="en-US" dirty="0"/>
              <a:t>These dimensions are </a:t>
            </a:r>
            <a:r>
              <a:rPr lang="en-US" b="1" dirty="0"/>
              <a:t>measurement attributes </a:t>
            </a:r>
            <a:r>
              <a:rPr lang="en-US" dirty="0"/>
              <a:t>of data, which can be individually </a:t>
            </a:r>
            <a:r>
              <a:rPr lang="en-US" b="1" dirty="0"/>
              <a:t>assessed</a:t>
            </a:r>
            <a:r>
              <a:rPr lang="en-US" dirty="0"/>
              <a:t>, </a:t>
            </a:r>
            <a:r>
              <a:rPr lang="en-US" b="1" dirty="0"/>
              <a:t>interpreted</a:t>
            </a:r>
            <a:r>
              <a:rPr lang="en-US" dirty="0"/>
              <a:t>, and </a:t>
            </a:r>
            <a:r>
              <a:rPr lang="en-US" b="1" dirty="0"/>
              <a:t>improved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dirty="0"/>
              <a:t>We can use them to help build </a:t>
            </a:r>
            <a:r>
              <a:rPr lang="en-US" b="1" dirty="0"/>
              <a:t>data quality dashboards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dirty="0"/>
              <a:t>They can also help us group </a:t>
            </a:r>
            <a:r>
              <a:rPr lang="en-US" b="1" dirty="0"/>
              <a:t>issues</a:t>
            </a:r>
            <a:r>
              <a:rPr lang="en-US" dirty="0"/>
              <a:t> and </a:t>
            </a:r>
            <a:r>
              <a:rPr lang="en-US" b="1" dirty="0"/>
              <a:t>risks</a:t>
            </a:r>
            <a:r>
              <a:rPr lang="en-US" dirty="0"/>
              <a:t>, helping us:</a:t>
            </a:r>
          </a:p>
          <a:p>
            <a:pPr marL="972875" lvl="1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/>
              <a:t>perform </a:t>
            </a:r>
            <a:r>
              <a:rPr lang="en-US" b="1" dirty="0"/>
              <a:t>trend analyses</a:t>
            </a:r>
            <a:r>
              <a:rPr lang="en-US" dirty="0"/>
              <a:t>;</a:t>
            </a:r>
          </a:p>
          <a:p>
            <a:pPr marL="972875" lvl="1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/>
              <a:t>identify underlying, </a:t>
            </a:r>
            <a:r>
              <a:rPr lang="en-US" b="1" dirty="0"/>
              <a:t>systemic issues</a:t>
            </a:r>
            <a:r>
              <a:rPr lang="en-US" dirty="0"/>
              <a:t>;</a:t>
            </a:r>
          </a:p>
          <a:p>
            <a:pPr marL="972875" lvl="1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/>
              <a:t>set-up </a:t>
            </a:r>
            <a:r>
              <a:rPr lang="en-US" b="1" dirty="0"/>
              <a:t>data quality testing programs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6242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loud shaped hard drive with cables">
            <a:extLst>
              <a:ext uri="{FF2B5EF4-FFF2-40B4-BE49-F238E27FC236}">
                <a16:creationId xmlns:a16="http://schemas.microsoft.com/office/drawing/2014/main" id="{08D932FC-C149-5C63-88BA-91ED7D215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79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6826D1E-9B33-E37E-4DF1-F5320335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GB" b="1"/>
              <a:t>Data Collection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Data enters the </a:t>
            </a:r>
            <a:r>
              <a:rPr lang="en-CA" sz="1500" b="1" dirty="0">
                <a:solidFill>
                  <a:schemeClr val="bg1"/>
                </a:solidFill>
              </a:rPr>
              <a:t>data science pipeline</a:t>
            </a:r>
            <a:r>
              <a:rPr lang="en-CA" sz="1500" dirty="0">
                <a:solidFill>
                  <a:schemeClr val="bg1"/>
                </a:solidFill>
              </a:rPr>
              <a:t> by being </a:t>
            </a:r>
            <a:r>
              <a:rPr lang="en-CA" sz="1500" b="1" dirty="0">
                <a:solidFill>
                  <a:schemeClr val="bg1"/>
                </a:solidFill>
              </a:rPr>
              <a:t>collected</a:t>
            </a:r>
            <a:r>
              <a:rPr lang="en-CA" sz="15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There are various ways to do this:</a:t>
            </a:r>
          </a:p>
          <a:p>
            <a:pPr lvl="1" algn="l">
              <a:lnSpc>
                <a:spcPct val="90000"/>
              </a:lnSpc>
              <a:spcBef>
                <a:spcPts val="600"/>
              </a:spcBef>
            </a:pPr>
            <a:r>
              <a:rPr lang="en-CA" sz="1500" dirty="0">
                <a:solidFill>
                  <a:schemeClr val="bg1"/>
                </a:solidFill>
              </a:rPr>
              <a:t>data may be collected in a </a:t>
            </a:r>
            <a:r>
              <a:rPr lang="en-CA" sz="1500" b="1" dirty="0">
                <a:solidFill>
                  <a:schemeClr val="bg1"/>
                </a:solidFill>
              </a:rPr>
              <a:t>single pass</a:t>
            </a:r>
            <a:r>
              <a:rPr lang="en-CA" sz="1500" dirty="0">
                <a:solidFill>
                  <a:schemeClr val="bg1"/>
                </a:solidFill>
              </a:rPr>
              <a:t>;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CA" sz="1500" dirty="0">
                <a:solidFill>
                  <a:schemeClr val="bg1"/>
                </a:solidFill>
              </a:rPr>
              <a:t>it may be collected in </a:t>
            </a:r>
            <a:r>
              <a:rPr lang="en-CA" sz="1500" b="1" dirty="0">
                <a:solidFill>
                  <a:schemeClr val="bg1"/>
                </a:solidFill>
              </a:rPr>
              <a:t>batches</a:t>
            </a:r>
            <a:r>
              <a:rPr lang="en-CA" sz="1500" dirty="0">
                <a:solidFill>
                  <a:schemeClr val="bg1"/>
                </a:solidFill>
              </a:rPr>
              <a:t>;</a:t>
            </a:r>
          </a:p>
          <a:p>
            <a:pPr lvl="1" algn="l">
              <a:lnSpc>
                <a:spcPct val="90000"/>
              </a:lnSpc>
              <a:spcBef>
                <a:spcPts val="600"/>
              </a:spcBef>
            </a:pPr>
            <a:r>
              <a:rPr lang="en-CA" sz="1500" dirty="0">
                <a:solidFill>
                  <a:schemeClr val="bg1"/>
                </a:solidFill>
              </a:rPr>
              <a:t>it may be collected </a:t>
            </a:r>
            <a:r>
              <a:rPr lang="en-CA" sz="1500" b="1" dirty="0">
                <a:solidFill>
                  <a:schemeClr val="bg1"/>
                </a:solidFill>
              </a:rPr>
              <a:t>continuously</a:t>
            </a:r>
            <a:r>
              <a:rPr lang="en-CA" sz="15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The </a:t>
            </a:r>
            <a:r>
              <a:rPr lang="en-CA" sz="1500" b="1" dirty="0">
                <a:solidFill>
                  <a:schemeClr val="bg1"/>
                </a:solidFill>
              </a:rPr>
              <a:t>mode of entry</a:t>
            </a:r>
            <a:r>
              <a:rPr lang="en-CA" sz="1500" dirty="0">
                <a:solidFill>
                  <a:schemeClr val="bg1"/>
                </a:solidFill>
              </a:rPr>
              <a:t> may have an impact on the subsequent steps, including how frequently models, metrics, and other outputs are </a:t>
            </a:r>
            <a:r>
              <a:rPr lang="en-CA" sz="1500" b="1" dirty="0">
                <a:solidFill>
                  <a:schemeClr val="bg1"/>
                </a:solidFill>
              </a:rPr>
              <a:t>updated</a:t>
            </a:r>
            <a:r>
              <a:rPr lang="en-CA" sz="15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4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several hard drives&#10;&#10;Description automatically generated">
            <a:extLst>
              <a:ext uri="{FF2B5EF4-FFF2-40B4-BE49-F238E27FC236}">
                <a16:creationId xmlns:a16="http://schemas.microsoft.com/office/drawing/2014/main" id="{17F04356-4853-8A67-9B6C-3162FF92C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GB" b="1"/>
              <a:t>Data Storage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Once collected, data must be </a:t>
            </a:r>
            <a:r>
              <a:rPr lang="en-CA" sz="1500" b="1" dirty="0">
                <a:solidFill>
                  <a:schemeClr val="bg1"/>
                </a:solidFill>
              </a:rPr>
              <a:t>stored</a:t>
            </a:r>
            <a:r>
              <a:rPr lang="en-CA" sz="15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Choices related to storage (and </a:t>
            </a:r>
            <a:r>
              <a:rPr lang="en-CA" sz="1500" b="1" dirty="0">
                <a:solidFill>
                  <a:schemeClr val="bg1"/>
                </a:solidFill>
              </a:rPr>
              <a:t>processing</a:t>
            </a:r>
            <a:r>
              <a:rPr lang="en-CA" sz="1500" dirty="0">
                <a:solidFill>
                  <a:schemeClr val="bg1"/>
                </a:solidFill>
              </a:rPr>
              <a:t>) must reflect:</a:t>
            </a:r>
          </a:p>
          <a:p>
            <a:pPr lvl="1" algn="l">
              <a:lnSpc>
                <a:spcPct val="90000"/>
              </a:lnSpc>
              <a:spcBef>
                <a:spcPts val="600"/>
              </a:spcBef>
            </a:pPr>
            <a:r>
              <a:rPr lang="en-CA" sz="1500" dirty="0">
                <a:solidFill>
                  <a:schemeClr val="bg1"/>
                </a:solidFill>
              </a:rPr>
              <a:t>how the data is collected (</a:t>
            </a:r>
            <a:r>
              <a:rPr lang="en-CA" sz="1500" b="1" dirty="0">
                <a:solidFill>
                  <a:schemeClr val="bg1"/>
                </a:solidFill>
              </a:rPr>
              <a:t>mode of entry</a:t>
            </a:r>
            <a:r>
              <a:rPr lang="en-CA" sz="1500" dirty="0">
                <a:solidFill>
                  <a:schemeClr val="bg1"/>
                </a:solidFill>
              </a:rPr>
              <a:t>);</a:t>
            </a:r>
          </a:p>
          <a:p>
            <a:pPr lvl="1" algn="l">
              <a:lnSpc>
                <a:spcPct val="90000"/>
              </a:lnSpc>
              <a:spcBef>
                <a:spcPts val="600"/>
              </a:spcBef>
            </a:pPr>
            <a:r>
              <a:rPr lang="en-CA" sz="1500" dirty="0">
                <a:solidFill>
                  <a:schemeClr val="bg1"/>
                </a:solidFill>
              </a:rPr>
              <a:t>how much data there is to store and process (</a:t>
            </a:r>
            <a:r>
              <a:rPr lang="en-CA" sz="1500" b="1" dirty="0">
                <a:solidFill>
                  <a:schemeClr val="bg1"/>
                </a:solidFill>
              </a:rPr>
              <a:t>small vs. big</a:t>
            </a:r>
            <a:r>
              <a:rPr lang="en-CA" sz="1500" dirty="0">
                <a:solidFill>
                  <a:schemeClr val="bg1"/>
                </a:solidFill>
              </a:rPr>
              <a:t>);</a:t>
            </a:r>
          </a:p>
          <a:p>
            <a:pPr lvl="1" algn="l">
              <a:lnSpc>
                <a:spcPct val="90000"/>
              </a:lnSpc>
              <a:spcBef>
                <a:spcPts val="600"/>
              </a:spcBef>
            </a:pPr>
            <a:r>
              <a:rPr lang="en-CA" sz="1500" dirty="0">
                <a:solidFill>
                  <a:schemeClr val="bg1"/>
                </a:solidFill>
              </a:rPr>
              <a:t>the type of access and processing that will be required (</a:t>
            </a:r>
            <a:r>
              <a:rPr lang="en-CA" sz="1500" b="1" dirty="0">
                <a:solidFill>
                  <a:schemeClr val="bg1"/>
                </a:solidFill>
              </a:rPr>
              <a:t>how fast</a:t>
            </a:r>
            <a:r>
              <a:rPr lang="en-CA" sz="1500" dirty="0">
                <a:solidFill>
                  <a:schemeClr val="bg1"/>
                </a:solidFill>
              </a:rPr>
              <a:t>, </a:t>
            </a:r>
            <a:r>
              <a:rPr lang="en-CA" sz="1500" b="1" dirty="0">
                <a:solidFill>
                  <a:schemeClr val="bg1"/>
                </a:solidFill>
              </a:rPr>
              <a:t>how much</a:t>
            </a:r>
            <a:r>
              <a:rPr lang="en-CA" sz="1500" dirty="0">
                <a:solidFill>
                  <a:schemeClr val="bg1"/>
                </a:solidFill>
              </a:rPr>
              <a:t>, </a:t>
            </a:r>
            <a:r>
              <a:rPr lang="en-CA" sz="1500" b="1" dirty="0">
                <a:solidFill>
                  <a:schemeClr val="bg1"/>
                </a:solidFill>
              </a:rPr>
              <a:t>by whom</a:t>
            </a:r>
            <a:r>
              <a:rPr lang="en-CA" sz="1500" dirty="0">
                <a:solidFill>
                  <a:schemeClr val="bg1"/>
                </a:solidFill>
              </a:rPr>
              <a:t>).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Stored data may go </a:t>
            </a:r>
            <a:r>
              <a:rPr lang="en-CA" sz="1500" b="1" dirty="0">
                <a:solidFill>
                  <a:schemeClr val="bg1"/>
                </a:solidFill>
              </a:rPr>
              <a:t>stale</a:t>
            </a:r>
            <a:r>
              <a:rPr lang="en-CA" sz="1500" dirty="0">
                <a:solidFill>
                  <a:schemeClr val="bg1"/>
                </a:solidFill>
              </a:rPr>
              <a:t> (</a:t>
            </a:r>
            <a:r>
              <a:rPr lang="en-CA" sz="1500" i="1" dirty="0">
                <a:solidFill>
                  <a:schemeClr val="bg1"/>
                </a:solidFill>
              </a:rPr>
              <a:t>figuratively </a:t>
            </a:r>
            <a:r>
              <a:rPr lang="en-CA" sz="1500" dirty="0">
                <a:solidFill>
                  <a:schemeClr val="bg1"/>
                </a:solidFill>
              </a:rPr>
              <a:t>and </a:t>
            </a:r>
            <a:r>
              <a:rPr lang="en-CA" sz="1500" i="1" dirty="0">
                <a:solidFill>
                  <a:schemeClr val="bg1"/>
                </a:solidFill>
              </a:rPr>
              <a:t>literally</a:t>
            </a:r>
            <a:r>
              <a:rPr lang="en-CA" sz="1500" dirty="0">
                <a:solidFill>
                  <a:schemeClr val="bg1"/>
                </a:solidFill>
              </a:rPr>
              <a:t>); regular data audits are recommended.</a:t>
            </a:r>
          </a:p>
        </p:txBody>
      </p:sp>
    </p:spTree>
    <p:extLst>
      <p:ext uri="{BB962C8B-B14F-4D97-AF65-F5344CB8AC3E}">
        <p14:creationId xmlns:p14="http://schemas.microsoft.com/office/powerpoint/2010/main" val="19556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gital financial graph">
            <a:extLst>
              <a:ext uri="{FF2B5EF4-FFF2-40B4-BE49-F238E27FC236}">
                <a16:creationId xmlns:a16="http://schemas.microsoft.com/office/drawing/2014/main" id="{3BB05EED-8AD6-7B15-17AD-6E3ED6284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GB" b="1" dirty="0"/>
              <a:t>Data Processing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The data must be </a:t>
            </a:r>
            <a:r>
              <a:rPr lang="en-CA" sz="1500" b="1" dirty="0">
                <a:solidFill>
                  <a:schemeClr val="bg1"/>
                </a:solidFill>
              </a:rPr>
              <a:t>processed</a:t>
            </a:r>
            <a:r>
              <a:rPr lang="en-CA" sz="1500" dirty="0">
                <a:solidFill>
                  <a:schemeClr val="bg1"/>
                </a:solidFill>
              </a:rPr>
              <a:t> before it can be analyzed.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The key point is that </a:t>
            </a:r>
            <a:r>
              <a:rPr lang="en-CA" sz="1500" b="1" dirty="0">
                <a:solidFill>
                  <a:schemeClr val="bg1"/>
                </a:solidFill>
              </a:rPr>
              <a:t>raw data</a:t>
            </a:r>
            <a:r>
              <a:rPr lang="en-CA" sz="1500" dirty="0">
                <a:solidFill>
                  <a:schemeClr val="bg1"/>
                </a:solidFill>
              </a:rPr>
              <a:t> has to be converted into a format that is </a:t>
            </a:r>
            <a:r>
              <a:rPr lang="en-CA" sz="1500" b="1" dirty="0">
                <a:solidFill>
                  <a:schemeClr val="bg1"/>
                </a:solidFill>
              </a:rPr>
              <a:t>amenable to analysis</a:t>
            </a:r>
            <a:r>
              <a:rPr lang="en-CA" sz="1500" dirty="0">
                <a:solidFill>
                  <a:schemeClr val="bg1"/>
                </a:solidFill>
              </a:rPr>
              <a:t>, by: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CA" sz="1500" dirty="0">
                <a:solidFill>
                  <a:schemeClr val="bg1"/>
                </a:solidFill>
              </a:rPr>
              <a:t>identifying </a:t>
            </a:r>
            <a:r>
              <a:rPr lang="en-CA" sz="1500" b="1" dirty="0">
                <a:solidFill>
                  <a:schemeClr val="bg1"/>
                </a:solidFill>
              </a:rPr>
              <a:t>invalid</a:t>
            </a:r>
            <a:r>
              <a:rPr lang="en-CA" sz="1500" dirty="0">
                <a:solidFill>
                  <a:schemeClr val="bg1"/>
                </a:solidFill>
              </a:rPr>
              <a:t>, </a:t>
            </a:r>
            <a:r>
              <a:rPr lang="en-CA" sz="1500" b="1" dirty="0">
                <a:solidFill>
                  <a:schemeClr val="bg1"/>
                </a:solidFill>
              </a:rPr>
              <a:t>unsound</a:t>
            </a:r>
            <a:r>
              <a:rPr lang="en-CA" sz="1500" dirty="0">
                <a:solidFill>
                  <a:schemeClr val="bg1"/>
                </a:solidFill>
              </a:rPr>
              <a:t>, and </a:t>
            </a:r>
            <a:r>
              <a:rPr lang="en-CA" sz="1500" b="1" dirty="0">
                <a:solidFill>
                  <a:schemeClr val="bg1"/>
                </a:solidFill>
              </a:rPr>
              <a:t>anomalous</a:t>
            </a:r>
            <a:r>
              <a:rPr lang="en-CA" sz="1500" dirty="0">
                <a:solidFill>
                  <a:schemeClr val="bg1"/>
                </a:solidFill>
              </a:rPr>
              <a:t> entries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CA" sz="1500" dirty="0">
                <a:solidFill>
                  <a:schemeClr val="bg1"/>
                </a:solidFill>
              </a:rPr>
              <a:t>dealing with </a:t>
            </a:r>
            <a:r>
              <a:rPr lang="en-CA" sz="1500" b="1" dirty="0">
                <a:solidFill>
                  <a:schemeClr val="bg1"/>
                </a:solidFill>
              </a:rPr>
              <a:t>missing values</a:t>
            </a:r>
            <a:endParaRPr lang="en-CA" sz="15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CA" sz="1500" b="1" dirty="0">
                <a:solidFill>
                  <a:schemeClr val="bg1"/>
                </a:solidFill>
              </a:rPr>
              <a:t>transforming</a:t>
            </a:r>
            <a:r>
              <a:rPr lang="en-CA" sz="1500" dirty="0">
                <a:solidFill>
                  <a:schemeClr val="bg1"/>
                </a:solidFill>
              </a:rPr>
              <a:t> the variables so that they meet the requirements of the selected algorithms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The </a:t>
            </a:r>
            <a:r>
              <a:rPr lang="en-CA" sz="1500" b="1" dirty="0">
                <a:solidFill>
                  <a:schemeClr val="bg1"/>
                </a:solidFill>
              </a:rPr>
              <a:t>analysis</a:t>
            </a:r>
            <a:r>
              <a:rPr lang="en-CA" sz="1500" dirty="0">
                <a:solidFill>
                  <a:schemeClr val="bg1"/>
                </a:solidFill>
              </a:rPr>
              <a:t> itself is almost anti-climactic: run the selected methods or algorithms on the processed data. </a:t>
            </a:r>
          </a:p>
        </p:txBody>
      </p:sp>
    </p:spTree>
    <p:extLst>
      <p:ext uri="{BB962C8B-B14F-4D97-AF65-F5344CB8AC3E}">
        <p14:creationId xmlns:p14="http://schemas.microsoft.com/office/powerpoint/2010/main" val="30651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err="1"/>
              <a:t>Modeling</a:t>
            </a:r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D9469-C4AD-BE29-4B24-0638003102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Data science teams should know:</a:t>
            </a:r>
          </a:p>
          <a:p>
            <a:pPr lvl="1"/>
            <a:r>
              <a:rPr lang="en-CA" dirty="0"/>
              <a:t>data cleaning</a:t>
            </a:r>
          </a:p>
          <a:p>
            <a:pPr lvl="1"/>
            <a:r>
              <a:rPr lang="en-CA" dirty="0"/>
              <a:t>descriptive statistics and correlation</a:t>
            </a:r>
          </a:p>
          <a:p>
            <a:pPr lvl="1"/>
            <a:r>
              <a:rPr lang="en-CA" dirty="0"/>
              <a:t>probability and inferential statistics</a:t>
            </a:r>
          </a:p>
          <a:p>
            <a:pPr lvl="1"/>
            <a:r>
              <a:rPr lang="en-CA" dirty="0"/>
              <a:t>regression analysis</a:t>
            </a:r>
          </a:p>
          <a:p>
            <a:pPr lvl="1"/>
            <a:r>
              <a:rPr lang="en-CA" dirty="0"/>
              <a:t>classification and supervised learning</a:t>
            </a:r>
          </a:p>
          <a:p>
            <a:pPr lvl="1"/>
            <a:r>
              <a:rPr lang="en-CA" dirty="0"/>
              <a:t>clustering and unsupervised learning</a:t>
            </a:r>
          </a:p>
          <a:p>
            <a:pPr lvl="1"/>
            <a:r>
              <a:rPr lang="en-CA" dirty="0"/>
              <a:t>anomaly detection and outlier analysis</a:t>
            </a:r>
          </a:p>
          <a:p>
            <a:pPr lvl="1"/>
            <a:r>
              <a:rPr lang="en-CA" dirty="0"/>
              <a:t>big data/high-dimensional data analysis</a:t>
            </a:r>
          </a:p>
          <a:p>
            <a:pPr lvl="1"/>
            <a:r>
              <a:rPr lang="en-CA" dirty="0"/>
              <a:t>stochastic modeling, etc.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58E344-35F2-9556-6E7E-BD48932DCB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These only represent a </a:t>
            </a:r>
            <a:r>
              <a:rPr lang="en-CA" b="1" dirty="0"/>
              <a:t>small slice</a:t>
            </a:r>
            <a:r>
              <a:rPr lang="en-CA" dirty="0"/>
              <a:t> of the analysis pie (see earlier slide). </a:t>
            </a:r>
          </a:p>
          <a:p>
            <a:pPr>
              <a:spcBef>
                <a:spcPts val="1200"/>
              </a:spcBef>
            </a:pPr>
            <a:r>
              <a:rPr lang="en-CA" dirty="0"/>
              <a:t>No one analyst/data scientist could master all (or even a majority of them) at any moment, but that is one of the reasons why data science is a </a:t>
            </a:r>
            <a:r>
              <a:rPr lang="en-CA" b="1" dirty="0"/>
              <a:t>team activity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1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3F7F3396-8BAB-3782-3D74-A95CDE46E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60" r="9091" b="164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GB" sz="2500" b="1" dirty="0"/>
              <a:t>Assessment and Life POST Analysis</a:t>
            </a:r>
            <a:endParaRPr lang="en-CA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Before applying findings, we must first confirm that the model is reaching </a:t>
            </a:r>
            <a:r>
              <a:rPr lang="en-CA" sz="1500" b="1" dirty="0">
                <a:solidFill>
                  <a:schemeClr val="bg1"/>
                </a:solidFill>
              </a:rPr>
              <a:t>valid conclusions </a:t>
            </a:r>
            <a:r>
              <a:rPr lang="en-CA" sz="1500" dirty="0">
                <a:solidFill>
                  <a:schemeClr val="bg1"/>
                </a:solidFill>
              </a:rPr>
              <a:t>about the system.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Analytical processes are </a:t>
            </a:r>
            <a:r>
              <a:rPr lang="en-CA" sz="1500" b="1" dirty="0">
                <a:solidFill>
                  <a:schemeClr val="bg1"/>
                </a:solidFill>
              </a:rPr>
              <a:t>reductive:</a:t>
            </a:r>
            <a:r>
              <a:rPr lang="en-CA" sz="1500" dirty="0">
                <a:solidFill>
                  <a:schemeClr val="bg1"/>
                </a:solidFill>
              </a:rPr>
              <a:t> raw data is transformed into a small(er) </a:t>
            </a:r>
            <a:r>
              <a:rPr lang="en-CA" sz="1500" b="1" dirty="0">
                <a:solidFill>
                  <a:schemeClr val="bg1"/>
                </a:solidFill>
              </a:rPr>
              <a:t>numerical summaries</a:t>
            </a:r>
            <a:r>
              <a:rPr lang="en-CA" sz="1500" dirty="0">
                <a:solidFill>
                  <a:schemeClr val="bg1"/>
                </a:solidFill>
              </a:rPr>
              <a:t>, which we hope is </a:t>
            </a:r>
            <a:r>
              <a:rPr lang="en-CA" sz="1500" b="1" dirty="0">
                <a:solidFill>
                  <a:schemeClr val="bg1"/>
                </a:solidFill>
              </a:rPr>
              <a:t>related</a:t>
            </a:r>
            <a:r>
              <a:rPr lang="en-CA" sz="1500" dirty="0">
                <a:solidFill>
                  <a:schemeClr val="bg1"/>
                </a:solidFill>
              </a:rPr>
              <a:t> to the system of interest.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Data science methodologies include an </a:t>
            </a:r>
            <a:r>
              <a:rPr lang="en-CA" sz="1500" b="1" dirty="0">
                <a:solidFill>
                  <a:schemeClr val="bg1"/>
                </a:solidFill>
              </a:rPr>
              <a:t>assessment phase</a:t>
            </a:r>
            <a:r>
              <a:rPr lang="en-CA" sz="1500" dirty="0">
                <a:solidFill>
                  <a:schemeClr val="bg1"/>
                </a:solidFill>
              </a:rPr>
              <a:t>, an analytical sanity check: is anything </a:t>
            </a:r>
            <a:r>
              <a:rPr lang="en-CA" sz="1500" b="1" dirty="0">
                <a:solidFill>
                  <a:schemeClr val="bg1"/>
                </a:solidFill>
              </a:rPr>
              <a:t>out of alignment?</a:t>
            </a:r>
            <a:endParaRPr lang="en-CA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CA" sz="1500" dirty="0">
                <a:solidFill>
                  <a:schemeClr val="bg1"/>
                </a:solidFill>
              </a:rPr>
              <a:t>Beware the </a:t>
            </a:r>
            <a:r>
              <a:rPr lang="en-CA" sz="1500" b="1" dirty="0">
                <a:solidFill>
                  <a:schemeClr val="bg1"/>
                </a:solidFill>
              </a:rPr>
              <a:t>tyranny of past success:</a:t>
            </a:r>
            <a:r>
              <a:rPr lang="en-CA" sz="1500" dirty="0">
                <a:solidFill>
                  <a:schemeClr val="bg1"/>
                </a:solidFill>
              </a:rPr>
              <a:t> even if the analytical approach has been vetted and has given useful answers in the past, it may not always do so.</a:t>
            </a:r>
          </a:p>
        </p:txBody>
      </p:sp>
    </p:spTree>
    <p:extLst>
      <p:ext uri="{BB962C8B-B14F-4D97-AF65-F5344CB8AC3E}">
        <p14:creationId xmlns:p14="http://schemas.microsoft.com/office/powerpoint/2010/main" val="302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20271" y="3640234"/>
            <a:ext cx="3512565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Identification of details relevant to </a:t>
            </a:r>
            <a:r>
              <a:rPr lang="en-US" sz="2800" b="1" dirty="0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description</a:t>
            </a:r>
            <a:r>
              <a:rPr lang="en-US" sz="2800" dirty="0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 and </a:t>
            </a:r>
            <a:r>
              <a:rPr lang="en-US" sz="2800" b="1" dirty="0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translation</a:t>
            </a:r>
            <a:r>
              <a:rPr lang="en-US" sz="2800" dirty="0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 of real-world objects into model variables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15832F-BFF0-4E1C-91E2-308ABB05217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/>
        </p:blipFill>
        <p:spPr bwMode="auto">
          <a:xfrm>
            <a:off x="1169376" y="947594"/>
            <a:ext cx="9559924" cy="47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5247" y="912949"/>
            <a:ext cx="3349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Real World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1152" y="912949"/>
            <a:ext cx="21668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Dagny OT" panose="020B0504020201020104" pitchFamily="34" charset="0"/>
                <a:ea typeface="Helvetica Light" charset="0"/>
                <a:cs typeface="Helvetica Light" charset="0"/>
              </a:rPr>
              <a:t>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0143" y="2760922"/>
            <a:ext cx="2091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Dagny OT" panose="020B0504020201020104" pitchFamily="34" charset="0"/>
              </a:rPr>
              <a:t>Theory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67" y="1546150"/>
            <a:ext cx="3755366" cy="4206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8861" y="2968"/>
            <a:ext cx="5873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tx2"/>
                </a:solidFill>
                <a:latin typeface="Dagny OT" panose="020B0504020201020104" pitchFamily="34" charset="0"/>
              </a:rPr>
              <a:t>[</a:t>
            </a:r>
            <a:r>
              <a:rPr lang="en-US" sz="1400">
                <a:latin typeface="Dagny OT" panose="020B0504020201020104" pitchFamily="34" charset="0"/>
                <a:hlinkClick r:id="rId4"/>
              </a:rPr>
              <a:t>http://dailycatdrawings.tumblr.com</a:t>
            </a:r>
            <a:r>
              <a:rPr lang="en-US" sz="1400">
                <a:solidFill>
                  <a:schemeClr val="tx2"/>
                </a:solidFill>
                <a:latin typeface="Dagny OT" panose="020B0504020201020104" pitchFamily="34" charset="0"/>
              </a:rPr>
              <a:t>; #309]</a:t>
            </a:r>
          </a:p>
        </p:txBody>
      </p:sp>
    </p:spTree>
    <p:extLst>
      <p:ext uri="{BB962C8B-B14F-4D97-AF65-F5344CB8AC3E}">
        <p14:creationId xmlns:p14="http://schemas.microsoft.com/office/powerpoint/2010/main" val="7446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Model Assessment and Life After Analysis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When an analysis or model is ‘released into the wild’, it often takes on a life of its own. When it inevitably ceases to be </a:t>
            </a:r>
            <a:r>
              <a:rPr lang="en-CA" b="1" dirty="0"/>
              <a:t>current</a:t>
            </a:r>
            <a:r>
              <a:rPr lang="en-CA" dirty="0"/>
              <a:t>, there may be little that data scientists can do to remedy the situation.</a:t>
            </a:r>
          </a:p>
          <a:p>
            <a:pPr>
              <a:spcBef>
                <a:spcPts val="1200"/>
              </a:spcBef>
            </a:pPr>
            <a:r>
              <a:rPr lang="en-CA" dirty="0"/>
              <a:t>How do we determine if the current data model is:</a:t>
            </a:r>
          </a:p>
          <a:p>
            <a:pPr lvl="1">
              <a:spcBef>
                <a:spcPts val="600"/>
              </a:spcBef>
            </a:pPr>
            <a:r>
              <a:rPr lang="en-CA" b="1" dirty="0"/>
              <a:t>out-of-date</a:t>
            </a:r>
            <a:r>
              <a:rPr lang="en-CA" dirty="0"/>
              <a:t>? 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no longer </a:t>
            </a:r>
            <a:r>
              <a:rPr lang="en-CA" b="1" dirty="0"/>
              <a:t>useful</a:t>
            </a:r>
            <a:r>
              <a:rPr lang="en-CA" dirty="0"/>
              <a:t>? 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how long does it take a model to react to a </a:t>
            </a:r>
            <a:r>
              <a:rPr lang="en-CA" b="1" dirty="0"/>
              <a:t>conceptual shift</a:t>
            </a:r>
            <a:r>
              <a:rPr lang="en-CA" dirty="0"/>
              <a:t>? </a:t>
            </a:r>
          </a:p>
          <a:p>
            <a:pPr>
              <a:spcBef>
                <a:spcPts val="1200"/>
              </a:spcBef>
            </a:pPr>
            <a:r>
              <a:rPr lang="en-CA" dirty="0"/>
              <a:t>Regular </a:t>
            </a:r>
            <a:r>
              <a:rPr lang="en-CA" b="1" dirty="0"/>
              <a:t>audits</a:t>
            </a:r>
            <a:r>
              <a:rPr lang="en-CA" dirty="0"/>
              <a:t> can be used to answer these questions. </a:t>
            </a:r>
          </a:p>
        </p:txBody>
      </p:sp>
    </p:spTree>
    <p:extLst>
      <p:ext uri="{BB962C8B-B14F-4D97-AF65-F5344CB8AC3E}">
        <p14:creationId xmlns:p14="http://schemas.microsoft.com/office/powerpoint/2010/main" val="16433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Model Assessment and Life After Analysis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Data scientists rarely have full control over </a:t>
            </a:r>
            <a:r>
              <a:rPr lang="en-CA" b="1" dirty="0"/>
              <a:t>model dissemination</a:t>
            </a:r>
            <a:r>
              <a:rPr lang="en-CA" dirty="0"/>
              <a:t>. 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results may be misappropriated, misunderstood, shelved, or failed to be updated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can conscientious analysts do anything to prevent this?</a:t>
            </a:r>
          </a:p>
          <a:p>
            <a:pPr>
              <a:spcBef>
                <a:spcPts val="1200"/>
              </a:spcBef>
            </a:pPr>
            <a:r>
              <a:rPr lang="en-CA" dirty="0"/>
              <a:t>There is no easy answer: analysts should not only focus on the analysis, but also recognize opportunities that arises to </a:t>
            </a:r>
            <a:r>
              <a:rPr lang="en-CA" b="1" dirty="0"/>
              <a:t>educate stakeholders</a:t>
            </a:r>
            <a:r>
              <a:rPr lang="en-CA" dirty="0"/>
              <a:t> on the importance of these auxiliary concepts.</a:t>
            </a:r>
          </a:p>
          <a:p>
            <a:pPr>
              <a:spcBef>
                <a:spcPts val="1200"/>
              </a:spcBef>
            </a:pPr>
            <a:r>
              <a:rPr lang="en-CA" dirty="0"/>
              <a:t>Due to </a:t>
            </a:r>
            <a:r>
              <a:rPr lang="en-CA" b="1" dirty="0"/>
              <a:t>analytic decay</a:t>
            </a:r>
            <a:r>
              <a:rPr lang="en-CA" dirty="0"/>
              <a:t>, the last step in the analytical process is not a </a:t>
            </a:r>
            <a:r>
              <a:rPr lang="en-CA" b="1" dirty="0"/>
              <a:t>static dead end</a:t>
            </a:r>
            <a:r>
              <a:rPr lang="en-CA" dirty="0"/>
              <a:t>, but an invitation to re-iterate to the beginning of the process.</a:t>
            </a:r>
          </a:p>
        </p:txBody>
      </p:sp>
    </p:spTree>
    <p:extLst>
      <p:ext uri="{BB962C8B-B14F-4D97-AF65-F5344CB8AC3E}">
        <p14:creationId xmlns:p14="http://schemas.microsoft.com/office/powerpoint/2010/main" val="8576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Data Pipelines (First Pass)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CA" dirty="0"/>
              <a:t>In the </a:t>
            </a:r>
            <a:r>
              <a:rPr lang="en-CA" b="1" dirty="0"/>
              <a:t>service delivery context</a:t>
            </a:r>
            <a:r>
              <a:rPr lang="en-CA" dirty="0"/>
              <a:t>, the data analysis process is implemented as an </a:t>
            </a:r>
            <a:r>
              <a:rPr lang="en-CA" b="1" dirty="0"/>
              <a:t>automated data pipeline</a:t>
            </a:r>
            <a:r>
              <a:rPr lang="en-CA" dirty="0"/>
              <a:t> to enable automatic runs.</a:t>
            </a:r>
          </a:p>
          <a:p>
            <a:pPr>
              <a:spcBef>
                <a:spcPts val="1200"/>
              </a:spcBef>
            </a:pPr>
            <a:r>
              <a:rPr lang="en-CA" dirty="0"/>
              <a:t>Data pipelines usually consist of 9 components (5 </a:t>
            </a:r>
            <a:r>
              <a:rPr lang="en-CA" b="1" dirty="0"/>
              <a:t>stages</a:t>
            </a:r>
            <a:r>
              <a:rPr lang="en-CA" dirty="0"/>
              <a:t> and 4 </a:t>
            </a:r>
            <a:r>
              <a:rPr lang="en-CA" b="1" dirty="0"/>
              <a:t>transitions</a:t>
            </a:r>
            <a:r>
              <a:rPr lang="en-CA" dirty="0"/>
              <a:t>):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data collection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data storage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data preparation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data analysis</a:t>
            </a:r>
          </a:p>
          <a:p>
            <a:pPr lvl="1">
              <a:spcBef>
                <a:spcPts val="600"/>
              </a:spcBef>
            </a:pPr>
            <a:r>
              <a:rPr lang="en-CA" dirty="0"/>
              <a:t>data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416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936F-FEB4-65E2-D74D-B6446164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Data Pipelines (First Pass)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C379-A938-FCA2-D713-6475E10DF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95" y="2180498"/>
            <a:ext cx="4343399" cy="4140767"/>
          </a:xfrm>
        </p:spPr>
        <p:txBody>
          <a:bodyPr>
            <a:normAutofit/>
          </a:bodyPr>
          <a:lstStyle/>
          <a:p>
            <a:r>
              <a:rPr lang="en-CA" sz="2000" dirty="0"/>
              <a:t>Each components must be </a:t>
            </a:r>
            <a:r>
              <a:rPr lang="en-CA" sz="2000" b="1" dirty="0"/>
              <a:t>designed</a:t>
            </a:r>
            <a:r>
              <a:rPr lang="en-CA" sz="2000" dirty="0"/>
              <a:t> and then </a:t>
            </a:r>
            <a:r>
              <a:rPr lang="en-CA" sz="2000" b="1" dirty="0"/>
              <a:t>implemented</a:t>
            </a:r>
            <a:r>
              <a:rPr lang="en-CA" sz="2000" dirty="0"/>
              <a:t>. </a:t>
            </a:r>
          </a:p>
          <a:p>
            <a:r>
              <a:rPr lang="en-CA" sz="2000" dirty="0"/>
              <a:t>Typically, at least one data analysis pass process must be done </a:t>
            </a:r>
            <a:r>
              <a:rPr lang="en-CA" sz="2000" b="1" dirty="0"/>
              <a:t>manually</a:t>
            </a:r>
            <a:r>
              <a:rPr lang="en-CA" sz="2000" dirty="0"/>
              <a:t> before the implementation is complete.</a:t>
            </a:r>
          </a:p>
        </p:txBody>
      </p:sp>
      <p:pic>
        <p:nvPicPr>
          <p:cNvPr id="3074" name="Picture 2" descr="An implemented automated pipeline, with stages and transitions.">
            <a:extLst>
              <a:ext uri="{FF2B5EF4-FFF2-40B4-BE49-F238E27FC236}">
                <a16:creationId xmlns:a16="http://schemas.microsoft.com/office/drawing/2014/main" id="{0A2578A5-85A1-D8C4-300F-75FB8379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95" y="2953622"/>
            <a:ext cx="7101546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5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2B18202-0315-4841-9A0A-63CD9E5C0C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037051"/>
              </p:ext>
            </p:extLst>
          </p:nvPr>
        </p:nvGraphicFramePr>
        <p:xfrm>
          <a:off x="3489587" y="1956120"/>
          <a:ext cx="8229600" cy="4284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88788AC-38E5-4558-A338-86EF2CE5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Dimensions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76532-66B3-7A87-DECC-1F79739014E5}"/>
              </a:ext>
            </a:extLst>
          </p:cNvPr>
          <p:cNvSpPr txBox="1"/>
          <p:nvPr/>
        </p:nvSpPr>
        <p:spPr>
          <a:xfrm>
            <a:off x="581192" y="3429000"/>
            <a:ext cx="2723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Dagny OT" panose="020B0504020201020104" pitchFamily="34" charset="77"/>
              </a:rPr>
              <a:t>Typical set of data quality dimensions</a:t>
            </a:r>
            <a:endParaRPr lang="en-CA" sz="2400" dirty="0">
              <a:solidFill>
                <a:schemeClr val="tx2"/>
              </a:solidFill>
              <a:latin typeface="Dagny OT" panose="020B050402020102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292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vidend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C320AD1FA7AF49AD3F65A6C6282314" ma:contentTypeVersion="15" ma:contentTypeDescription="Create a new document." ma:contentTypeScope="" ma:versionID="c7d3d9f4fb3f0bd68a74b50308e3032a">
  <xsd:schema xmlns:xsd="http://www.w3.org/2001/XMLSchema" xmlns:xs="http://www.w3.org/2001/XMLSchema" xmlns:p="http://schemas.microsoft.com/office/2006/metadata/properties" xmlns:ns2="48e51f69-d585-4695-9488-9f1e0dda2451" xmlns:ns3="8af2e75b-a049-4411-93ed-ab3193f50e08" targetNamespace="http://schemas.microsoft.com/office/2006/metadata/properties" ma:root="true" ma:fieldsID="027d4e0ab3a166b46533a8a962c7d580" ns2:_="" ns3:_="">
    <xsd:import namespace="48e51f69-d585-4695-9488-9f1e0dda2451"/>
    <xsd:import namespace="8af2e75b-a049-4411-93ed-ab3193f50e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51f69-d585-4695-9488-9f1e0dda24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97c125e-d6d8-4378-9252-3cf41b42e9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2e75b-a049-4411-93ed-ab3193f50e0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fb195f3-8cc8-4cd2-8a7d-b59319b37a0f}" ma:internalName="TaxCatchAll" ma:showField="CatchAllData" ma:web="8af2e75b-a049-4411-93ed-ab3193f50e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e51f69-d585-4695-9488-9f1e0dda2451">
      <Terms xmlns="http://schemas.microsoft.com/office/infopath/2007/PartnerControls"/>
    </lcf76f155ced4ddcb4097134ff3c332f>
    <TaxCatchAll xmlns="8af2e75b-a049-4411-93ed-ab3193f50e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1FDD49-EE7D-4E4F-B156-B64313AB10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e51f69-d585-4695-9488-9f1e0dda2451"/>
    <ds:schemaRef ds:uri="8af2e75b-a049-4411-93ed-ab3193f50e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EDC264-CFF2-4234-A17E-9BCF5601879B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8af2e75b-a049-4411-93ed-ab3193f50e08"/>
    <ds:schemaRef ds:uri="http://schemas.openxmlformats.org/package/2006/metadata/core-properties"/>
    <ds:schemaRef ds:uri="http://schemas.microsoft.com/office/infopath/2007/PartnerControls"/>
    <ds:schemaRef ds:uri="48e51f69-d585-4695-9488-9f1e0dda2451"/>
  </ds:schemaRefs>
</ds:datastoreItem>
</file>

<file path=customXml/itemProps3.xml><?xml version="1.0" encoding="utf-8"?>
<ds:datastoreItem xmlns:ds="http://schemas.openxmlformats.org/officeDocument/2006/customXml" ds:itemID="{C9371250-3F0A-4DD7-960E-8A2D865DFF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20736</TotalTime>
  <Words>6542</Words>
  <Application>Microsoft Macintosh PowerPoint</Application>
  <PresentationFormat>Widescreen</PresentationFormat>
  <Paragraphs>711</Paragraphs>
  <Slides>89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0" baseType="lpstr">
      <vt:lpstr>Arial</vt:lpstr>
      <vt:lpstr>Calibri</vt:lpstr>
      <vt:lpstr>Calibri Light</vt:lpstr>
      <vt:lpstr>Dagny OT</vt:lpstr>
      <vt:lpstr>Myriad Pro</vt:lpstr>
      <vt:lpstr>Myriad Pro Light</vt:lpstr>
      <vt:lpstr>Times New Roman</vt:lpstr>
      <vt:lpstr>Wingdings</vt:lpstr>
      <vt:lpstr>Wingdings 2</vt:lpstr>
      <vt:lpstr>ヒラギノ角ゴ Pro W3</vt:lpstr>
      <vt:lpstr>Dividend</vt:lpstr>
      <vt:lpstr>Module 2: Data ANALYSIS, DATA SCIENCE, AND BUSINESS INTELLIGENCE</vt:lpstr>
      <vt:lpstr>5. Data Quality</vt:lpstr>
      <vt:lpstr>Drivers for Data Quality</vt:lpstr>
      <vt:lpstr>PowerPoint Presentation</vt:lpstr>
      <vt:lpstr>What is Data Quality?</vt:lpstr>
      <vt:lpstr>Why is Data Quality Important?</vt:lpstr>
      <vt:lpstr>Data Quality is Reactive and Proactive</vt:lpstr>
      <vt:lpstr>Data Quality Dimensions</vt:lpstr>
      <vt:lpstr>Data Quality Dimensions</vt:lpstr>
      <vt:lpstr>Data Quality Dimensions</vt:lpstr>
      <vt:lpstr>Data Quality is a process</vt:lpstr>
      <vt:lpstr>Data Quality is a process</vt:lpstr>
      <vt:lpstr>Data Quality is a process</vt:lpstr>
      <vt:lpstr>Stage 1: Preparation</vt:lpstr>
      <vt:lpstr>Step 2: Identification</vt:lpstr>
      <vt:lpstr>Stage 2: Identification Methods</vt:lpstr>
      <vt:lpstr>Stage 2: Identification example</vt:lpstr>
      <vt:lpstr>Stage 3: Evaluation</vt:lpstr>
      <vt:lpstr>Stage 3: Evaluation example</vt:lpstr>
      <vt:lpstr>Stage 4: Mitigation</vt:lpstr>
      <vt:lpstr>Stage 4: Mitigation example</vt:lpstr>
      <vt:lpstr>Stage 5: Monitor</vt:lpstr>
      <vt:lpstr>Stage 5: Monitor example</vt:lpstr>
      <vt:lpstr>PowerPoint Presentation</vt:lpstr>
      <vt:lpstr>Data Quality IS ENACTED BY PEOPLE</vt:lpstr>
      <vt:lpstr>6. ASKING QUESTIONS &amp; NON-TECHNICAL ASPECTS OF DATA WORK</vt:lpstr>
      <vt:lpstr>Asking the Right Questions</vt:lpstr>
      <vt:lpstr>The Wrong Questions</vt:lpstr>
      <vt:lpstr>Roadmap to Framing Questions</vt:lpstr>
      <vt:lpstr>Yes/No Trap</vt:lpstr>
      <vt:lpstr>Question Audit Checklist</vt:lpstr>
      <vt:lpstr>Multiple I’s Approach to Data Work</vt:lpstr>
      <vt:lpstr>Multiple I’s Approach to Data Work</vt:lpstr>
      <vt:lpstr>Multiple I’s Approach to Data Work</vt:lpstr>
      <vt:lpstr>Roles and Responsibilities</vt:lpstr>
      <vt:lpstr>Roles and Responsibilities</vt:lpstr>
      <vt:lpstr>Roles and Responsibilities</vt:lpstr>
      <vt:lpstr>Roles and Responsibilities</vt:lpstr>
      <vt:lpstr>The Digital/Analog DATA Dichotomy</vt:lpstr>
      <vt:lpstr>The Digital/Analog Data Dichotomy</vt:lpstr>
      <vt:lpstr>The Digital/Analog Data Dichotomy</vt:lpstr>
      <vt:lpstr>Analysis Cheat Sheet</vt:lpstr>
      <vt:lpstr>Analysis Cheat Sheet</vt:lpstr>
      <vt:lpstr>PowerPoint Presentation</vt:lpstr>
      <vt:lpstr>Data in the News</vt:lpstr>
      <vt:lpstr>Data in the News</vt:lpstr>
      <vt:lpstr>Data in the News</vt:lpstr>
      <vt:lpstr>Data in the News</vt:lpstr>
      <vt:lpstr>7. Data Analytics (Foundational)</vt:lpstr>
      <vt:lpstr>Quantitative Skills</vt:lpstr>
      <vt:lpstr>Quantitative Skills</vt:lpstr>
      <vt:lpstr>Quantitative Skills</vt:lpstr>
      <vt:lpstr>Software and Tools</vt:lpstr>
      <vt:lpstr>Software and Tools</vt:lpstr>
      <vt:lpstr>Software and Tools</vt:lpstr>
      <vt:lpstr>EXAMPLE: Poisonous Mushroom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What is Data?</vt:lpstr>
      <vt:lpstr>What is Data?</vt:lpstr>
      <vt:lpstr>Objects and Attributes</vt:lpstr>
      <vt:lpstr>Objects and Attributes</vt:lpstr>
      <vt:lpstr>PowerPoint Presentation</vt:lpstr>
      <vt:lpstr>From Objects and Attributes to Datasets</vt:lpstr>
      <vt:lpstr>From Objects and Attributes to Datasets</vt:lpstr>
      <vt:lpstr>From Objects and Attributes  to Data</vt:lpstr>
      <vt:lpstr>Analytics Modes</vt:lpstr>
      <vt:lpstr>GBA+</vt:lpstr>
      <vt:lpstr>Analytics Workflows</vt:lpstr>
      <vt:lpstr>The “Analytical” Method</vt:lpstr>
      <vt:lpstr>The “Analytical” Methods</vt:lpstr>
      <vt:lpstr>PowerPoint Presentation</vt:lpstr>
      <vt:lpstr>The “Analytical” Methods</vt:lpstr>
      <vt:lpstr>The “Analytical” Methods</vt:lpstr>
      <vt:lpstr>Data Collection</vt:lpstr>
      <vt:lpstr>Data Storage</vt:lpstr>
      <vt:lpstr>Data Processing</vt:lpstr>
      <vt:lpstr>Modeling</vt:lpstr>
      <vt:lpstr>Assessment and Life POST Analysis</vt:lpstr>
      <vt:lpstr>PowerPoint Presentation</vt:lpstr>
      <vt:lpstr>Model Assessment and Life After Analysis</vt:lpstr>
      <vt:lpstr>Model Assessment and Life After Analysis</vt:lpstr>
      <vt:lpstr>Data Pipelines (First Pass)</vt:lpstr>
      <vt:lpstr>Data Pipelines (First Pass)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EXPLORATION AND DATA VISUALIZATION</dc:title>
  <dc:creator>Patrick Boily</dc:creator>
  <cp:lastModifiedBy>Patrick Boily</cp:lastModifiedBy>
  <cp:revision>59</cp:revision>
  <dcterms:created xsi:type="dcterms:W3CDTF">2020-08-02T19:49:53Z</dcterms:created>
  <dcterms:modified xsi:type="dcterms:W3CDTF">2024-02-22T04:22:56Z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0x0101003BC320AD1FA7AF49AD3F65A6C6282314</vt:lpwstr>
  </property>
  <property fmtid="{D5CDD505-2E9C-101B-9397-08002B2CF9AE}" pid="3" name="MediaServiceImageTags">
    <vt:lpwstr/>
  </property>
</Properties>
</file>