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174"/>
  </p:notesMasterIdLst>
  <p:sldIdLst>
    <p:sldId id="2636" r:id="rId5"/>
    <p:sldId id="661" r:id="rId6"/>
    <p:sldId id="2216" r:id="rId7"/>
    <p:sldId id="2217" r:id="rId8"/>
    <p:sldId id="2067" r:id="rId9"/>
    <p:sldId id="2229" r:id="rId10"/>
    <p:sldId id="1514" r:id="rId11"/>
    <p:sldId id="2232" r:id="rId12"/>
    <p:sldId id="1244" r:id="rId13"/>
    <p:sldId id="1368" r:id="rId14"/>
    <p:sldId id="1375" r:id="rId15"/>
    <p:sldId id="2380" r:id="rId16"/>
    <p:sldId id="1961" r:id="rId17"/>
    <p:sldId id="1964" r:id="rId18"/>
    <p:sldId id="2606" r:id="rId19"/>
    <p:sldId id="2607" r:id="rId20"/>
    <p:sldId id="2490" r:id="rId21"/>
    <p:sldId id="2491" r:id="rId22"/>
    <p:sldId id="2492" r:id="rId23"/>
    <p:sldId id="2640" r:id="rId24"/>
    <p:sldId id="2496" r:id="rId25"/>
    <p:sldId id="2497" r:id="rId26"/>
    <p:sldId id="2493" r:id="rId27"/>
    <p:sldId id="2641" r:id="rId28"/>
    <p:sldId id="2499" r:id="rId29"/>
    <p:sldId id="2638" r:id="rId30"/>
    <p:sldId id="1236" r:id="rId31"/>
    <p:sldId id="2642" r:id="rId32"/>
    <p:sldId id="1956" r:id="rId33"/>
    <p:sldId id="1237" r:id="rId34"/>
    <p:sldId id="2643" r:id="rId35"/>
    <p:sldId id="2644" r:id="rId36"/>
    <p:sldId id="1238" r:id="rId37"/>
    <p:sldId id="1272" r:id="rId38"/>
    <p:sldId id="1239" r:id="rId39"/>
    <p:sldId id="1240" r:id="rId40"/>
    <p:sldId id="2639" r:id="rId41"/>
    <p:sldId id="1242" r:id="rId42"/>
    <p:sldId id="1243" r:id="rId43"/>
    <p:sldId id="1274" r:id="rId44"/>
    <p:sldId id="1275" r:id="rId45"/>
    <p:sldId id="1267" r:id="rId46"/>
    <p:sldId id="2648" r:id="rId47"/>
    <p:sldId id="2645" r:id="rId48"/>
    <p:sldId id="1246" r:id="rId49"/>
    <p:sldId id="1247" r:id="rId50"/>
    <p:sldId id="2016" r:id="rId51"/>
    <p:sldId id="1284" r:id="rId52"/>
    <p:sldId id="1287" r:id="rId53"/>
    <p:sldId id="2650" r:id="rId54"/>
    <p:sldId id="2649" r:id="rId55"/>
    <p:sldId id="2013" r:id="rId56"/>
    <p:sldId id="2015" r:id="rId57"/>
    <p:sldId id="1283" r:id="rId58"/>
    <p:sldId id="2652" r:id="rId59"/>
    <p:sldId id="1281" r:id="rId60"/>
    <p:sldId id="2009" r:id="rId61"/>
    <p:sldId id="2021" r:id="rId62"/>
    <p:sldId id="1351" r:id="rId63"/>
    <p:sldId id="2654" r:id="rId64"/>
    <p:sldId id="1353" r:id="rId65"/>
    <p:sldId id="2043" r:id="rId66"/>
    <p:sldId id="2051" r:id="rId67"/>
    <p:sldId id="2044" r:id="rId68"/>
    <p:sldId id="1958" r:id="rId69"/>
    <p:sldId id="2045" r:id="rId70"/>
    <p:sldId id="2046" r:id="rId71"/>
    <p:sldId id="2047" r:id="rId72"/>
    <p:sldId id="2655" r:id="rId73"/>
    <p:sldId id="1519" r:id="rId74"/>
    <p:sldId id="1831" r:id="rId75"/>
    <p:sldId id="2140" r:id="rId76"/>
    <p:sldId id="2753" r:id="rId77"/>
    <p:sldId id="1820" r:id="rId78"/>
    <p:sldId id="1501" r:id="rId79"/>
    <p:sldId id="1485" r:id="rId80"/>
    <p:sldId id="1466" r:id="rId81"/>
    <p:sldId id="1462" r:id="rId82"/>
    <p:sldId id="1483" r:id="rId83"/>
    <p:sldId id="1522" r:id="rId84"/>
    <p:sldId id="2754" r:id="rId85"/>
    <p:sldId id="1957" r:id="rId86"/>
    <p:sldId id="2755" r:id="rId87"/>
    <p:sldId id="2900" r:id="rId88"/>
    <p:sldId id="1502" r:id="rId89"/>
    <p:sldId id="1520" r:id="rId90"/>
    <p:sldId id="970" r:id="rId91"/>
    <p:sldId id="969" r:id="rId92"/>
    <p:sldId id="988" r:id="rId93"/>
    <p:sldId id="989" r:id="rId94"/>
    <p:sldId id="993" r:id="rId95"/>
    <p:sldId id="994" r:id="rId96"/>
    <p:sldId id="990" r:id="rId97"/>
    <p:sldId id="1503" r:id="rId98"/>
    <p:sldId id="1504" r:id="rId99"/>
    <p:sldId id="328" r:id="rId100"/>
    <p:sldId id="1056" r:id="rId101"/>
    <p:sldId id="1979" r:id="rId102"/>
    <p:sldId id="1815" r:id="rId103"/>
    <p:sldId id="1443" r:id="rId104"/>
    <p:sldId id="1450" r:id="rId105"/>
    <p:sldId id="324" r:id="rId106"/>
    <p:sldId id="1505" r:id="rId107"/>
    <p:sldId id="355" r:id="rId108"/>
    <p:sldId id="2902" r:id="rId109"/>
    <p:sldId id="2903" r:id="rId110"/>
    <p:sldId id="2904" r:id="rId111"/>
    <p:sldId id="2905" r:id="rId112"/>
    <p:sldId id="2907" r:id="rId113"/>
    <p:sldId id="2909" r:id="rId114"/>
    <p:sldId id="2910" r:id="rId115"/>
    <p:sldId id="2911" r:id="rId116"/>
    <p:sldId id="2913" r:id="rId117"/>
    <p:sldId id="2915" r:id="rId118"/>
    <p:sldId id="2916" r:id="rId119"/>
    <p:sldId id="2917" r:id="rId120"/>
    <p:sldId id="2918" r:id="rId121"/>
    <p:sldId id="2919" r:id="rId122"/>
    <p:sldId id="2921" r:id="rId123"/>
    <p:sldId id="2922" r:id="rId124"/>
    <p:sldId id="376" r:id="rId125"/>
    <p:sldId id="377" r:id="rId126"/>
    <p:sldId id="2925" r:id="rId127"/>
    <p:sldId id="1944" r:id="rId128"/>
    <p:sldId id="1973" r:id="rId129"/>
    <p:sldId id="1946" r:id="rId130"/>
    <p:sldId id="2832" r:id="rId131"/>
    <p:sldId id="2833" r:id="rId132"/>
    <p:sldId id="2834" r:id="rId133"/>
    <p:sldId id="1784" r:id="rId134"/>
    <p:sldId id="2927" r:id="rId135"/>
    <p:sldId id="1789" r:id="rId136"/>
    <p:sldId id="2701" r:id="rId137"/>
    <p:sldId id="2871" r:id="rId138"/>
    <p:sldId id="2538" r:id="rId139"/>
    <p:sldId id="2703" r:id="rId140"/>
    <p:sldId id="2702" r:id="rId141"/>
    <p:sldId id="2704" r:id="rId142"/>
    <p:sldId id="2705" r:id="rId143"/>
    <p:sldId id="2169" r:id="rId144"/>
    <p:sldId id="2171" r:id="rId145"/>
    <p:sldId id="2537" r:id="rId146"/>
    <p:sldId id="2869" r:id="rId147"/>
    <p:sldId id="2870" r:id="rId148"/>
    <p:sldId id="277" r:id="rId149"/>
    <p:sldId id="2539" r:id="rId150"/>
    <p:sldId id="2966" r:id="rId151"/>
    <p:sldId id="2554" r:id="rId152"/>
    <p:sldId id="2733" r:id="rId153"/>
    <p:sldId id="2555" r:id="rId154"/>
    <p:sldId id="2735" r:id="rId155"/>
    <p:sldId id="2736" r:id="rId156"/>
    <p:sldId id="2737" r:id="rId157"/>
    <p:sldId id="2738" r:id="rId158"/>
    <p:sldId id="2742" r:id="rId159"/>
    <p:sldId id="2967" r:id="rId160"/>
    <p:sldId id="1486" r:id="rId161"/>
    <p:sldId id="1487" r:id="rId162"/>
    <p:sldId id="391" r:id="rId163"/>
    <p:sldId id="2822" r:id="rId164"/>
    <p:sldId id="2863" r:id="rId165"/>
    <p:sldId id="2866" r:id="rId166"/>
    <p:sldId id="316" r:id="rId167"/>
    <p:sldId id="2856" r:id="rId168"/>
    <p:sldId id="2862" r:id="rId169"/>
    <p:sldId id="2861" r:id="rId170"/>
    <p:sldId id="1477" r:id="rId171"/>
    <p:sldId id="1479" r:id="rId172"/>
    <p:sldId id="1480" r:id="rId173"/>
  </p:sldIdLst>
  <p:sldSz cx="12192000" cy="6858000"/>
  <p:notesSz cx="6858000" cy="9144000"/>
  <p:defaultText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DB551-8C69-BF30-CE92-9644C00439E0}" name="Sabourin, Olivier" initials="SO" userId="S::olivier.sabourin@dfo-mpo.gc.ca::9f1bd8f9-3e4c-4c23-a120-2962fec7778c" providerId="AD"/>
  <p188:author id="{3FCEE751-0BA5-7DA0-3F02-486BEBD36629}" name="Davies, Stephen" initials="DS" userId="S::Stephen.Davies@dfo-mpo.gc.ca::6a9e6432-bd47-4cd6-9d20-67258544215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39"/>
    <a:srgbClr val="89B932"/>
    <a:srgbClr val="46CCF6"/>
    <a:srgbClr val="202124"/>
    <a:srgbClr val="F2F2F2"/>
    <a:srgbClr val="C8C8C8"/>
    <a:srgbClr val="000000"/>
    <a:srgbClr val="FCFCFC"/>
    <a:srgbClr val="A5300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54" autoAdjust="0"/>
    <p:restoredTop sz="94664" autoAdjust="0"/>
  </p:normalViewPr>
  <p:slideViewPr>
    <p:cSldViewPr snapToGrid="0">
      <p:cViewPr varScale="1">
        <p:scale>
          <a:sx n="78" d="100"/>
          <a:sy n="78" d="100"/>
        </p:scale>
        <p:origin x="176" y="232"/>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theme" Target="theme/theme1.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notesMaster" Target="notesMasters/notesMaster1.xml"/><Relationship Id="rId179"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i="0">
                <a:latin typeface="Dagny OT" panose="020B0504020201020104" pitchFamily="34" charset="77"/>
              </a:rPr>
              <a:t>%</a:t>
            </a:r>
            <a:r>
              <a:rPr lang="en-US" b="0" i="0" baseline="0">
                <a:latin typeface="Dagny OT" panose="020B0504020201020104" pitchFamily="34" charset="77"/>
              </a:rPr>
              <a:t> of people who drink tea in North America</a:t>
            </a:r>
            <a:endParaRPr lang="en-US" b="0" i="0">
              <a:latin typeface="Dagny OT" panose="020B0504020201020104" pitchFamily="34" charset="77"/>
            </a:endParaRPr>
          </a:p>
        </c:rich>
      </c:tx>
      <c:layout>
        <c:manualLayout>
          <c:xMode val="edge"/>
          <c:yMode val="edge"/>
          <c:x val="0.18872889400041601"/>
          <c:y val="2.51550651562384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Tea Drinkers</c:v>
                </c:pt>
              </c:strCache>
            </c:strRef>
          </c:tx>
          <c:spPr>
            <a:solidFill>
              <a:schemeClr val="accent1"/>
            </a:solidFill>
            <a:ln>
              <a:noFill/>
            </a:ln>
            <a:effectLst/>
          </c:spPr>
          <c:invertIfNegative val="0"/>
          <c:cat>
            <c:numRef>
              <c:f>Sheet1!$A$2:$A$3</c:f>
              <c:numCache>
                <c:formatCode>General</c:formatCode>
                <c:ptCount val="2"/>
                <c:pt idx="0">
                  <c:v>2007</c:v>
                </c:pt>
                <c:pt idx="1">
                  <c:v>2017</c:v>
                </c:pt>
              </c:numCache>
            </c:numRef>
          </c:cat>
          <c:val>
            <c:numRef>
              <c:f>Sheet1!$B$2:$B$3</c:f>
              <c:numCache>
                <c:formatCode>0%</c:formatCode>
                <c:ptCount val="2"/>
                <c:pt idx="0">
                  <c:v>0.75</c:v>
                </c:pt>
                <c:pt idx="1">
                  <c:v>0.95</c:v>
                </c:pt>
              </c:numCache>
            </c:numRef>
          </c:val>
          <c:extLst>
            <c:ext xmlns:c16="http://schemas.microsoft.com/office/drawing/2014/chart" uri="{C3380CC4-5D6E-409C-BE32-E72D297353CC}">
              <c16:uniqueId val="{00000000-BEE7-47CB-BF42-FAE4F326D015}"/>
            </c:ext>
          </c:extLst>
        </c:ser>
        <c:dLbls>
          <c:showLegendKey val="0"/>
          <c:showVal val="0"/>
          <c:showCatName val="0"/>
          <c:showSerName val="0"/>
          <c:showPercent val="0"/>
          <c:showBubbleSize val="0"/>
        </c:dLbls>
        <c:gapWidth val="219"/>
        <c:overlap val="-27"/>
        <c:axId val="-106036656"/>
        <c:axId val="-106034880"/>
      </c:barChart>
      <c:catAx>
        <c:axId val="-10603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034880"/>
        <c:crosses val="autoZero"/>
        <c:auto val="1"/>
        <c:lblAlgn val="ctr"/>
        <c:lblOffset val="100"/>
        <c:noMultiLvlLbl val="0"/>
      </c:catAx>
      <c:valAx>
        <c:axId val="-106034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036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54DF-40D6-8F19-BE4170C7FB76}"/>
              </c:ext>
            </c:extLst>
          </c:dPt>
          <c:dPt>
            <c:idx val="2"/>
            <c:invertIfNegative val="0"/>
            <c:bubble3D val="0"/>
            <c:extLst>
              <c:ext xmlns:c16="http://schemas.microsoft.com/office/drawing/2014/chart" uri="{C3380CC4-5D6E-409C-BE32-E72D297353CC}">
                <c16:uniqueId val="{00000001-54DF-40D6-8F19-BE4170C7FB76}"/>
              </c:ext>
            </c:extLst>
          </c:dPt>
          <c:dPt>
            <c:idx val="3"/>
            <c:invertIfNegative val="0"/>
            <c:bubble3D val="0"/>
            <c:extLst>
              <c:ext xmlns:c16="http://schemas.microsoft.com/office/drawing/2014/chart" uri="{C3380CC4-5D6E-409C-BE32-E72D297353CC}">
                <c16:uniqueId val="{00000002-54DF-40D6-8F19-BE4170C7FB76}"/>
              </c:ext>
            </c:extLst>
          </c:dPt>
          <c:dPt>
            <c:idx val="4"/>
            <c:invertIfNegative val="0"/>
            <c:bubble3D val="0"/>
            <c:extLst>
              <c:ext xmlns:c16="http://schemas.microsoft.com/office/drawing/2014/chart" uri="{C3380CC4-5D6E-409C-BE32-E72D297353CC}">
                <c16:uniqueId val="{00000003-54DF-40D6-8F19-BE4170C7FB76}"/>
              </c:ext>
            </c:extLst>
          </c:dPt>
          <c:dPt>
            <c:idx val="5"/>
            <c:invertIfNegative val="0"/>
            <c:bubble3D val="0"/>
            <c:extLst>
              <c:ext xmlns:c16="http://schemas.microsoft.com/office/drawing/2014/chart" uri="{C3380CC4-5D6E-409C-BE32-E72D297353CC}">
                <c16:uniqueId val="{00000004-54DF-40D6-8F19-BE4170C7FB76}"/>
              </c:ext>
            </c:extLst>
          </c:dPt>
          <c:dPt>
            <c:idx val="6"/>
            <c:invertIfNegative val="0"/>
            <c:bubble3D val="0"/>
            <c:extLst>
              <c:ext xmlns:c16="http://schemas.microsoft.com/office/drawing/2014/chart" uri="{C3380CC4-5D6E-409C-BE32-E72D297353CC}">
                <c16:uniqueId val="{00000005-54DF-40D6-8F19-BE4170C7FB76}"/>
              </c:ext>
            </c:extLst>
          </c:dPt>
          <c:dPt>
            <c:idx val="7"/>
            <c:invertIfNegative val="0"/>
            <c:bubble3D val="0"/>
            <c:extLst>
              <c:ext xmlns:c16="http://schemas.microsoft.com/office/drawing/2014/chart" uri="{C3380CC4-5D6E-409C-BE32-E72D297353CC}">
                <c16:uniqueId val="{00000006-54DF-40D6-8F19-BE4170C7FB76}"/>
              </c:ext>
            </c:extLst>
          </c:dPt>
          <c:dPt>
            <c:idx val="8"/>
            <c:invertIfNegative val="0"/>
            <c:bubble3D val="0"/>
            <c:extLst>
              <c:ext xmlns:c16="http://schemas.microsoft.com/office/drawing/2014/chart" uri="{C3380CC4-5D6E-409C-BE32-E72D297353CC}">
                <c16:uniqueId val="{00000007-54DF-40D6-8F19-BE4170C7FB76}"/>
              </c:ext>
            </c:extLst>
          </c:dPt>
          <c:cat>
            <c:strRef>
              <c:f>Sheet1!$A$2:$A$10</c:f>
              <c:strCache>
                <c:ptCount val="9"/>
                <c:pt idx="0">
                  <c:v>Nutty</c:v>
                </c:pt>
                <c:pt idx="1">
                  <c:v>Steve</c:v>
                </c:pt>
                <c:pt idx="2">
                  <c:v>Gerald</c:v>
                </c:pt>
                <c:pt idx="3">
                  <c:v>Peter</c:v>
                </c:pt>
                <c:pt idx="4">
                  <c:v>Bob</c:v>
                </c:pt>
                <c:pt idx="5">
                  <c:v>Annie</c:v>
                </c:pt>
                <c:pt idx="6">
                  <c:v>Barmy</c:v>
                </c:pt>
                <c:pt idx="7">
                  <c:v>Amy</c:v>
                </c:pt>
                <c:pt idx="8">
                  <c:v>Fred</c:v>
                </c:pt>
              </c:strCache>
            </c:strRef>
          </c:cat>
          <c:val>
            <c:numRef>
              <c:f>Sheet1!$B$2:$B$10</c:f>
              <c:numCache>
                <c:formatCode>General</c:formatCode>
                <c:ptCount val="9"/>
                <c:pt idx="0">
                  <c:v>7</c:v>
                </c:pt>
                <c:pt idx="1">
                  <c:v>6</c:v>
                </c:pt>
                <c:pt idx="2">
                  <c:v>5</c:v>
                </c:pt>
                <c:pt idx="3">
                  <c:v>4</c:v>
                </c:pt>
                <c:pt idx="4">
                  <c:v>3</c:v>
                </c:pt>
                <c:pt idx="5">
                  <c:v>3</c:v>
                </c:pt>
                <c:pt idx="6">
                  <c:v>3</c:v>
                </c:pt>
                <c:pt idx="7">
                  <c:v>2</c:v>
                </c:pt>
                <c:pt idx="8">
                  <c:v>2</c:v>
                </c:pt>
              </c:numCache>
            </c:numRef>
          </c:val>
          <c:extLst>
            <c:ext xmlns:c16="http://schemas.microsoft.com/office/drawing/2014/chart" uri="{C3380CC4-5D6E-409C-BE32-E72D297353CC}">
              <c16:uniqueId val="{00000008-54DF-40D6-8F19-BE4170C7FB76}"/>
            </c:ext>
          </c:extLst>
        </c:ser>
        <c:dLbls>
          <c:showLegendKey val="0"/>
          <c:showVal val="0"/>
          <c:showCatName val="0"/>
          <c:showSerName val="0"/>
          <c:showPercent val="0"/>
          <c:showBubbleSize val="0"/>
        </c:dLbls>
        <c:gapWidth val="100"/>
        <c:axId val="-91498864"/>
        <c:axId val="-91496112"/>
      </c:barChart>
      <c:catAx>
        <c:axId val="-9149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496112"/>
        <c:crosses val="autoZero"/>
        <c:auto val="1"/>
        <c:lblAlgn val="ctr"/>
        <c:lblOffset val="100"/>
        <c:noMultiLvlLbl val="0"/>
      </c:catAx>
      <c:valAx>
        <c:axId val="-914961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49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North</c:v>
                </c:pt>
              </c:strCache>
            </c:strRef>
          </c:tx>
          <c:spPr>
            <a:solidFill>
              <a:schemeClr val="accent1"/>
            </a:solidFill>
            <a:ln>
              <a:noFill/>
            </a:ln>
            <a:effectLst/>
          </c:spPr>
          <c:invertIfNegative val="0"/>
          <c:cat>
            <c:strRef>
              <c:f>Sheet1!$A$2:$A$5</c:f>
              <c:strCache>
                <c:ptCount val="4"/>
                <c:pt idx="0">
                  <c:v>Q1</c:v>
                </c:pt>
                <c:pt idx="1">
                  <c:v>Q2</c:v>
                </c:pt>
                <c:pt idx="2">
                  <c:v>Q3</c:v>
                </c:pt>
                <c:pt idx="3">
                  <c:v>Q4</c:v>
                </c:pt>
              </c:strCache>
            </c:strRef>
          </c:cat>
          <c:val>
            <c:numRef>
              <c:f>Sheet1!$B$2:$B$5</c:f>
              <c:numCache>
                <c:formatCode>General</c:formatCode>
                <c:ptCount val="4"/>
                <c:pt idx="0">
                  <c:v>4.3</c:v>
                </c:pt>
                <c:pt idx="1">
                  <c:v>2.4</c:v>
                </c:pt>
                <c:pt idx="2">
                  <c:v>2</c:v>
                </c:pt>
                <c:pt idx="3">
                  <c:v>3</c:v>
                </c:pt>
              </c:numCache>
            </c:numRef>
          </c:val>
          <c:extLst>
            <c:ext xmlns:c16="http://schemas.microsoft.com/office/drawing/2014/chart" uri="{C3380CC4-5D6E-409C-BE32-E72D297353CC}">
              <c16:uniqueId val="{00000000-8BEB-7C41-A2D1-DF341AA82E55}"/>
            </c:ext>
          </c:extLst>
        </c:ser>
        <c:ser>
          <c:idx val="1"/>
          <c:order val="1"/>
          <c:tx>
            <c:strRef>
              <c:f>Sheet1!$C$1</c:f>
              <c:strCache>
                <c:ptCount val="1"/>
                <c:pt idx="0">
                  <c:v>South</c:v>
                </c:pt>
              </c:strCache>
            </c:strRef>
          </c:tx>
          <c:spPr>
            <a:solidFill>
              <a:schemeClr val="accent2"/>
            </a:solidFill>
            <a:ln>
              <a:noFill/>
            </a:ln>
            <a:effectLst/>
          </c:spPr>
          <c:invertIfNegative val="0"/>
          <c:cat>
            <c:strRef>
              <c:f>Sheet1!$A$2:$A$5</c:f>
              <c:strCache>
                <c:ptCount val="4"/>
                <c:pt idx="0">
                  <c:v>Q1</c:v>
                </c:pt>
                <c:pt idx="1">
                  <c:v>Q2</c:v>
                </c:pt>
                <c:pt idx="2">
                  <c:v>Q3</c:v>
                </c:pt>
                <c:pt idx="3">
                  <c:v>Q4</c:v>
                </c:pt>
              </c:strCache>
            </c:strRef>
          </c:cat>
          <c:val>
            <c:numRef>
              <c:f>Sheet1!$C$2:$C$5</c:f>
              <c:numCache>
                <c:formatCode>General</c:formatCode>
                <c:ptCount val="4"/>
                <c:pt idx="0">
                  <c:v>2.5</c:v>
                </c:pt>
                <c:pt idx="1">
                  <c:v>4.4000000000000004</c:v>
                </c:pt>
                <c:pt idx="2">
                  <c:v>2</c:v>
                </c:pt>
                <c:pt idx="3">
                  <c:v>2</c:v>
                </c:pt>
              </c:numCache>
            </c:numRef>
          </c:val>
          <c:extLst>
            <c:ext xmlns:c16="http://schemas.microsoft.com/office/drawing/2014/chart" uri="{C3380CC4-5D6E-409C-BE32-E72D297353CC}">
              <c16:uniqueId val="{00000001-8BEB-7C41-A2D1-DF341AA82E55}"/>
            </c:ext>
          </c:extLst>
        </c:ser>
        <c:ser>
          <c:idx val="2"/>
          <c:order val="2"/>
          <c:tx>
            <c:strRef>
              <c:f>Sheet1!$D$1</c:f>
              <c:strCache>
                <c:ptCount val="1"/>
                <c:pt idx="0">
                  <c:v>East</c:v>
                </c:pt>
              </c:strCache>
            </c:strRef>
          </c:tx>
          <c:spPr>
            <a:solidFill>
              <a:schemeClr val="accent3"/>
            </a:solidFill>
            <a:ln>
              <a:noFill/>
            </a:ln>
            <a:effectLst/>
          </c:spPr>
          <c:invertIfNegative val="0"/>
          <c:cat>
            <c:strRef>
              <c:f>Sheet1!$A$2:$A$5</c:f>
              <c:strCache>
                <c:ptCount val="4"/>
                <c:pt idx="0">
                  <c:v>Q1</c:v>
                </c:pt>
                <c:pt idx="1">
                  <c:v>Q2</c:v>
                </c:pt>
                <c:pt idx="2">
                  <c:v>Q3</c:v>
                </c:pt>
                <c:pt idx="3">
                  <c:v>Q4</c:v>
                </c:pt>
              </c:strCache>
            </c:strRef>
          </c:cat>
          <c:val>
            <c:numRef>
              <c:f>Sheet1!$D$2:$D$5</c:f>
              <c:numCache>
                <c:formatCode>General</c:formatCode>
                <c:ptCount val="4"/>
                <c:pt idx="0">
                  <c:v>3.5</c:v>
                </c:pt>
                <c:pt idx="1">
                  <c:v>1.8</c:v>
                </c:pt>
                <c:pt idx="2">
                  <c:v>3</c:v>
                </c:pt>
                <c:pt idx="3">
                  <c:v>5</c:v>
                </c:pt>
              </c:numCache>
            </c:numRef>
          </c:val>
          <c:extLst>
            <c:ext xmlns:c16="http://schemas.microsoft.com/office/drawing/2014/chart" uri="{C3380CC4-5D6E-409C-BE32-E72D297353CC}">
              <c16:uniqueId val="{00000002-8BEB-7C41-A2D1-DF341AA82E55}"/>
            </c:ext>
          </c:extLst>
        </c:ser>
        <c:ser>
          <c:idx val="3"/>
          <c:order val="3"/>
          <c:tx>
            <c:strRef>
              <c:f>Sheet1!$E$1</c:f>
              <c:strCache>
                <c:ptCount val="1"/>
                <c:pt idx="0">
                  <c:v>West</c:v>
                </c:pt>
              </c:strCache>
            </c:strRef>
          </c:tx>
          <c:spPr>
            <a:solidFill>
              <a:schemeClr val="accent4"/>
            </a:solidFill>
            <a:ln>
              <a:noFill/>
            </a:ln>
            <a:effectLst/>
          </c:spPr>
          <c:invertIfNegative val="0"/>
          <c:cat>
            <c:strRef>
              <c:f>Sheet1!$A$2:$A$5</c:f>
              <c:strCache>
                <c:ptCount val="4"/>
                <c:pt idx="0">
                  <c:v>Q1</c:v>
                </c:pt>
                <c:pt idx="1">
                  <c:v>Q2</c:v>
                </c:pt>
                <c:pt idx="2">
                  <c:v>Q3</c:v>
                </c:pt>
                <c:pt idx="3">
                  <c:v>Q4</c:v>
                </c:pt>
              </c:strCache>
            </c:strRef>
          </c:cat>
          <c:val>
            <c:numRef>
              <c:f>Sheet1!$E$2:$E$5</c:f>
              <c:numCache>
                <c:formatCode>General</c:formatCode>
                <c:ptCount val="4"/>
                <c:pt idx="0">
                  <c:v>4</c:v>
                </c:pt>
                <c:pt idx="1">
                  <c:v>2.8</c:v>
                </c:pt>
                <c:pt idx="2">
                  <c:v>5</c:v>
                </c:pt>
                <c:pt idx="3">
                  <c:v>5</c:v>
                </c:pt>
              </c:numCache>
            </c:numRef>
          </c:val>
          <c:extLst>
            <c:ext xmlns:c16="http://schemas.microsoft.com/office/drawing/2014/chart" uri="{C3380CC4-5D6E-409C-BE32-E72D297353CC}">
              <c16:uniqueId val="{00000003-8BEB-7C41-A2D1-DF341AA82E55}"/>
            </c:ext>
          </c:extLst>
        </c:ser>
        <c:dLbls>
          <c:showLegendKey val="0"/>
          <c:showVal val="0"/>
          <c:showCatName val="0"/>
          <c:showSerName val="0"/>
          <c:showPercent val="0"/>
          <c:showBubbleSize val="0"/>
        </c:dLbls>
        <c:gapWidth val="219"/>
        <c:overlap val="-27"/>
        <c:axId val="-88024256"/>
        <c:axId val="-88020992"/>
      </c:barChart>
      <c:catAx>
        <c:axId val="-8802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020992"/>
        <c:crosses val="autoZero"/>
        <c:auto val="1"/>
        <c:lblAlgn val="ctr"/>
        <c:lblOffset val="100"/>
        <c:noMultiLvlLbl val="0"/>
      </c:catAx>
      <c:valAx>
        <c:axId val="-8802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024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Sheet1!$A$2:$A$5</c:f>
              <c:strCache>
                <c:ptCount val="4"/>
                <c:pt idx="0">
                  <c:v>North</c:v>
                </c:pt>
                <c:pt idx="1">
                  <c:v>South</c:v>
                </c:pt>
                <c:pt idx="2">
                  <c:v>East</c:v>
                </c:pt>
                <c:pt idx="3">
                  <c:v>West</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8CD-49A2-9671-F77FC1E9CC62}"/>
            </c:ext>
          </c:extLst>
        </c:ser>
        <c:ser>
          <c:idx val="1"/>
          <c:order val="1"/>
          <c:tx>
            <c:strRef>
              <c:f>Sheet1!$C$1</c:f>
              <c:strCache>
                <c:ptCount val="1"/>
                <c:pt idx="0">
                  <c:v>Q2</c:v>
                </c:pt>
              </c:strCache>
            </c:strRef>
          </c:tx>
          <c:spPr>
            <a:solidFill>
              <a:schemeClr val="accent2"/>
            </a:solidFill>
            <a:ln>
              <a:noFill/>
            </a:ln>
            <a:effectLst/>
          </c:spPr>
          <c:invertIfNegative val="0"/>
          <c:cat>
            <c:strRef>
              <c:f>Sheet1!$A$2:$A$5</c:f>
              <c:strCache>
                <c:ptCount val="4"/>
                <c:pt idx="0">
                  <c:v>North</c:v>
                </c:pt>
                <c:pt idx="1">
                  <c:v>South</c:v>
                </c:pt>
                <c:pt idx="2">
                  <c:v>East</c:v>
                </c:pt>
                <c:pt idx="3">
                  <c:v>West</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8CD-49A2-9671-F77FC1E9CC62}"/>
            </c:ext>
          </c:extLst>
        </c:ser>
        <c:ser>
          <c:idx val="2"/>
          <c:order val="2"/>
          <c:tx>
            <c:strRef>
              <c:f>Sheet1!$D$1</c:f>
              <c:strCache>
                <c:ptCount val="1"/>
                <c:pt idx="0">
                  <c:v>Q3</c:v>
                </c:pt>
              </c:strCache>
            </c:strRef>
          </c:tx>
          <c:spPr>
            <a:solidFill>
              <a:schemeClr val="accent3"/>
            </a:solidFill>
            <a:ln>
              <a:noFill/>
            </a:ln>
            <a:effectLst/>
          </c:spPr>
          <c:invertIfNegative val="0"/>
          <c:cat>
            <c:strRef>
              <c:f>Sheet1!$A$2:$A$5</c:f>
              <c:strCache>
                <c:ptCount val="4"/>
                <c:pt idx="0">
                  <c:v>North</c:v>
                </c:pt>
                <c:pt idx="1">
                  <c:v>South</c:v>
                </c:pt>
                <c:pt idx="2">
                  <c:v>East</c:v>
                </c:pt>
                <c:pt idx="3">
                  <c:v>West</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8CD-49A2-9671-F77FC1E9CC62}"/>
            </c:ext>
          </c:extLst>
        </c:ser>
        <c:ser>
          <c:idx val="3"/>
          <c:order val="3"/>
          <c:tx>
            <c:strRef>
              <c:f>Sheet1!$E$1</c:f>
              <c:strCache>
                <c:ptCount val="1"/>
                <c:pt idx="0">
                  <c:v>Q4</c:v>
                </c:pt>
              </c:strCache>
            </c:strRef>
          </c:tx>
          <c:spPr>
            <a:solidFill>
              <a:schemeClr val="accent4"/>
            </a:solidFill>
            <a:ln>
              <a:noFill/>
            </a:ln>
            <a:effectLst/>
          </c:spPr>
          <c:invertIfNegative val="0"/>
          <c:cat>
            <c:strRef>
              <c:f>Sheet1!$A$2:$A$5</c:f>
              <c:strCache>
                <c:ptCount val="4"/>
                <c:pt idx="0">
                  <c:v>North</c:v>
                </c:pt>
                <c:pt idx="1">
                  <c:v>South</c:v>
                </c:pt>
                <c:pt idx="2">
                  <c:v>East</c:v>
                </c:pt>
                <c:pt idx="3">
                  <c:v>West</c:v>
                </c:pt>
              </c:strCache>
            </c:strRef>
          </c:cat>
          <c:val>
            <c:numRef>
              <c:f>Sheet1!$E$2:$E$5</c:f>
              <c:numCache>
                <c:formatCode>General</c:formatCode>
                <c:ptCount val="4"/>
                <c:pt idx="0">
                  <c:v>3</c:v>
                </c:pt>
                <c:pt idx="1">
                  <c:v>2</c:v>
                </c:pt>
                <c:pt idx="2">
                  <c:v>5</c:v>
                </c:pt>
                <c:pt idx="3">
                  <c:v>5</c:v>
                </c:pt>
              </c:numCache>
            </c:numRef>
          </c:val>
          <c:extLst>
            <c:ext xmlns:c16="http://schemas.microsoft.com/office/drawing/2014/chart" uri="{C3380CC4-5D6E-409C-BE32-E72D297353CC}">
              <c16:uniqueId val="{00000003-98CD-49A2-9671-F77FC1E9CC62}"/>
            </c:ext>
          </c:extLst>
        </c:ser>
        <c:dLbls>
          <c:showLegendKey val="0"/>
          <c:showVal val="0"/>
          <c:showCatName val="0"/>
          <c:showSerName val="0"/>
          <c:showPercent val="0"/>
          <c:showBubbleSize val="0"/>
        </c:dLbls>
        <c:gapWidth val="219"/>
        <c:overlap val="-27"/>
        <c:axId val="-88024256"/>
        <c:axId val="-88020992"/>
      </c:barChart>
      <c:catAx>
        <c:axId val="-8802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020992"/>
        <c:crosses val="autoZero"/>
        <c:auto val="1"/>
        <c:lblAlgn val="ctr"/>
        <c:lblOffset val="100"/>
        <c:noMultiLvlLbl val="0"/>
      </c:catAx>
      <c:valAx>
        <c:axId val="-8802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02425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450-4C24-B927-A57E400E6FDD}"/>
              </c:ext>
            </c:extLst>
          </c:dPt>
          <c:dPt>
            <c:idx val="2"/>
            <c:invertIfNegative val="0"/>
            <c:bubble3D val="0"/>
            <c:spPr>
              <a:solidFill>
                <a:srgbClr val="92D050"/>
              </a:solidFill>
              <a:ln>
                <a:noFill/>
              </a:ln>
              <a:effectLst/>
            </c:spPr>
            <c:extLst>
              <c:ext xmlns:c16="http://schemas.microsoft.com/office/drawing/2014/chart" uri="{C3380CC4-5D6E-409C-BE32-E72D297353CC}">
                <c16:uniqueId val="{00000003-5450-4C24-B927-A57E400E6FDD}"/>
              </c:ext>
            </c:extLst>
          </c:dPt>
          <c:dPt>
            <c:idx val="3"/>
            <c:invertIfNegative val="0"/>
            <c:bubble3D val="0"/>
            <c:spPr>
              <a:solidFill>
                <a:srgbClr val="7030A0"/>
              </a:solidFill>
              <a:ln>
                <a:noFill/>
              </a:ln>
              <a:effectLst/>
            </c:spPr>
            <c:extLst>
              <c:ext xmlns:c16="http://schemas.microsoft.com/office/drawing/2014/chart" uri="{C3380CC4-5D6E-409C-BE32-E72D297353CC}">
                <c16:uniqueId val="{00000005-5450-4C24-B927-A57E400E6FDD}"/>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5450-4C24-B927-A57E400E6FDD}"/>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5450-4C24-B927-A57E400E6FDD}"/>
              </c:ext>
            </c:extLst>
          </c:dPt>
          <c:dPt>
            <c:idx val="6"/>
            <c:invertIfNegative val="0"/>
            <c:bubble3D val="0"/>
            <c:spPr>
              <a:solidFill>
                <a:srgbClr val="92D050"/>
              </a:solidFill>
              <a:ln>
                <a:noFill/>
              </a:ln>
              <a:effectLst/>
            </c:spPr>
            <c:extLst>
              <c:ext xmlns:c16="http://schemas.microsoft.com/office/drawing/2014/chart" uri="{C3380CC4-5D6E-409C-BE32-E72D297353CC}">
                <c16:uniqueId val="{00000009-5450-4C24-B927-A57E400E6FDD}"/>
              </c:ext>
            </c:extLst>
          </c:dPt>
          <c:dPt>
            <c:idx val="7"/>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A-5450-4C24-B927-A57E400E6FDD}"/>
              </c:ext>
            </c:extLst>
          </c:dPt>
          <c:dPt>
            <c:idx val="8"/>
            <c:invertIfNegative val="0"/>
            <c:bubble3D val="0"/>
            <c:spPr>
              <a:solidFill>
                <a:srgbClr val="FF0000"/>
              </a:solidFill>
              <a:ln>
                <a:noFill/>
              </a:ln>
              <a:effectLst/>
            </c:spPr>
            <c:extLst>
              <c:ext xmlns:c16="http://schemas.microsoft.com/office/drawing/2014/chart" uri="{C3380CC4-5D6E-409C-BE32-E72D297353CC}">
                <c16:uniqueId val="{0000000B-5450-4C24-B927-A57E400E6FDD}"/>
              </c:ext>
            </c:extLst>
          </c:dPt>
          <c:cat>
            <c:strRef>
              <c:f>Sheet1!$A$2:$A$10</c:f>
              <c:strCache>
                <c:ptCount val="9"/>
                <c:pt idx="0">
                  <c:v>Steve</c:v>
                </c:pt>
                <c:pt idx="1">
                  <c:v>Bob</c:v>
                </c:pt>
                <c:pt idx="2">
                  <c:v>Amy</c:v>
                </c:pt>
                <c:pt idx="3">
                  <c:v>Gerald</c:v>
                </c:pt>
                <c:pt idx="4">
                  <c:v>Peter</c:v>
                </c:pt>
                <c:pt idx="5">
                  <c:v>Fred</c:v>
                </c:pt>
                <c:pt idx="6">
                  <c:v>Annie</c:v>
                </c:pt>
                <c:pt idx="7">
                  <c:v>Nutty</c:v>
                </c:pt>
                <c:pt idx="8">
                  <c:v>Barmy</c:v>
                </c:pt>
              </c:strCache>
            </c:strRef>
          </c:cat>
          <c:val>
            <c:numRef>
              <c:f>Sheet1!$B$2:$B$10</c:f>
              <c:numCache>
                <c:formatCode>General</c:formatCode>
                <c:ptCount val="9"/>
                <c:pt idx="0">
                  <c:v>6</c:v>
                </c:pt>
                <c:pt idx="1">
                  <c:v>3</c:v>
                </c:pt>
                <c:pt idx="2">
                  <c:v>2</c:v>
                </c:pt>
                <c:pt idx="3">
                  <c:v>5</c:v>
                </c:pt>
                <c:pt idx="4">
                  <c:v>4</c:v>
                </c:pt>
                <c:pt idx="5">
                  <c:v>2</c:v>
                </c:pt>
                <c:pt idx="6">
                  <c:v>3</c:v>
                </c:pt>
                <c:pt idx="7">
                  <c:v>7</c:v>
                </c:pt>
                <c:pt idx="8">
                  <c:v>3</c:v>
                </c:pt>
              </c:numCache>
            </c:numRef>
          </c:val>
          <c:extLst>
            <c:ext xmlns:c16="http://schemas.microsoft.com/office/drawing/2014/chart" uri="{C3380CC4-5D6E-409C-BE32-E72D297353CC}">
              <c16:uniqueId val="{00000006-5450-4C24-B927-A57E400E6FDD}"/>
            </c:ext>
          </c:extLst>
        </c:ser>
        <c:dLbls>
          <c:showLegendKey val="0"/>
          <c:showVal val="0"/>
          <c:showCatName val="0"/>
          <c:showSerName val="0"/>
          <c:showPercent val="0"/>
          <c:showBubbleSize val="0"/>
        </c:dLbls>
        <c:gapWidth val="100"/>
        <c:axId val="-91408176"/>
        <c:axId val="-91405424"/>
      </c:barChart>
      <c:catAx>
        <c:axId val="-9140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405424"/>
        <c:crosses val="autoZero"/>
        <c:auto val="1"/>
        <c:lblAlgn val="ctr"/>
        <c:lblOffset val="100"/>
        <c:noMultiLvlLbl val="0"/>
      </c:catAx>
      <c:valAx>
        <c:axId val="-914054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40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bg2">
                <a:lumMod val="75000"/>
              </a:schemeClr>
            </a:solidFill>
            <a:ln>
              <a:noFill/>
            </a:ln>
            <a:effectLst/>
          </c:spPr>
          <c:invertIfNegative val="0"/>
          <c:dPt>
            <c:idx val="0"/>
            <c:invertIfNegative val="0"/>
            <c:bubble3D val="0"/>
            <c:extLst>
              <c:ext xmlns:c16="http://schemas.microsoft.com/office/drawing/2014/chart" uri="{C3380CC4-5D6E-409C-BE32-E72D297353CC}">
                <c16:uniqueId val="{00000000-E517-426E-BA8D-1C47F8AFE0EF}"/>
              </c:ext>
            </c:extLst>
          </c:dPt>
          <c:dPt>
            <c:idx val="2"/>
            <c:invertIfNegative val="0"/>
            <c:bubble3D val="0"/>
            <c:extLst>
              <c:ext xmlns:c16="http://schemas.microsoft.com/office/drawing/2014/chart" uri="{C3380CC4-5D6E-409C-BE32-E72D297353CC}">
                <c16:uniqueId val="{00000001-E517-426E-BA8D-1C47F8AFE0EF}"/>
              </c:ext>
            </c:extLst>
          </c:dPt>
          <c:dPt>
            <c:idx val="3"/>
            <c:invertIfNegative val="0"/>
            <c:bubble3D val="0"/>
            <c:spPr>
              <a:solidFill>
                <a:srgbClr val="FFC000"/>
              </a:solidFill>
              <a:ln>
                <a:noFill/>
              </a:ln>
              <a:effectLst/>
            </c:spPr>
            <c:extLst>
              <c:ext xmlns:c16="http://schemas.microsoft.com/office/drawing/2014/chart" uri="{C3380CC4-5D6E-409C-BE32-E72D297353CC}">
                <c16:uniqueId val="{00000003-E517-426E-BA8D-1C47F8AFE0EF}"/>
              </c:ext>
            </c:extLst>
          </c:dPt>
          <c:dPt>
            <c:idx val="4"/>
            <c:invertIfNegative val="0"/>
            <c:bubble3D val="0"/>
            <c:extLst>
              <c:ext xmlns:c16="http://schemas.microsoft.com/office/drawing/2014/chart" uri="{C3380CC4-5D6E-409C-BE32-E72D297353CC}">
                <c16:uniqueId val="{00000004-E517-426E-BA8D-1C47F8AFE0EF}"/>
              </c:ext>
            </c:extLst>
          </c:dPt>
          <c:dPt>
            <c:idx val="5"/>
            <c:invertIfNegative val="0"/>
            <c:bubble3D val="0"/>
            <c:extLst>
              <c:ext xmlns:c16="http://schemas.microsoft.com/office/drawing/2014/chart" uri="{C3380CC4-5D6E-409C-BE32-E72D297353CC}">
                <c16:uniqueId val="{00000005-E517-426E-BA8D-1C47F8AFE0EF}"/>
              </c:ext>
            </c:extLst>
          </c:dPt>
          <c:dPt>
            <c:idx val="6"/>
            <c:invertIfNegative val="0"/>
            <c:bubble3D val="0"/>
            <c:extLst>
              <c:ext xmlns:c16="http://schemas.microsoft.com/office/drawing/2014/chart" uri="{C3380CC4-5D6E-409C-BE32-E72D297353CC}">
                <c16:uniqueId val="{00000006-E517-426E-BA8D-1C47F8AFE0EF}"/>
              </c:ext>
            </c:extLst>
          </c:dPt>
          <c:dPt>
            <c:idx val="7"/>
            <c:invertIfNegative val="0"/>
            <c:bubble3D val="0"/>
            <c:extLst>
              <c:ext xmlns:c16="http://schemas.microsoft.com/office/drawing/2014/chart" uri="{C3380CC4-5D6E-409C-BE32-E72D297353CC}">
                <c16:uniqueId val="{00000007-E517-426E-BA8D-1C47F8AFE0EF}"/>
              </c:ext>
            </c:extLst>
          </c:dPt>
          <c:dPt>
            <c:idx val="8"/>
            <c:invertIfNegative val="0"/>
            <c:bubble3D val="0"/>
            <c:extLst>
              <c:ext xmlns:c16="http://schemas.microsoft.com/office/drawing/2014/chart" uri="{C3380CC4-5D6E-409C-BE32-E72D297353CC}">
                <c16:uniqueId val="{00000008-E517-426E-BA8D-1C47F8AFE0EF}"/>
              </c:ext>
            </c:extLst>
          </c:dPt>
          <c:cat>
            <c:strRef>
              <c:f>Sheet1!$A$2:$A$10</c:f>
              <c:strCache>
                <c:ptCount val="9"/>
                <c:pt idx="0">
                  <c:v>Nutty</c:v>
                </c:pt>
                <c:pt idx="1">
                  <c:v>Steve</c:v>
                </c:pt>
                <c:pt idx="2">
                  <c:v>Gerald</c:v>
                </c:pt>
                <c:pt idx="3">
                  <c:v>Peter</c:v>
                </c:pt>
                <c:pt idx="4">
                  <c:v>Bob</c:v>
                </c:pt>
                <c:pt idx="5">
                  <c:v>Annie</c:v>
                </c:pt>
                <c:pt idx="6">
                  <c:v>Barmy</c:v>
                </c:pt>
                <c:pt idx="7">
                  <c:v>Amy</c:v>
                </c:pt>
                <c:pt idx="8">
                  <c:v>Fred</c:v>
                </c:pt>
              </c:strCache>
            </c:strRef>
          </c:cat>
          <c:val>
            <c:numRef>
              <c:f>Sheet1!$B$2:$B$10</c:f>
              <c:numCache>
                <c:formatCode>General</c:formatCode>
                <c:ptCount val="9"/>
                <c:pt idx="0">
                  <c:v>7</c:v>
                </c:pt>
                <c:pt idx="1">
                  <c:v>6</c:v>
                </c:pt>
                <c:pt idx="2">
                  <c:v>5</c:v>
                </c:pt>
                <c:pt idx="3">
                  <c:v>4</c:v>
                </c:pt>
                <c:pt idx="4">
                  <c:v>3</c:v>
                </c:pt>
                <c:pt idx="5">
                  <c:v>3</c:v>
                </c:pt>
                <c:pt idx="6">
                  <c:v>3</c:v>
                </c:pt>
                <c:pt idx="7">
                  <c:v>2</c:v>
                </c:pt>
                <c:pt idx="8">
                  <c:v>2</c:v>
                </c:pt>
              </c:numCache>
            </c:numRef>
          </c:val>
          <c:extLst>
            <c:ext xmlns:c16="http://schemas.microsoft.com/office/drawing/2014/chart" uri="{C3380CC4-5D6E-409C-BE32-E72D297353CC}">
              <c16:uniqueId val="{00000009-E517-426E-BA8D-1C47F8AFE0EF}"/>
            </c:ext>
          </c:extLst>
        </c:ser>
        <c:dLbls>
          <c:showLegendKey val="0"/>
          <c:showVal val="0"/>
          <c:showCatName val="0"/>
          <c:showSerName val="0"/>
          <c:showPercent val="0"/>
          <c:showBubbleSize val="0"/>
        </c:dLbls>
        <c:gapWidth val="100"/>
        <c:axId val="-87982800"/>
        <c:axId val="-87980048"/>
      </c:barChart>
      <c:catAx>
        <c:axId val="-8798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980048"/>
        <c:crosses val="autoZero"/>
        <c:auto val="1"/>
        <c:lblAlgn val="ctr"/>
        <c:lblOffset val="100"/>
        <c:noMultiLvlLbl val="0"/>
      </c:catAx>
      <c:valAx>
        <c:axId val="-879800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7982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accent2">
                <a:lumMod val="75000"/>
              </a:schemeClr>
            </a:solidFill>
            <a:ln>
              <a:noFill/>
            </a:ln>
            <a:effectLst/>
          </c:spPr>
          <c:invertIfNegative val="0"/>
          <c:cat>
            <c:strRef>
              <c:f>Sheet1!$A$2:$A$5</c:f>
              <c:strCache>
                <c:ptCount val="4"/>
                <c:pt idx="0">
                  <c:v>Steve</c:v>
                </c:pt>
                <c:pt idx="1">
                  <c:v>Bob</c:v>
                </c:pt>
                <c:pt idx="2">
                  <c:v>Amy</c:v>
                </c:pt>
                <c:pt idx="3">
                  <c:v>Gerald</c:v>
                </c:pt>
              </c:strCache>
            </c:strRef>
          </c:cat>
          <c:val>
            <c:numRef>
              <c:f>Sheet1!$B$2:$B$5</c:f>
              <c:numCache>
                <c:formatCode>General</c:formatCode>
                <c:ptCount val="4"/>
                <c:pt idx="0">
                  <c:v>6</c:v>
                </c:pt>
                <c:pt idx="1">
                  <c:v>5</c:v>
                </c:pt>
                <c:pt idx="2">
                  <c:v>4</c:v>
                </c:pt>
                <c:pt idx="3">
                  <c:v>3</c:v>
                </c:pt>
              </c:numCache>
            </c:numRef>
          </c:val>
          <c:extLst>
            <c:ext xmlns:c16="http://schemas.microsoft.com/office/drawing/2014/chart" uri="{C3380CC4-5D6E-409C-BE32-E72D297353CC}">
              <c16:uniqueId val="{00000000-B021-4DEF-A1E5-DCD1005917AA}"/>
            </c:ext>
          </c:extLst>
        </c:ser>
        <c:dLbls>
          <c:showLegendKey val="0"/>
          <c:showVal val="0"/>
          <c:showCatName val="0"/>
          <c:showSerName val="0"/>
          <c:showPercent val="0"/>
          <c:showBubbleSize val="0"/>
        </c:dLbls>
        <c:gapWidth val="100"/>
        <c:axId val="-89053200"/>
        <c:axId val="-89069248"/>
      </c:barChart>
      <c:catAx>
        <c:axId val="-89053200"/>
        <c:scaling>
          <c:orientation val="minMax"/>
        </c:scaling>
        <c:delete val="1"/>
        <c:axPos val="b"/>
        <c:numFmt formatCode="General" sourceLinked="1"/>
        <c:majorTickMark val="none"/>
        <c:minorTickMark val="none"/>
        <c:tickLblPos val="nextTo"/>
        <c:crossAx val="-89069248"/>
        <c:crosses val="autoZero"/>
        <c:auto val="1"/>
        <c:lblAlgn val="ctr"/>
        <c:lblOffset val="100"/>
        <c:noMultiLvlLbl val="0"/>
      </c:catAx>
      <c:valAx>
        <c:axId val="-89069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05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75000"/>
      </a:schemeClr>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accent1">
                <a:lumMod val="20000"/>
                <a:lumOff val="80000"/>
              </a:schemeClr>
            </a:solidFill>
            <a:ln>
              <a:noFill/>
            </a:ln>
            <a:effectLst/>
          </c:spPr>
          <c:invertIfNegative val="0"/>
          <c:cat>
            <c:strRef>
              <c:f>Sheet1!$A$2:$A$5</c:f>
              <c:strCache>
                <c:ptCount val="4"/>
                <c:pt idx="0">
                  <c:v>Steve</c:v>
                </c:pt>
                <c:pt idx="1">
                  <c:v>Bob</c:v>
                </c:pt>
                <c:pt idx="2">
                  <c:v>Amy</c:v>
                </c:pt>
                <c:pt idx="3">
                  <c:v>Gerald</c:v>
                </c:pt>
              </c:strCache>
            </c:strRef>
          </c:cat>
          <c:val>
            <c:numRef>
              <c:f>Sheet1!$B$2:$B$5</c:f>
              <c:numCache>
                <c:formatCode>General</c:formatCode>
                <c:ptCount val="4"/>
                <c:pt idx="0">
                  <c:v>6</c:v>
                </c:pt>
                <c:pt idx="1">
                  <c:v>5</c:v>
                </c:pt>
                <c:pt idx="2">
                  <c:v>4</c:v>
                </c:pt>
                <c:pt idx="3">
                  <c:v>3</c:v>
                </c:pt>
              </c:numCache>
            </c:numRef>
          </c:val>
          <c:extLst>
            <c:ext xmlns:c16="http://schemas.microsoft.com/office/drawing/2014/chart" uri="{C3380CC4-5D6E-409C-BE32-E72D297353CC}">
              <c16:uniqueId val="{00000000-445B-4945-82FD-7D160ED1D4AA}"/>
            </c:ext>
          </c:extLst>
        </c:ser>
        <c:dLbls>
          <c:showLegendKey val="0"/>
          <c:showVal val="0"/>
          <c:showCatName val="0"/>
          <c:showSerName val="0"/>
          <c:showPercent val="0"/>
          <c:showBubbleSize val="0"/>
        </c:dLbls>
        <c:gapWidth val="100"/>
        <c:axId val="-89053200"/>
        <c:axId val="-89069248"/>
      </c:barChart>
      <c:catAx>
        <c:axId val="-89053200"/>
        <c:scaling>
          <c:orientation val="minMax"/>
        </c:scaling>
        <c:delete val="1"/>
        <c:axPos val="b"/>
        <c:numFmt formatCode="General" sourceLinked="1"/>
        <c:majorTickMark val="none"/>
        <c:minorTickMark val="none"/>
        <c:tickLblPos val="nextTo"/>
        <c:crossAx val="-89069248"/>
        <c:crosses val="autoZero"/>
        <c:auto val="1"/>
        <c:lblAlgn val="ctr"/>
        <c:lblOffset val="100"/>
        <c:noMultiLvlLbl val="0"/>
      </c:catAx>
      <c:valAx>
        <c:axId val="-89069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05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75000"/>
      </a:schemeClr>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accent1"/>
            </a:solidFill>
            <a:ln>
              <a:noFill/>
            </a:ln>
            <a:effectLst/>
          </c:spPr>
          <c:invertIfNegative val="0"/>
          <c:cat>
            <c:strRef>
              <c:f>Sheet1!$A$2:$A$5</c:f>
              <c:strCache>
                <c:ptCount val="4"/>
                <c:pt idx="0">
                  <c:v>Steve</c:v>
                </c:pt>
                <c:pt idx="1">
                  <c:v>Bob</c:v>
                </c:pt>
                <c:pt idx="2">
                  <c:v>Amy</c:v>
                </c:pt>
                <c:pt idx="3">
                  <c:v>Gerald</c:v>
                </c:pt>
              </c:strCache>
            </c:strRef>
          </c:cat>
          <c:val>
            <c:numRef>
              <c:f>Sheet1!$B$2:$B$5</c:f>
              <c:numCache>
                <c:formatCode>General</c:formatCode>
                <c:ptCount val="4"/>
                <c:pt idx="0">
                  <c:v>6</c:v>
                </c:pt>
                <c:pt idx="1">
                  <c:v>5</c:v>
                </c:pt>
                <c:pt idx="2">
                  <c:v>4</c:v>
                </c:pt>
                <c:pt idx="3">
                  <c:v>3</c:v>
                </c:pt>
              </c:numCache>
            </c:numRef>
          </c:val>
          <c:extLst>
            <c:ext xmlns:c16="http://schemas.microsoft.com/office/drawing/2014/chart" uri="{C3380CC4-5D6E-409C-BE32-E72D297353CC}">
              <c16:uniqueId val="{00000000-2340-4478-8CC5-6B92284C7332}"/>
            </c:ext>
          </c:extLst>
        </c:ser>
        <c:dLbls>
          <c:showLegendKey val="0"/>
          <c:showVal val="0"/>
          <c:showCatName val="0"/>
          <c:showSerName val="0"/>
          <c:showPercent val="0"/>
          <c:showBubbleSize val="0"/>
        </c:dLbls>
        <c:gapWidth val="100"/>
        <c:axId val="-89053200"/>
        <c:axId val="-89069248"/>
      </c:barChart>
      <c:catAx>
        <c:axId val="-89053200"/>
        <c:scaling>
          <c:orientation val="minMax"/>
        </c:scaling>
        <c:delete val="1"/>
        <c:axPos val="b"/>
        <c:numFmt formatCode="General" sourceLinked="1"/>
        <c:majorTickMark val="none"/>
        <c:minorTickMark val="none"/>
        <c:tickLblPos val="nextTo"/>
        <c:crossAx val="-89069248"/>
        <c:crosses val="autoZero"/>
        <c:auto val="1"/>
        <c:lblAlgn val="ctr"/>
        <c:lblOffset val="100"/>
        <c:noMultiLvlLbl val="0"/>
      </c:catAx>
      <c:valAx>
        <c:axId val="-89069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05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34986735939812E-2"/>
          <c:y val="0.25362752231921615"/>
          <c:w val="0.72667467067721714"/>
          <c:h val="0.46055838532890775"/>
        </c:manualLayout>
      </c:layout>
      <c:lineChart>
        <c:grouping val="standard"/>
        <c:varyColors val="1"/>
        <c:ser>
          <c:idx val="0"/>
          <c:order val="0"/>
          <c:tx>
            <c:strRef>
              <c:f>Sheet1!$B$1</c:f>
              <c:strCache>
                <c:ptCount val="1"/>
                <c:pt idx="0">
                  <c:v>Things</c:v>
                </c:pt>
              </c:strCache>
            </c:strRef>
          </c:tx>
          <c:spPr>
            <a:ln w="28575" cap="rnd">
              <a:solidFill>
                <a:srgbClr val="FFC000"/>
              </a:solidFill>
              <a:round/>
            </a:ln>
            <a:effectLst/>
          </c:spPr>
          <c:marker>
            <c:symbol val="none"/>
          </c:marker>
          <c:dPt>
            <c:idx val="0"/>
            <c:bubble3D val="0"/>
            <c:extLst>
              <c:ext xmlns:c16="http://schemas.microsoft.com/office/drawing/2014/chart" uri="{C3380CC4-5D6E-409C-BE32-E72D297353CC}">
                <c16:uniqueId val="{00000001-8493-4B46-B1C9-CD9E258703C7}"/>
              </c:ext>
            </c:extLst>
          </c:dPt>
          <c:dPt>
            <c:idx val="1"/>
            <c:bubble3D val="0"/>
            <c:extLst>
              <c:ext xmlns:c16="http://schemas.microsoft.com/office/drawing/2014/chart" uri="{C3380CC4-5D6E-409C-BE32-E72D297353CC}">
                <c16:uniqueId val="{00000003-8493-4B46-B1C9-CD9E258703C7}"/>
              </c:ext>
            </c:extLst>
          </c:dPt>
          <c:dPt>
            <c:idx val="2"/>
            <c:bubble3D val="0"/>
            <c:extLst>
              <c:ext xmlns:c16="http://schemas.microsoft.com/office/drawing/2014/chart" uri="{C3380CC4-5D6E-409C-BE32-E72D297353CC}">
                <c16:uniqueId val="{00000005-8493-4B46-B1C9-CD9E258703C7}"/>
              </c:ext>
            </c:extLst>
          </c:dPt>
          <c:dPt>
            <c:idx val="3"/>
            <c:bubble3D val="0"/>
            <c:extLst>
              <c:ext xmlns:c16="http://schemas.microsoft.com/office/drawing/2014/chart" uri="{C3380CC4-5D6E-409C-BE32-E72D297353CC}">
                <c16:uniqueId val="{00000007-8493-4B46-B1C9-CD9E258703C7}"/>
              </c:ext>
            </c:extLst>
          </c:dPt>
          <c:dPt>
            <c:idx val="4"/>
            <c:bubble3D val="0"/>
            <c:extLst>
              <c:ext xmlns:c16="http://schemas.microsoft.com/office/drawing/2014/chart" uri="{C3380CC4-5D6E-409C-BE32-E72D297353CC}">
                <c16:uniqueId val="{00000009-8493-4B46-B1C9-CD9E258703C7}"/>
              </c:ext>
            </c:extLst>
          </c:dPt>
          <c:dPt>
            <c:idx val="5"/>
            <c:bubble3D val="0"/>
            <c:extLst>
              <c:ext xmlns:c16="http://schemas.microsoft.com/office/drawing/2014/chart" uri="{C3380CC4-5D6E-409C-BE32-E72D297353CC}">
                <c16:uniqueId val="{0000000B-8493-4B46-B1C9-CD9E258703C7}"/>
              </c:ext>
            </c:extLst>
          </c:dPt>
          <c:dPt>
            <c:idx val="6"/>
            <c:bubble3D val="0"/>
            <c:extLst>
              <c:ext xmlns:c16="http://schemas.microsoft.com/office/drawing/2014/chart" uri="{C3380CC4-5D6E-409C-BE32-E72D297353CC}">
                <c16:uniqueId val="{0000000D-8493-4B46-B1C9-CD9E258703C7}"/>
              </c:ext>
            </c:extLst>
          </c:dPt>
          <c:dPt>
            <c:idx val="7"/>
            <c:bubble3D val="0"/>
            <c:extLst>
              <c:ext xmlns:c16="http://schemas.microsoft.com/office/drawing/2014/chart" uri="{C3380CC4-5D6E-409C-BE32-E72D297353CC}">
                <c16:uniqueId val="{0000000F-8493-4B46-B1C9-CD9E258703C7}"/>
              </c:ext>
            </c:extLst>
          </c:dPt>
          <c:dPt>
            <c:idx val="8"/>
            <c:bubble3D val="0"/>
            <c:extLst>
              <c:ext xmlns:c16="http://schemas.microsoft.com/office/drawing/2014/chart" uri="{C3380CC4-5D6E-409C-BE32-E72D297353CC}">
                <c16:uniqueId val="{00000011-8493-4B46-B1C9-CD9E258703C7}"/>
              </c:ext>
            </c:extLst>
          </c:dPt>
          <c:cat>
            <c:strRef>
              <c:f>Sheet1!$A$2:$A$10</c:f>
              <c:strCache>
                <c:ptCount val="9"/>
                <c:pt idx="0">
                  <c:v>Jan</c:v>
                </c:pt>
                <c:pt idx="1">
                  <c:v>Feb</c:v>
                </c:pt>
                <c:pt idx="2">
                  <c:v>Mar</c:v>
                </c:pt>
                <c:pt idx="3">
                  <c:v>Apr</c:v>
                </c:pt>
                <c:pt idx="4">
                  <c:v>May</c:v>
                </c:pt>
                <c:pt idx="5">
                  <c:v>Jun</c:v>
                </c:pt>
                <c:pt idx="6">
                  <c:v>Jul</c:v>
                </c:pt>
                <c:pt idx="7">
                  <c:v>Aug</c:v>
                </c:pt>
                <c:pt idx="8">
                  <c:v>Sep</c:v>
                </c:pt>
              </c:strCache>
            </c:strRef>
          </c:cat>
          <c:val>
            <c:numRef>
              <c:f>Sheet1!$B$2:$B$10</c:f>
              <c:numCache>
                <c:formatCode>General</c:formatCode>
                <c:ptCount val="9"/>
                <c:pt idx="0">
                  <c:v>2</c:v>
                </c:pt>
                <c:pt idx="1">
                  <c:v>3</c:v>
                </c:pt>
                <c:pt idx="2">
                  <c:v>3</c:v>
                </c:pt>
                <c:pt idx="3">
                  <c:v>3</c:v>
                </c:pt>
                <c:pt idx="4">
                  <c:v>2</c:v>
                </c:pt>
                <c:pt idx="5">
                  <c:v>5</c:v>
                </c:pt>
                <c:pt idx="6">
                  <c:v>7</c:v>
                </c:pt>
                <c:pt idx="7">
                  <c:v>4</c:v>
                </c:pt>
                <c:pt idx="8">
                  <c:v>6</c:v>
                </c:pt>
              </c:numCache>
            </c:numRef>
          </c:val>
          <c:smooth val="0"/>
          <c:extLst>
            <c:ext xmlns:c16="http://schemas.microsoft.com/office/drawing/2014/chart" uri="{C3380CC4-5D6E-409C-BE32-E72D297353CC}">
              <c16:uniqueId val="{00000012-8493-4B46-B1C9-CD9E258703C7}"/>
            </c:ext>
          </c:extLst>
        </c:ser>
        <c:ser>
          <c:idx val="1"/>
          <c:order val="1"/>
          <c:tx>
            <c:strRef>
              <c:f>Sheet1!$C$1</c:f>
              <c:strCache>
                <c:ptCount val="1"/>
                <c:pt idx="0">
                  <c:v>More things</c:v>
                </c:pt>
              </c:strCache>
            </c:strRef>
          </c:tx>
          <c:spPr>
            <a:ln w="28575" cap="rnd">
              <a:solidFill>
                <a:schemeClr val="accent2"/>
              </a:solidFill>
              <a:round/>
            </a:ln>
            <a:effectLst/>
          </c:spPr>
          <c:marker>
            <c:symbol val="none"/>
          </c:marker>
          <c:cat>
            <c:strRef>
              <c:f>Sheet1!$A$2:$A$10</c:f>
              <c:strCache>
                <c:ptCount val="9"/>
                <c:pt idx="0">
                  <c:v>Jan</c:v>
                </c:pt>
                <c:pt idx="1">
                  <c:v>Feb</c:v>
                </c:pt>
                <c:pt idx="2">
                  <c:v>Mar</c:v>
                </c:pt>
                <c:pt idx="3">
                  <c:v>Apr</c:v>
                </c:pt>
                <c:pt idx="4">
                  <c:v>May</c:v>
                </c:pt>
                <c:pt idx="5">
                  <c:v>Jun</c:v>
                </c:pt>
                <c:pt idx="6">
                  <c:v>Jul</c:v>
                </c:pt>
                <c:pt idx="7">
                  <c:v>Aug</c:v>
                </c:pt>
                <c:pt idx="8">
                  <c:v>Sep</c:v>
                </c:pt>
              </c:strCache>
            </c:strRef>
          </c:cat>
          <c:val>
            <c:numRef>
              <c:f>Sheet1!$C$2:$C$10</c:f>
              <c:numCache>
                <c:formatCode>General</c:formatCode>
                <c:ptCount val="9"/>
                <c:pt idx="0">
                  <c:v>3</c:v>
                </c:pt>
                <c:pt idx="1">
                  <c:v>4</c:v>
                </c:pt>
                <c:pt idx="2">
                  <c:v>5</c:v>
                </c:pt>
                <c:pt idx="3">
                  <c:v>6</c:v>
                </c:pt>
                <c:pt idx="4">
                  <c:v>3</c:v>
                </c:pt>
                <c:pt idx="5">
                  <c:v>4</c:v>
                </c:pt>
                <c:pt idx="6">
                  <c:v>5</c:v>
                </c:pt>
                <c:pt idx="7">
                  <c:v>2</c:v>
                </c:pt>
                <c:pt idx="8">
                  <c:v>1</c:v>
                </c:pt>
              </c:numCache>
            </c:numRef>
          </c:val>
          <c:smooth val="0"/>
          <c:extLst>
            <c:ext xmlns:c16="http://schemas.microsoft.com/office/drawing/2014/chart" uri="{C3380CC4-5D6E-409C-BE32-E72D297353CC}">
              <c16:uniqueId val="{00000013-8493-4B46-B1C9-CD9E258703C7}"/>
            </c:ext>
          </c:extLst>
        </c:ser>
        <c:dLbls>
          <c:showLegendKey val="0"/>
          <c:showVal val="0"/>
          <c:showCatName val="0"/>
          <c:showSerName val="0"/>
          <c:showPercent val="0"/>
          <c:showBubbleSize val="0"/>
        </c:dLbls>
        <c:smooth val="0"/>
        <c:axId val="-102048128"/>
        <c:axId val="-102045376"/>
      </c:lineChart>
      <c:catAx>
        <c:axId val="-10204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45376"/>
        <c:crosses val="autoZero"/>
        <c:auto val="1"/>
        <c:lblAlgn val="ctr"/>
        <c:lblOffset val="100"/>
        <c:noMultiLvlLbl val="0"/>
      </c:catAx>
      <c:valAx>
        <c:axId val="-102045376"/>
        <c:scaling>
          <c:orientation val="minMax"/>
        </c:scaling>
        <c:delete val="0"/>
        <c:axPos val="l"/>
        <c:majorGridlines>
          <c:spPr>
            <a:ln w="9525" cap="flat" cmpd="sng" algn="ctr">
              <a:solidFill>
                <a:schemeClr val="bg1">
                  <a:lumMod val="95000"/>
                </a:schemeClr>
              </a:solidFill>
              <a:prstDash val="sysDot"/>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48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strRef>
              <c:f>Sheet1!$B$1</c:f>
              <c:strCache>
                <c:ptCount val="1"/>
                <c:pt idx="0">
                  <c:v>Things</c:v>
                </c:pt>
              </c:strCache>
            </c:strRef>
          </c:tx>
          <c:spPr>
            <a:ln w="28575" cap="rnd">
              <a:solidFill>
                <a:srgbClr val="FFC000"/>
              </a:solidFill>
              <a:round/>
            </a:ln>
            <a:effectLst/>
          </c:spPr>
          <c:marker>
            <c:symbol val="circle"/>
            <c:size val="8"/>
            <c:spPr>
              <a:solidFill>
                <a:srgbClr val="FFC000"/>
              </a:solidFill>
              <a:ln w="9525">
                <a:solidFill>
                  <a:srgbClr val="FFC000"/>
                </a:solidFill>
              </a:ln>
              <a:effectLst/>
            </c:spPr>
          </c:marker>
          <c:dPt>
            <c:idx val="0"/>
            <c:bubble3D val="0"/>
            <c:extLst>
              <c:ext xmlns:c16="http://schemas.microsoft.com/office/drawing/2014/chart" uri="{C3380CC4-5D6E-409C-BE32-E72D297353CC}">
                <c16:uniqueId val="{00000001-2393-4E9D-AF3C-4CD880322B5B}"/>
              </c:ext>
            </c:extLst>
          </c:dPt>
          <c:dPt>
            <c:idx val="1"/>
            <c:bubble3D val="0"/>
            <c:extLst>
              <c:ext xmlns:c16="http://schemas.microsoft.com/office/drawing/2014/chart" uri="{C3380CC4-5D6E-409C-BE32-E72D297353CC}">
                <c16:uniqueId val="{00000003-2393-4E9D-AF3C-4CD880322B5B}"/>
              </c:ext>
            </c:extLst>
          </c:dPt>
          <c:dPt>
            <c:idx val="2"/>
            <c:bubble3D val="0"/>
            <c:extLst>
              <c:ext xmlns:c16="http://schemas.microsoft.com/office/drawing/2014/chart" uri="{C3380CC4-5D6E-409C-BE32-E72D297353CC}">
                <c16:uniqueId val="{00000005-2393-4E9D-AF3C-4CD880322B5B}"/>
              </c:ext>
            </c:extLst>
          </c:dPt>
          <c:dPt>
            <c:idx val="3"/>
            <c:bubble3D val="0"/>
            <c:extLst>
              <c:ext xmlns:c16="http://schemas.microsoft.com/office/drawing/2014/chart" uri="{C3380CC4-5D6E-409C-BE32-E72D297353CC}">
                <c16:uniqueId val="{00000007-2393-4E9D-AF3C-4CD880322B5B}"/>
              </c:ext>
            </c:extLst>
          </c:dPt>
          <c:dPt>
            <c:idx val="4"/>
            <c:bubble3D val="0"/>
            <c:extLst>
              <c:ext xmlns:c16="http://schemas.microsoft.com/office/drawing/2014/chart" uri="{C3380CC4-5D6E-409C-BE32-E72D297353CC}">
                <c16:uniqueId val="{00000009-2393-4E9D-AF3C-4CD880322B5B}"/>
              </c:ext>
            </c:extLst>
          </c:dPt>
          <c:dPt>
            <c:idx val="5"/>
            <c:bubble3D val="0"/>
            <c:extLst>
              <c:ext xmlns:c16="http://schemas.microsoft.com/office/drawing/2014/chart" uri="{C3380CC4-5D6E-409C-BE32-E72D297353CC}">
                <c16:uniqueId val="{0000000B-2393-4E9D-AF3C-4CD880322B5B}"/>
              </c:ext>
            </c:extLst>
          </c:dPt>
          <c:dPt>
            <c:idx val="6"/>
            <c:bubble3D val="0"/>
            <c:extLst>
              <c:ext xmlns:c16="http://schemas.microsoft.com/office/drawing/2014/chart" uri="{C3380CC4-5D6E-409C-BE32-E72D297353CC}">
                <c16:uniqueId val="{0000000D-2393-4E9D-AF3C-4CD880322B5B}"/>
              </c:ext>
            </c:extLst>
          </c:dPt>
          <c:dPt>
            <c:idx val="7"/>
            <c:bubble3D val="0"/>
            <c:extLst>
              <c:ext xmlns:c16="http://schemas.microsoft.com/office/drawing/2014/chart" uri="{C3380CC4-5D6E-409C-BE32-E72D297353CC}">
                <c16:uniqueId val="{0000000F-2393-4E9D-AF3C-4CD880322B5B}"/>
              </c:ext>
            </c:extLst>
          </c:dPt>
          <c:dPt>
            <c:idx val="8"/>
            <c:bubble3D val="0"/>
            <c:extLst>
              <c:ext xmlns:c16="http://schemas.microsoft.com/office/drawing/2014/chart" uri="{C3380CC4-5D6E-409C-BE32-E72D297353CC}">
                <c16:uniqueId val="{00000011-2393-4E9D-AF3C-4CD880322B5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Jan</c:v>
                </c:pt>
                <c:pt idx="1">
                  <c:v>Feb</c:v>
                </c:pt>
                <c:pt idx="2">
                  <c:v>Mar</c:v>
                </c:pt>
                <c:pt idx="3">
                  <c:v>Apr</c:v>
                </c:pt>
                <c:pt idx="4">
                  <c:v>May</c:v>
                </c:pt>
                <c:pt idx="5">
                  <c:v>Jun</c:v>
                </c:pt>
                <c:pt idx="6">
                  <c:v>Jul</c:v>
                </c:pt>
                <c:pt idx="7">
                  <c:v>Aug</c:v>
                </c:pt>
                <c:pt idx="8">
                  <c:v>Sep</c:v>
                </c:pt>
              </c:strCache>
            </c:strRef>
          </c:cat>
          <c:val>
            <c:numRef>
              <c:f>Sheet1!$B$2:$B$10</c:f>
              <c:numCache>
                <c:formatCode>General</c:formatCode>
                <c:ptCount val="9"/>
                <c:pt idx="0">
                  <c:v>2</c:v>
                </c:pt>
                <c:pt idx="1">
                  <c:v>3</c:v>
                </c:pt>
                <c:pt idx="2">
                  <c:v>3</c:v>
                </c:pt>
                <c:pt idx="3">
                  <c:v>3</c:v>
                </c:pt>
                <c:pt idx="4">
                  <c:v>2</c:v>
                </c:pt>
                <c:pt idx="5">
                  <c:v>5</c:v>
                </c:pt>
                <c:pt idx="6">
                  <c:v>7</c:v>
                </c:pt>
                <c:pt idx="7">
                  <c:v>4</c:v>
                </c:pt>
                <c:pt idx="8">
                  <c:v>6</c:v>
                </c:pt>
              </c:numCache>
            </c:numRef>
          </c:val>
          <c:smooth val="0"/>
          <c:extLst>
            <c:ext xmlns:c16="http://schemas.microsoft.com/office/drawing/2014/chart" uri="{C3380CC4-5D6E-409C-BE32-E72D297353CC}">
              <c16:uniqueId val="{00000012-2393-4E9D-AF3C-4CD880322B5B}"/>
            </c:ext>
          </c:extLst>
        </c:ser>
        <c:ser>
          <c:idx val="1"/>
          <c:order val="1"/>
          <c:tx>
            <c:strRef>
              <c:f>Sheet1!$C$1</c:f>
              <c:strCache>
                <c:ptCount val="1"/>
                <c:pt idx="0">
                  <c:v>More things</c:v>
                </c:pt>
              </c:strCache>
            </c:strRef>
          </c:tx>
          <c:spPr>
            <a:ln w="28575" cap="rnd">
              <a:solidFill>
                <a:schemeClr val="accent2"/>
              </a:solidFill>
              <a:round/>
            </a:ln>
            <a:effectLst/>
          </c:spPr>
          <c:marker>
            <c:symbol val="square"/>
            <c:size val="8"/>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Jan</c:v>
                </c:pt>
                <c:pt idx="1">
                  <c:v>Feb</c:v>
                </c:pt>
                <c:pt idx="2">
                  <c:v>Mar</c:v>
                </c:pt>
                <c:pt idx="3">
                  <c:v>Apr</c:v>
                </c:pt>
                <c:pt idx="4">
                  <c:v>May</c:v>
                </c:pt>
                <c:pt idx="5">
                  <c:v>Jun</c:v>
                </c:pt>
                <c:pt idx="6">
                  <c:v>Jul</c:v>
                </c:pt>
                <c:pt idx="7">
                  <c:v>Aug</c:v>
                </c:pt>
                <c:pt idx="8">
                  <c:v>Sep</c:v>
                </c:pt>
              </c:strCache>
            </c:strRef>
          </c:cat>
          <c:val>
            <c:numRef>
              <c:f>Sheet1!$C$2:$C$10</c:f>
              <c:numCache>
                <c:formatCode>General</c:formatCode>
                <c:ptCount val="9"/>
                <c:pt idx="0">
                  <c:v>3</c:v>
                </c:pt>
                <c:pt idx="1">
                  <c:v>4</c:v>
                </c:pt>
                <c:pt idx="2">
                  <c:v>5</c:v>
                </c:pt>
                <c:pt idx="3">
                  <c:v>6</c:v>
                </c:pt>
                <c:pt idx="4">
                  <c:v>3</c:v>
                </c:pt>
                <c:pt idx="5">
                  <c:v>4</c:v>
                </c:pt>
                <c:pt idx="6">
                  <c:v>5</c:v>
                </c:pt>
                <c:pt idx="7">
                  <c:v>2</c:v>
                </c:pt>
                <c:pt idx="8">
                  <c:v>1</c:v>
                </c:pt>
              </c:numCache>
            </c:numRef>
          </c:val>
          <c:smooth val="0"/>
          <c:extLst>
            <c:ext xmlns:c16="http://schemas.microsoft.com/office/drawing/2014/chart" uri="{C3380CC4-5D6E-409C-BE32-E72D297353CC}">
              <c16:uniqueId val="{00000013-2393-4E9D-AF3C-4CD880322B5B}"/>
            </c:ext>
          </c:extLst>
        </c:ser>
        <c:dLbls>
          <c:dLblPos val="t"/>
          <c:showLegendKey val="0"/>
          <c:showVal val="1"/>
          <c:showCatName val="0"/>
          <c:showSerName val="0"/>
          <c:showPercent val="0"/>
          <c:showBubbleSize val="0"/>
        </c:dLbls>
        <c:marker val="1"/>
        <c:smooth val="0"/>
        <c:axId val="-102048128"/>
        <c:axId val="-102045376"/>
      </c:lineChart>
      <c:catAx>
        <c:axId val="-10204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45376"/>
        <c:crosses val="autoZero"/>
        <c:auto val="1"/>
        <c:lblAlgn val="ctr"/>
        <c:lblOffset val="100"/>
        <c:noMultiLvlLbl val="0"/>
      </c:catAx>
      <c:valAx>
        <c:axId val="-102045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48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Things</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260-4916-8445-799B7BEA219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CFA-4F98-A250-270DF584F90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C260-4916-8445-799B7BEA219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C260-4916-8445-799B7BEA219F}"/>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C260-4916-8445-799B7BEA219F}"/>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9-C260-4916-8445-799B7BEA219F}"/>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B-C260-4916-8445-799B7BEA219F}"/>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D-C260-4916-8445-799B7BEA219F}"/>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0F-C260-4916-8445-799B7BEA219F}"/>
              </c:ext>
            </c:extLst>
          </c:dPt>
          <c:cat>
            <c:strRef>
              <c:f>Sheet1!$A$2:$A$10</c:f>
              <c:strCache>
                <c:ptCount val="9"/>
                <c:pt idx="0">
                  <c:v>Amy</c:v>
                </c:pt>
                <c:pt idx="1">
                  <c:v>Annie</c:v>
                </c:pt>
                <c:pt idx="2">
                  <c:v>Barmy</c:v>
                </c:pt>
                <c:pt idx="3">
                  <c:v>Bob</c:v>
                </c:pt>
                <c:pt idx="4">
                  <c:v>Fred</c:v>
                </c:pt>
                <c:pt idx="5">
                  <c:v>Gerald</c:v>
                </c:pt>
                <c:pt idx="6">
                  <c:v>Nutty</c:v>
                </c:pt>
                <c:pt idx="7">
                  <c:v>Peter</c:v>
                </c:pt>
                <c:pt idx="8">
                  <c:v>Steve</c:v>
                </c:pt>
              </c:strCache>
            </c:strRef>
          </c:cat>
          <c:val>
            <c:numRef>
              <c:f>Sheet1!$B$2:$B$10</c:f>
              <c:numCache>
                <c:formatCode>General</c:formatCode>
                <c:ptCount val="9"/>
                <c:pt idx="0">
                  <c:v>2</c:v>
                </c:pt>
                <c:pt idx="1">
                  <c:v>3</c:v>
                </c:pt>
                <c:pt idx="2">
                  <c:v>3</c:v>
                </c:pt>
                <c:pt idx="3">
                  <c:v>3</c:v>
                </c:pt>
                <c:pt idx="4">
                  <c:v>2</c:v>
                </c:pt>
                <c:pt idx="5">
                  <c:v>5</c:v>
                </c:pt>
                <c:pt idx="6">
                  <c:v>7</c:v>
                </c:pt>
                <c:pt idx="7">
                  <c:v>4</c:v>
                </c:pt>
                <c:pt idx="8">
                  <c:v>6</c:v>
                </c:pt>
              </c:numCache>
            </c:numRef>
          </c:val>
          <c:extLst>
            <c:ext xmlns:c16="http://schemas.microsoft.com/office/drawing/2014/chart" uri="{C3380CC4-5D6E-409C-BE32-E72D297353CC}">
              <c16:uniqueId val="{00000010-C260-4916-8445-799B7BEA219F}"/>
            </c:ext>
          </c:extLst>
        </c:ser>
        <c:dLbls>
          <c:showLegendKey val="0"/>
          <c:showVal val="0"/>
          <c:showCatName val="0"/>
          <c:showSerName val="0"/>
          <c:showPercent val="0"/>
          <c:showBubbleSize val="0"/>
        </c:dLbls>
        <c:gapWidth val="100"/>
        <c:axId val="-105984832"/>
        <c:axId val="-105983056"/>
      </c:barChart>
      <c:catAx>
        <c:axId val="-10598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983056"/>
        <c:crosses val="autoZero"/>
        <c:auto val="1"/>
        <c:lblAlgn val="ctr"/>
        <c:lblOffset val="100"/>
        <c:noMultiLvlLbl val="0"/>
      </c:catAx>
      <c:valAx>
        <c:axId val="-10598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98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699356782584"/>
          <c:y val="5.1789077212805998E-2"/>
          <c:w val="0.78002942848914103"/>
          <c:h val="0.89642184557438798"/>
        </c:manualLayout>
      </c:layout>
      <c:barChart>
        <c:barDir val="bar"/>
        <c:grouping val="clustered"/>
        <c:varyColors val="0"/>
        <c:ser>
          <c:idx val="0"/>
          <c:order val="0"/>
          <c:tx>
            <c:strRef>
              <c:f>Sheet1!$B$1</c:f>
              <c:strCache>
                <c:ptCount val="1"/>
                <c:pt idx="0">
                  <c:v>Things</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1-C739-4954-82BC-251248E2CE43}"/>
              </c:ext>
            </c:extLst>
          </c:dPt>
          <c:dPt>
            <c:idx val="1"/>
            <c:invertIfNegative val="0"/>
            <c:bubble3D val="0"/>
            <c:extLst>
              <c:ext xmlns:c16="http://schemas.microsoft.com/office/drawing/2014/chart" uri="{C3380CC4-5D6E-409C-BE32-E72D297353CC}">
                <c16:uniqueId val="{00000003-603D-4042-ACE4-B03F152D2A28}"/>
              </c:ext>
            </c:extLst>
          </c:dPt>
          <c:dPt>
            <c:idx val="2"/>
            <c:invertIfNegative val="0"/>
            <c:bubble3D val="0"/>
            <c:extLst>
              <c:ext xmlns:c16="http://schemas.microsoft.com/office/drawing/2014/chart" uri="{C3380CC4-5D6E-409C-BE32-E72D297353CC}">
                <c16:uniqueId val="{00000003-C739-4954-82BC-251248E2CE43}"/>
              </c:ext>
            </c:extLst>
          </c:dPt>
          <c:dPt>
            <c:idx val="3"/>
            <c:invertIfNegative val="0"/>
            <c:bubble3D val="0"/>
            <c:extLst>
              <c:ext xmlns:c16="http://schemas.microsoft.com/office/drawing/2014/chart" uri="{C3380CC4-5D6E-409C-BE32-E72D297353CC}">
                <c16:uniqueId val="{00000005-C739-4954-82BC-251248E2CE43}"/>
              </c:ext>
            </c:extLst>
          </c:dPt>
          <c:dPt>
            <c:idx val="4"/>
            <c:invertIfNegative val="0"/>
            <c:bubble3D val="0"/>
            <c:extLst>
              <c:ext xmlns:c16="http://schemas.microsoft.com/office/drawing/2014/chart" uri="{C3380CC4-5D6E-409C-BE32-E72D297353CC}">
                <c16:uniqueId val="{00000007-C739-4954-82BC-251248E2CE43}"/>
              </c:ext>
            </c:extLst>
          </c:dPt>
          <c:dPt>
            <c:idx val="5"/>
            <c:invertIfNegative val="0"/>
            <c:bubble3D val="0"/>
            <c:extLst>
              <c:ext xmlns:c16="http://schemas.microsoft.com/office/drawing/2014/chart" uri="{C3380CC4-5D6E-409C-BE32-E72D297353CC}">
                <c16:uniqueId val="{00000009-C739-4954-82BC-251248E2CE43}"/>
              </c:ext>
            </c:extLst>
          </c:dPt>
          <c:dPt>
            <c:idx val="6"/>
            <c:invertIfNegative val="0"/>
            <c:bubble3D val="0"/>
            <c:extLst>
              <c:ext xmlns:c16="http://schemas.microsoft.com/office/drawing/2014/chart" uri="{C3380CC4-5D6E-409C-BE32-E72D297353CC}">
                <c16:uniqueId val="{0000000B-C739-4954-82BC-251248E2CE43}"/>
              </c:ext>
            </c:extLst>
          </c:dPt>
          <c:dPt>
            <c:idx val="8"/>
            <c:invertIfNegative val="0"/>
            <c:bubble3D val="0"/>
            <c:extLst>
              <c:ext xmlns:c16="http://schemas.microsoft.com/office/drawing/2014/chart" uri="{C3380CC4-5D6E-409C-BE32-E72D297353CC}">
                <c16:uniqueId val="{0000000F-C739-4954-82BC-251248E2CE4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Amy</c:v>
                </c:pt>
                <c:pt idx="1">
                  <c:v>Fred</c:v>
                </c:pt>
                <c:pt idx="2">
                  <c:v>Bob</c:v>
                </c:pt>
                <c:pt idx="3">
                  <c:v>Annie</c:v>
                </c:pt>
                <c:pt idx="4">
                  <c:v>Barmy</c:v>
                </c:pt>
                <c:pt idx="5">
                  <c:v>Peter</c:v>
                </c:pt>
                <c:pt idx="6">
                  <c:v>Gerald</c:v>
                </c:pt>
                <c:pt idx="7">
                  <c:v>Steve</c:v>
                </c:pt>
                <c:pt idx="8">
                  <c:v>Nutty</c:v>
                </c:pt>
              </c:strCache>
            </c:strRef>
          </c:cat>
          <c:val>
            <c:numRef>
              <c:f>Sheet1!$B$2:$B$10</c:f>
              <c:numCache>
                <c:formatCode>General</c:formatCode>
                <c:ptCount val="9"/>
                <c:pt idx="0">
                  <c:v>2</c:v>
                </c:pt>
                <c:pt idx="1">
                  <c:v>2</c:v>
                </c:pt>
                <c:pt idx="2">
                  <c:v>3</c:v>
                </c:pt>
                <c:pt idx="3">
                  <c:v>3</c:v>
                </c:pt>
                <c:pt idx="4">
                  <c:v>3</c:v>
                </c:pt>
                <c:pt idx="5">
                  <c:v>4</c:v>
                </c:pt>
                <c:pt idx="6">
                  <c:v>5</c:v>
                </c:pt>
                <c:pt idx="7">
                  <c:v>6</c:v>
                </c:pt>
                <c:pt idx="8">
                  <c:v>7</c:v>
                </c:pt>
              </c:numCache>
            </c:numRef>
          </c:val>
          <c:extLst>
            <c:ext xmlns:c16="http://schemas.microsoft.com/office/drawing/2014/chart" uri="{C3380CC4-5D6E-409C-BE32-E72D297353CC}">
              <c16:uniqueId val="{00000010-C739-4954-82BC-251248E2CE43}"/>
            </c:ext>
          </c:extLst>
        </c:ser>
        <c:dLbls>
          <c:dLblPos val="outEnd"/>
          <c:showLegendKey val="0"/>
          <c:showVal val="1"/>
          <c:showCatName val="0"/>
          <c:showSerName val="0"/>
          <c:showPercent val="0"/>
          <c:showBubbleSize val="0"/>
        </c:dLbls>
        <c:gapWidth val="100"/>
        <c:axId val="-105945312"/>
        <c:axId val="-102353280"/>
      </c:barChart>
      <c:catAx>
        <c:axId val="-105945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53280"/>
        <c:crosses val="autoZero"/>
        <c:auto val="1"/>
        <c:lblAlgn val="ctr"/>
        <c:lblOffset val="100"/>
        <c:noMultiLvlLbl val="0"/>
      </c:catAx>
      <c:valAx>
        <c:axId val="-10235328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5945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1"/>
        <c:ser>
          <c:idx val="0"/>
          <c:order val="0"/>
          <c:tx>
            <c:strRef>
              <c:f>Sheet1!$B$1</c:f>
              <c:strCache>
                <c:ptCount val="1"/>
                <c:pt idx="0">
                  <c:v>Things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D5A5-6647-B41B-BBA972245943}"/>
              </c:ext>
            </c:extLst>
          </c:dPt>
          <c:dPt>
            <c:idx val="1"/>
            <c:invertIfNegative val="0"/>
            <c:bubble3D val="0"/>
            <c:extLst>
              <c:ext xmlns:c16="http://schemas.microsoft.com/office/drawing/2014/chart" uri="{C3380CC4-5D6E-409C-BE32-E72D297353CC}">
                <c16:uniqueId val="{00000001-D5A5-6647-B41B-BBA972245943}"/>
              </c:ext>
            </c:extLst>
          </c:dPt>
          <c:dPt>
            <c:idx val="2"/>
            <c:invertIfNegative val="0"/>
            <c:bubble3D val="0"/>
            <c:extLst>
              <c:ext xmlns:c16="http://schemas.microsoft.com/office/drawing/2014/chart" uri="{C3380CC4-5D6E-409C-BE32-E72D297353CC}">
                <c16:uniqueId val="{00000002-D5A5-6647-B41B-BBA972245943}"/>
              </c:ext>
            </c:extLst>
          </c:dPt>
          <c:dPt>
            <c:idx val="3"/>
            <c:invertIfNegative val="0"/>
            <c:bubble3D val="0"/>
            <c:extLst>
              <c:ext xmlns:c16="http://schemas.microsoft.com/office/drawing/2014/chart" uri="{C3380CC4-5D6E-409C-BE32-E72D297353CC}">
                <c16:uniqueId val="{00000003-D5A5-6647-B41B-BBA972245943}"/>
              </c:ext>
            </c:extLst>
          </c:dPt>
          <c:dPt>
            <c:idx val="4"/>
            <c:invertIfNegative val="0"/>
            <c:bubble3D val="0"/>
            <c:extLst>
              <c:ext xmlns:c16="http://schemas.microsoft.com/office/drawing/2014/chart" uri="{C3380CC4-5D6E-409C-BE32-E72D297353CC}">
                <c16:uniqueId val="{00000004-D5A5-6647-B41B-BBA972245943}"/>
              </c:ext>
            </c:extLst>
          </c:dPt>
          <c:dPt>
            <c:idx val="5"/>
            <c:invertIfNegative val="0"/>
            <c:bubble3D val="0"/>
            <c:extLst>
              <c:ext xmlns:c16="http://schemas.microsoft.com/office/drawing/2014/chart" uri="{C3380CC4-5D6E-409C-BE32-E72D297353CC}">
                <c16:uniqueId val="{00000005-D5A5-6647-B41B-BBA972245943}"/>
              </c:ext>
            </c:extLst>
          </c:dPt>
          <c:dPt>
            <c:idx val="6"/>
            <c:invertIfNegative val="0"/>
            <c:bubble3D val="0"/>
            <c:extLst>
              <c:ext xmlns:c16="http://schemas.microsoft.com/office/drawing/2014/chart" uri="{C3380CC4-5D6E-409C-BE32-E72D297353CC}">
                <c16:uniqueId val="{00000006-D5A5-6647-B41B-BBA972245943}"/>
              </c:ext>
            </c:extLst>
          </c:dPt>
          <c:dPt>
            <c:idx val="7"/>
            <c:invertIfNegative val="0"/>
            <c:bubble3D val="0"/>
            <c:extLst>
              <c:ext xmlns:c16="http://schemas.microsoft.com/office/drawing/2014/chart" uri="{C3380CC4-5D6E-409C-BE32-E72D297353CC}">
                <c16:uniqueId val="{00000007-D5A5-6647-B41B-BBA972245943}"/>
              </c:ext>
            </c:extLst>
          </c:dPt>
          <c:dPt>
            <c:idx val="8"/>
            <c:invertIfNegative val="0"/>
            <c:bubble3D val="0"/>
            <c:extLst>
              <c:ext xmlns:c16="http://schemas.microsoft.com/office/drawing/2014/chart" uri="{C3380CC4-5D6E-409C-BE32-E72D297353CC}">
                <c16:uniqueId val="{00000008-D5A5-6647-B41B-BBA972245943}"/>
              </c:ext>
            </c:extLst>
          </c:dPt>
          <c:cat>
            <c:strRef>
              <c:f>Sheet1!$A$2:$A$10</c:f>
              <c:strCache>
                <c:ptCount val="9"/>
                <c:pt idx="0">
                  <c:v>Amy</c:v>
                </c:pt>
                <c:pt idx="1">
                  <c:v>Annie</c:v>
                </c:pt>
                <c:pt idx="2">
                  <c:v>Barmy</c:v>
                </c:pt>
                <c:pt idx="3">
                  <c:v>Bob</c:v>
                </c:pt>
                <c:pt idx="4">
                  <c:v>Fred</c:v>
                </c:pt>
                <c:pt idx="5">
                  <c:v>Gerald</c:v>
                </c:pt>
                <c:pt idx="6">
                  <c:v>Nutty</c:v>
                </c:pt>
                <c:pt idx="7">
                  <c:v>Peter</c:v>
                </c:pt>
                <c:pt idx="8">
                  <c:v>Steve</c:v>
                </c:pt>
              </c:strCache>
            </c:strRef>
          </c:cat>
          <c:val>
            <c:numRef>
              <c:f>Sheet1!$B$2:$B$10</c:f>
              <c:numCache>
                <c:formatCode>General</c:formatCode>
                <c:ptCount val="9"/>
                <c:pt idx="0">
                  <c:v>2</c:v>
                </c:pt>
                <c:pt idx="1">
                  <c:v>3</c:v>
                </c:pt>
                <c:pt idx="2">
                  <c:v>3</c:v>
                </c:pt>
                <c:pt idx="3">
                  <c:v>3</c:v>
                </c:pt>
                <c:pt idx="4">
                  <c:v>2</c:v>
                </c:pt>
                <c:pt idx="5">
                  <c:v>5</c:v>
                </c:pt>
                <c:pt idx="6">
                  <c:v>7</c:v>
                </c:pt>
                <c:pt idx="7">
                  <c:v>4</c:v>
                </c:pt>
                <c:pt idx="8">
                  <c:v>6</c:v>
                </c:pt>
              </c:numCache>
            </c:numRef>
          </c:val>
          <c:extLst>
            <c:ext xmlns:c16="http://schemas.microsoft.com/office/drawing/2014/chart" uri="{C3380CC4-5D6E-409C-BE32-E72D297353CC}">
              <c16:uniqueId val="{00000009-D5A5-6647-B41B-BBA972245943}"/>
            </c:ext>
          </c:extLst>
        </c:ser>
        <c:ser>
          <c:idx val="1"/>
          <c:order val="1"/>
          <c:tx>
            <c:strRef>
              <c:f>Sheet1!$C$1</c:f>
              <c:strCache>
                <c:ptCount val="1"/>
                <c:pt idx="0">
                  <c:v>More things</c:v>
                </c:pt>
              </c:strCache>
            </c:strRef>
          </c:tx>
          <c:spPr>
            <a:solidFill>
              <a:schemeClr val="accent2"/>
            </a:solidFill>
            <a:ln>
              <a:noFill/>
            </a:ln>
            <a:effectLst/>
          </c:spPr>
          <c:invertIfNegative val="0"/>
          <c:cat>
            <c:strRef>
              <c:f>Sheet1!$A$2:$A$10</c:f>
              <c:strCache>
                <c:ptCount val="9"/>
                <c:pt idx="0">
                  <c:v>Amy</c:v>
                </c:pt>
                <c:pt idx="1">
                  <c:v>Annie</c:v>
                </c:pt>
                <c:pt idx="2">
                  <c:v>Barmy</c:v>
                </c:pt>
                <c:pt idx="3">
                  <c:v>Bob</c:v>
                </c:pt>
                <c:pt idx="4">
                  <c:v>Fred</c:v>
                </c:pt>
                <c:pt idx="5">
                  <c:v>Gerald</c:v>
                </c:pt>
                <c:pt idx="6">
                  <c:v>Nutty</c:v>
                </c:pt>
                <c:pt idx="7">
                  <c:v>Peter</c:v>
                </c:pt>
                <c:pt idx="8">
                  <c:v>Steve</c:v>
                </c:pt>
              </c:strCache>
            </c:strRef>
          </c:cat>
          <c:val>
            <c:numRef>
              <c:f>Sheet1!$C$2:$C$10</c:f>
              <c:numCache>
                <c:formatCode>General</c:formatCode>
                <c:ptCount val="9"/>
                <c:pt idx="0">
                  <c:v>3</c:v>
                </c:pt>
                <c:pt idx="1">
                  <c:v>4</c:v>
                </c:pt>
                <c:pt idx="2">
                  <c:v>5</c:v>
                </c:pt>
                <c:pt idx="3">
                  <c:v>6</c:v>
                </c:pt>
                <c:pt idx="4">
                  <c:v>3</c:v>
                </c:pt>
                <c:pt idx="5">
                  <c:v>4</c:v>
                </c:pt>
                <c:pt idx="6">
                  <c:v>5</c:v>
                </c:pt>
                <c:pt idx="7">
                  <c:v>2</c:v>
                </c:pt>
                <c:pt idx="8">
                  <c:v>1</c:v>
                </c:pt>
              </c:numCache>
            </c:numRef>
          </c:val>
          <c:extLst>
            <c:ext xmlns:c16="http://schemas.microsoft.com/office/drawing/2014/chart" uri="{C3380CC4-5D6E-409C-BE32-E72D297353CC}">
              <c16:uniqueId val="{0000000A-D5A5-6647-B41B-BBA972245943}"/>
            </c:ext>
          </c:extLst>
        </c:ser>
        <c:dLbls>
          <c:showLegendKey val="0"/>
          <c:showVal val="0"/>
          <c:showCatName val="0"/>
          <c:showSerName val="0"/>
          <c:showPercent val="0"/>
          <c:showBubbleSize val="0"/>
        </c:dLbls>
        <c:gapWidth val="100"/>
        <c:overlap val="100"/>
        <c:axId val="-102048128"/>
        <c:axId val="-102045376"/>
      </c:barChart>
      <c:catAx>
        <c:axId val="-10204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45376"/>
        <c:crosses val="autoZero"/>
        <c:auto val="1"/>
        <c:lblAlgn val="ctr"/>
        <c:lblOffset val="100"/>
        <c:noMultiLvlLbl val="0"/>
      </c:catAx>
      <c:valAx>
        <c:axId val="-102045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048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dLbls>
          <c:showLegendKey val="0"/>
          <c:showVal val="0"/>
          <c:showCatName val="0"/>
          <c:showSerName val="0"/>
          <c:showPercent val="0"/>
          <c:showBubbleSize val="0"/>
        </c:dLbls>
        <c:gapWidth val="100"/>
        <c:axId val="-105984832"/>
        <c:axId val="-105983056"/>
      </c:barChart>
      <c:catAx>
        <c:axId val="-10598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983056"/>
        <c:crosses val="autoZero"/>
        <c:auto val="1"/>
        <c:lblAlgn val="ctr"/>
        <c:lblOffset val="100"/>
        <c:noMultiLvlLbl val="0"/>
      </c:catAx>
      <c:valAx>
        <c:axId val="-10598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98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699356782584"/>
          <c:y val="0.12241054613936"/>
          <c:w val="0.78002942848914103"/>
          <c:h val="0.82580037664783401"/>
        </c:manualLayout>
      </c:layout>
      <c:barChart>
        <c:barDir val="bar"/>
        <c:grouping val="stacked"/>
        <c:varyColors val="0"/>
        <c:ser>
          <c:idx val="0"/>
          <c:order val="0"/>
          <c:tx>
            <c:strRef>
              <c:f>Sheet1!$B$1</c:f>
              <c:strCache>
                <c:ptCount val="1"/>
                <c:pt idx="0">
                  <c:v>Things</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1BA7-764F-84A0-797C937A63E8}"/>
              </c:ext>
            </c:extLst>
          </c:dPt>
          <c:dPt>
            <c:idx val="1"/>
            <c:invertIfNegative val="0"/>
            <c:bubble3D val="0"/>
            <c:extLst>
              <c:ext xmlns:c16="http://schemas.microsoft.com/office/drawing/2014/chart" uri="{C3380CC4-5D6E-409C-BE32-E72D297353CC}">
                <c16:uniqueId val="{00000001-1BA7-764F-84A0-797C937A63E8}"/>
              </c:ext>
            </c:extLst>
          </c:dPt>
          <c:dPt>
            <c:idx val="2"/>
            <c:invertIfNegative val="0"/>
            <c:bubble3D val="0"/>
            <c:extLst>
              <c:ext xmlns:c16="http://schemas.microsoft.com/office/drawing/2014/chart" uri="{C3380CC4-5D6E-409C-BE32-E72D297353CC}">
                <c16:uniqueId val="{00000002-1BA7-764F-84A0-797C937A63E8}"/>
              </c:ext>
            </c:extLst>
          </c:dPt>
          <c:dPt>
            <c:idx val="3"/>
            <c:invertIfNegative val="0"/>
            <c:bubble3D val="0"/>
            <c:extLst>
              <c:ext xmlns:c16="http://schemas.microsoft.com/office/drawing/2014/chart" uri="{C3380CC4-5D6E-409C-BE32-E72D297353CC}">
                <c16:uniqueId val="{00000003-1BA7-764F-84A0-797C937A63E8}"/>
              </c:ext>
            </c:extLst>
          </c:dPt>
          <c:dPt>
            <c:idx val="4"/>
            <c:invertIfNegative val="0"/>
            <c:bubble3D val="0"/>
            <c:extLst>
              <c:ext xmlns:c16="http://schemas.microsoft.com/office/drawing/2014/chart" uri="{C3380CC4-5D6E-409C-BE32-E72D297353CC}">
                <c16:uniqueId val="{00000004-1BA7-764F-84A0-797C937A63E8}"/>
              </c:ext>
            </c:extLst>
          </c:dPt>
          <c:dPt>
            <c:idx val="6"/>
            <c:invertIfNegative val="0"/>
            <c:bubble3D val="0"/>
            <c:extLst>
              <c:ext xmlns:c16="http://schemas.microsoft.com/office/drawing/2014/chart" uri="{C3380CC4-5D6E-409C-BE32-E72D297353CC}">
                <c16:uniqueId val="{00000005-1BA7-764F-84A0-797C937A63E8}"/>
              </c:ext>
            </c:extLst>
          </c:dPt>
          <c:dPt>
            <c:idx val="7"/>
            <c:invertIfNegative val="0"/>
            <c:bubble3D val="0"/>
            <c:extLst>
              <c:ext xmlns:c16="http://schemas.microsoft.com/office/drawing/2014/chart" uri="{C3380CC4-5D6E-409C-BE32-E72D297353CC}">
                <c16:uniqueId val="{00000006-1BA7-764F-84A0-797C937A63E8}"/>
              </c:ext>
            </c:extLst>
          </c:dPt>
          <c:dPt>
            <c:idx val="8"/>
            <c:invertIfNegative val="0"/>
            <c:bubble3D val="0"/>
            <c:extLst>
              <c:ext xmlns:c16="http://schemas.microsoft.com/office/drawing/2014/chart" uri="{C3380CC4-5D6E-409C-BE32-E72D297353CC}">
                <c16:uniqueId val="{00000007-1BA7-764F-84A0-797C937A63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Amy</c:v>
                </c:pt>
                <c:pt idx="1">
                  <c:v>Fred</c:v>
                </c:pt>
                <c:pt idx="2">
                  <c:v>Annie</c:v>
                </c:pt>
                <c:pt idx="3">
                  <c:v>Barmy</c:v>
                </c:pt>
                <c:pt idx="4">
                  <c:v>Bob</c:v>
                </c:pt>
                <c:pt idx="5">
                  <c:v>Peter</c:v>
                </c:pt>
                <c:pt idx="6">
                  <c:v>Gerald</c:v>
                </c:pt>
                <c:pt idx="7">
                  <c:v>Steve</c:v>
                </c:pt>
                <c:pt idx="8">
                  <c:v>Nutty</c:v>
                </c:pt>
              </c:strCache>
            </c:strRef>
          </c:cat>
          <c:val>
            <c:numRef>
              <c:f>Sheet1!$B$2:$B$10</c:f>
              <c:numCache>
                <c:formatCode>General</c:formatCode>
                <c:ptCount val="9"/>
                <c:pt idx="0">
                  <c:v>2</c:v>
                </c:pt>
                <c:pt idx="1">
                  <c:v>2</c:v>
                </c:pt>
                <c:pt idx="2">
                  <c:v>3</c:v>
                </c:pt>
                <c:pt idx="3">
                  <c:v>3</c:v>
                </c:pt>
                <c:pt idx="4">
                  <c:v>3</c:v>
                </c:pt>
                <c:pt idx="5">
                  <c:v>4</c:v>
                </c:pt>
                <c:pt idx="6">
                  <c:v>5</c:v>
                </c:pt>
                <c:pt idx="7">
                  <c:v>6</c:v>
                </c:pt>
                <c:pt idx="8">
                  <c:v>7</c:v>
                </c:pt>
              </c:numCache>
            </c:numRef>
          </c:val>
          <c:extLst>
            <c:ext xmlns:c16="http://schemas.microsoft.com/office/drawing/2014/chart" uri="{C3380CC4-5D6E-409C-BE32-E72D297353CC}">
              <c16:uniqueId val="{00000008-1BA7-764F-84A0-797C937A63E8}"/>
            </c:ext>
          </c:extLst>
        </c:ser>
        <c:ser>
          <c:idx val="1"/>
          <c:order val="1"/>
          <c:tx>
            <c:strRef>
              <c:f>Sheet1!$C$1</c:f>
              <c:strCache>
                <c:ptCount val="1"/>
                <c:pt idx="0">
                  <c:v>More things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Amy</c:v>
                </c:pt>
                <c:pt idx="1">
                  <c:v>Fred</c:v>
                </c:pt>
                <c:pt idx="2">
                  <c:v>Annie</c:v>
                </c:pt>
                <c:pt idx="3">
                  <c:v>Barmy</c:v>
                </c:pt>
                <c:pt idx="4">
                  <c:v>Bob</c:v>
                </c:pt>
                <c:pt idx="5">
                  <c:v>Peter</c:v>
                </c:pt>
                <c:pt idx="6">
                  <c:v>Gerald</c:v>
                </c:pt>
                <c:pt idx="7">
                  <c:v>Steve</c:v>
                </c:pt>
                <c:pt idx="8">
                  <c:v>Nutty</c:v>
                </c:pt>
              </c:strCache>
            </c:strRef>
          </c:cat>
          <c:val>
            <c:numRef>
              <c:f>Sheet1!$C$2:$C$10</c:f>
              <c:numCache>
                <c:formatCode>General</c:formatCode>
                <c:ptCount val="9"/>
                <c:pt idx="0">
                  <c:v>3</c:v>
                </c:pt>
                <c:pt idx="1">
                  <c:v>3</c:v>
                </c:pt>
                <c:pt idx="2">
                  <c:v>4</c:v>
                </c:pt>
                <c:pt idx="3">
                  <c:v>5</c:v>
                </c:pt>
                <c:pt idx="4">
                  <c:v>6</c:v>
                </c:pt>
                <c:pt idx="5">
                  <c:v>2</c:v>
                </c:pt>
                <c:pt idx="6">
                  <c:v>4</c:v>
                </c:pt>
                <c:pt idx="7">
                  <c:v>1</c:v>
                </c:pt>
                <c:pt idx="8">
                  <c:v>5</c:v>
                </c:pt>
              </c:numCache>
            </c:numRef>
          </c:val>
          <c:extLst>
            <c:ext xmlns:c16="http://schemas.microsoft.com/office/drawing/2014/chart" uri="{C3380CC4-5D6E-409C-BE32-E72D297353CC}">
              <c16:uniqueId val="{00000009-1BA7-764F-84A0-797C937A63E8}"/>
            </c:ext>
          </c:extLst>
        </c:ser>
        <c:dLbls>
          <c:showLegendKey val="0"/>
          <c:showVal val="1"/>
          <c:showCatName val="0"/>
          <c:showSerName val="0"/>
          <c:showPercent val="0"/>
          <c:showBubbleSize val="0"/>
        </c:dLbls>
        <c:gapWidth val="100"/>
        <c:overlap val="100"/>
        <c:axId val="-92241168"/>
        <c:axId val="-92238160"/>
      </c:barChart>
      <c:catAx>
        <c:axId val="-92241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238160"/>
        <c:crosses val="autoZero"/>
        <c:auto val="1"/>
        <c:lblAlgn val="ctr"/>
        <c:lblOffset val="100"/>
        <c:noMultiLvlLbl val="0"/>
      </c:catAx>
      <c:valAx>
        <c:axId val="-922381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22411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1"/>
        <c:ser>
          <c:idx val="0"/>
          <c:order val="0"/>
          <c:tx>
            <c:strRef>
              <c:f>Sheet1!$B$1</c:f>
              <c:strCache>
                <c:ptCount val="1"/>
                <c:pt idx="0">
                  <c:v>Things</c:v>
                </c:pt>
              </c:strCache>
            </c:strRef>
          </c:tx>
          <c:spPr>
            <a:solidFill>
              <a:schemeClr val="accent1"/>
            </a:solidFill>
            <a:ln>
              <a:noFill/>
            </a:ln>
            <a:effectLst/>
            <a:sp3d/>
          </c:spPr>
          <c:invertIfNegative val="0"/>
          <c:dPt>
            <c:idx val="0"/>
            <c:invertIfNegative val="0"/>
            <c:bubble3D val="0"/>
            <c:extLst>
              <c:ext xmlns:c16="http://schemas.microsoft.com/office/drawing/2014/chart" uri="{C3380CC4-5D6E-409C-BE32-E72D297353CC}">
                <c16:uniqueId val="{00000001-A3B4-4E1A-98B4-5FB2FEE534B5}"/>
              </c:ext>
            </c:extLst>
          </c:dPt>
          <c:dPt>
            <c:idx val="1"/>
            <c:invertIfNegative val="0"/>
            <c:bubble3D val="0"/>
            <c:extLst>
              <c:ext xmlns:c16="http://schemas.microsoft.com/office/drawing/2014/chart" uri="{C3380CC4-5D6E-409C-BE32-E72D297353CC}">
                <c16:uniqueId val="{00000003-A3B4-4E1A-98B4-5FB2FEE534B5}"/>
              </c:ext>
            </c:extLst>
          </c:dPt>
          <c:dPt>
            <c:idx val="2"/>
            <c:invertIfNegative val="0"/>
            <c:bubble3D val="0"/>
            <c:extLst>
              <c:ext xmlns:c16="http://schemas.microsoft.com/office/drawing/2014/chart" uri="{C3380CC4-5D6E-409C-BE32-E72D297353CC}">
                <c16:uniqueId val="{00000005-A3B4-4E1A-98B4-5FB2FEE534B5}"/>
              </c:ext>
            </c:extLst>
          </c:dPt>
          <c:dPt>
            <c:idx val="3"/>
            <c:invertIfNegative val="0"/>
            <c:bubble3D val="0"/>
            <c:extLst>
              <c:ext xmlns:c16="http://schemas.microsoft.com/office/drawing/2014/chart" uri="{C3380CC4-5D6E-409C-BE32-E72D297353CC}">
                <c16:uniqueId val="{00000007-A3B4-4E1A-98B4-5FB2FEE534B5}"/>
              </c:ext>
            </c:extLst>
          </c:dPt>
          <c:dPt>
            <c:idx val="4"/>
            <c:invertIfNegative val="0"/>
            <c:bubble3D val="0"/>
            <c:extLst>
              <c:ext xmlns:c16="http://schemas.microsoft.com/office/drawing/2014/chart" uri="{C3380CC4-5D6E-409C-BE32-E72D297353CC}">
                <c16:uniqueId val="{00000009-A3B4-4E1A-98B4-5FB2FEE534B5}"/>
              </c:ext>
            </c:extLst>
          </c:dPt>
          <c:dPt>
            <c:idx val="5"/>
            <c:invertIfNegative val="0"/>
            <c:bubble3D val="0"/>
            <c:extLst>
              <c:ext xmlns:c16="http://schemas.microsoft.com/office/drawing/2014/chart" uri="{C3380CC4-5D6E-409C-BE32-E72D297353CC}">
                <c16:uniqueId val="{0000000B-A3B4-4E1A-98B4-5FB2FEE534B5}"/>
              </c:ext>
            </c:extLst>
          </c:dPt>
          <c:dPt>
            <c:idx val="6"/>
            <c:invertIfNegative val="0"/>
            <c:bubble3D val="0"/>
            <c:extLst>
              <c:ext xmlns:c16="http://schemas.microsoft.com/office/drawing/2014/chart" uri="{C3380CC4-5D6E-409C-BE32-E72D297353CC}">
                <c16:uniqueId val="{0000000D-A3B4-4E1A-98B4-5FB2FEE534B5}"/>
              </c:ext>
            </c:extLst>
          </c:dPt>
          <c:dPt>
            <c:idx val="7"/>
            <c:invertIfNegative val="0"/>
            <c:bubble3D val="0"/>
            <c:extLst>
              <c:ext xmlns:c16="http://schemas.microsoft.com/office/drawing/2014/chart" uri="{C3380CC4-5D6E-409C-BE32-E72D297353CC}">
                <c16:uniqueId val="{0000000F-A3B4-4E1A-98B4-5FB2FEE534B5}"/>
              </c:ext>
            </c:extLst>
          </c:dPt>
          <c:dPt>
            <c:idx val="8"/>
            <c:invertIfNegative val="0"/>
            <c:bubble3D val="0"/>
            <c:extLst>
              <c:ext xmlns:c16="http://schemas.microsoft.com/office/drawing/2014/chart" uri="{C3380CC4-5D6E-409C-BE32-E72D297353CC}">
                <c16:uniqueId val="{00000011-A3B4-4E1A-98B4-5FB2FEE534B5}"/>
              </c:ext>
            </c:extLst>
          </c:dPt>
          <c:cat>
            <c:strRef>
              <c:f>Sheet1!$A$2:$A$10</c:f>
              <c:strCache>
                <c:ptCount val="9"/>
                <c:pt idx="0">
                  <c:v>Amy</c:v>
                </c:pt>
                <c:pt idx="1">
                  <c:v>Annie</c:v>
                </c:pt>
                <c:pt idx="2">
                  <c:v>Barmy</c:v>
                </c:pt>
                <c:pt idx="3">
                  <c:v>Bob</c:v>
                </c:pt>
                <c:pt idx="4">
                  <c:v>Fred</c:v>
                </c:pt>
                <c:pt idx="5">
                  <c:v>Gerald</c:v>
                </c:pt>
                <c:pt idx="6">
                  <c:v>Nutty</c:v>
                </c:pt>
                <c:pt idx="7">
                  <c:v>Peter</c:v>
                </c:pt>
                <c:pt idx="8">
                  <c:v>Steve</c:v>
                </c:pt>
              </c:strCache>
            </c:strRef>
          </c:cat>
          <c:val>
            <c:numRef>
              <c:f>Sheet1!$B$2:$B$10</c:f>
              <c:numCache>
                <c:formatCode>General</c:formatCode>
                <c:ptCount val="9"/>
                <c:pt idx="0">
                  <c:v>2</c:v>
                </c:pt>
                <c:pt idx="1">
                  <c:v>3</c:v>
                </c:pt>
                <c:pt idx="2">
                  <c:v>3</c:v>
                </c:pt>
                <c:pt idx="3">
                  <c:v>3</c:v>
                </c:pt>
                <c:pt idx="4">
                  <c:v>2</c:v>
                </c:pt>
                <c:pt idx="5">
                  <c:v>5</c:v>
                </c:pt>
                <c:pt idx="6">
                  <c:v>7</c:v>
                </c:pt>
                <c:pt idx="7">
                  <c:v>4</c:v>
                </c:pt>
                <c:pt idx="8">
                  <c:v>6</c:v>
                </c:pt>
              </c:numCache>
            </c:numRef>
          </c:val>
          <c:extLst>
            <c:ext xmlns:c16="http://schemas.microsoft.com/office/drawing/2014/chart" uri="{C3380CC4-5D6E-409C-BE32-E72D297353CC}">
              <c16:uniqueId val="{00000012-A3B4-4E1A-98B4-5FB2FEE534B5}"/>
            </c:ext>
          </c:extLst>
        </c:ser>
        <c:ser>
          <c:idx val="1"/>
          <c:order val="1"/>
          <c:tx>
            <c:strRef>
              <c:f>Sheet1!$C$1</c:f>
              <c:strCache>
                <c:ptCount val="1"/>
                <c:pt idx="0">
                  <c:v>More things</c:v>
                </c:pt>
              </c:strCache>
            </c:strRef>
          </c:tx>
          <c:spPr>
            <a:solidFill>
              <a:schemeClr val="accent2"/>
            </a:solidFill>
            <a:ln>
              <a:noFill/>
            </a:ln>
            <a:effectLst/>
            <a:sp3d/>
          </c:spPr>
          <c:invertIfNegative val="0"/>
          <c:cat>
            <c:strRef>
              <c:f>Sheet1!$A$2:$A$10</c:f>
              <c:strCache>
                <c:ptCount val="9"/>
                <c:pt idx="0">
                  <c:v>Amy</c:v>
                </c:pt>
                <c:pt idx="1">
                  <c:v>Annie</c:v>
                </c:pt>
                <c:pt idx="2">
                  <c:v>Barmy</c:v>
                </c:pt>
                <c:pt idx="3">
                  <c:v>Bob</c:v>
                </c:pt>
                <c:pt idx="4">
                  <c:v>Fred</c:v>
                </c:pt>
                <c:pt idx="5">
                  <c:v>Gerald</c:v>
                </c:pt>
                <c:pt idx="6">
                  <c:v>Nutty</c:v>
                </c:pt>
                <c:pt idx="7">
                  <c:v>Peter</c:v>
                </c:pt>
                <c:pt idx="8">
                  <c:v>Steve</c:v>
                </c:pt>
              </c:strCache>
            </c:strRef>
          </c:cat>
          <c:val>
            <c:numRef>
              <c:f>Sheet1!$C$2:$C$10</c:f>
              <c:numCache>
                <c:formatCode>General</c:formatCode>
                <c:ptCount val="9"/>
                <c:pt idx="0">
                  <c:v>3</c:v>
                </c:pt>
                <c:pt idx="1">
                  <c:v>4</c:v>
                </c:pt>
                <c:pt idx="2">
                  <c:v>5</c:v>
                </c:pt>
                <c:pt idx="3">
                  <c:v>6</c:v>
                </c:pt>
                <c:pt idx="4">
                  <c:v>3</c:v>
                </c:pt>
                <c:pt idx="5">
                  <c:v>4</c:v>
                </c:pt>
                <c:pt idx="6">
                  <c:v>5</c:v>
                </c:pt>
                <c:pt idx="7">
                  <c:v>2</c:v>
                </c:pt>
                <c:pt idx="8">
                  <c:v>1</c:v>
                </c:pt>
              </c:numCache>
            </c:numRef>
          </c:val>
          <c:extLst>
            <c:ext xmlns:c16="http://schemas.microsoft.com/office/drawing/2014/chart" uri="{C3380CC4-5D6E-409C-BE32-E72D297353CC}">
              <c16:uniqueId val="{00000013-A3B4-4E1A-98B4-5FB2FEE534B5}"/>
            </c:ext>
          </c:extLst>
        </c:ser>
        <c:dLbls>
          <c:showLegendKey val="0"/>
          <c:showVal val="0"/>
          <c:showCatName val="0"/>
          <c:showSerName val="0"/>
          <c:showPercent val="0"/>
          <c:showBubbleSize val="0"/>
        </c:dLbls>
        <c:gapWidth val="100"/>
        <c:shape val="box"/>
        <c:axId val="-101830608"/>
        <c:axId val="-101827856"/>
        <c:axId val="0"/>
      </c:bar3DChart>
      <c:catAx>
        <c:axId val="-10183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827856"/>
        <c:crosses val="autoZero"/>
        <c:auto val="1"/>
        <c:lblAlgn val="ctr"/>
        <c:lblOffset val="100"/>
        <c:noMultiLvlLbl val="0"/>
      </c:catAx>
      <c:valAx>
        <c:axId val="-101827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830608"/>
        <c:crosses val="autoZero"/>
        <c:crossBetween val="between"/>
      </c:valAx>
      <c:spPr>
        <a:noFill/>
        <a:ln>
          <a:noFill/>
        </a:ln>
        <a:effectLst/>
      </c:spPr>
    </c:plotArea>
    <c:legend>
      <c:legendPos val="t"/>
      <c:layout>
        <c:manualLayout>
          <c:xMode val="edge"/>
          <c:yMode val="edge"/>
          <c:x val="0.29303807403187082"/>
          <c:y val="0.12870299807046845"/>
          <c:w val="0.41392385193625841"/>
          <c:h val="0.105324858528043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Things</c:v>
                </c:pt>
              </c:strCache>
            </c:strRef>
          </c:tx>
          <c:dPt>
            <c:idx val="0"/>
            <c:bubble3D val="0"/>
            <c:explosion val="29"/>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AB3-4787-920C-7CF35D713834}"/>
              </c:ext>
            </c:extLst>
          </c:dPt>
          <c:dPt>
            <c:idx val="1"/>
            <c:bubble3D val="0"/>
            <c:explosion val="4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AB3-4787-920C-7CF35D713834}"/>
              </c:ext>
            </c:extLst>
          </c:dPt>
          <c:dPt>
            <c:idx val="2"/>
            <c:bubble3D val="0"/>
            <c:explosion val="2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AB3-4787-920C-7CF35D713834}"/>
              </c:ext>
            </c:extLst>
          </c:dPt>
          <c:dPt>
            <c:idx val="3"/>
            <c:bubble3D val="0"/>
            <c:explosion val="24"/>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AB3-4787-920C-7CF35D713834}"/>
              </c:ext>
            </c:extLst>
          </c:dPt>
          <c:dLbls>
            <c:dLbl>
              <c:idx val="0"/>
              <c:layout>
                <c:manualLayout>
                  <c:x val="-5.2824983305490202E-2"/>
                  <c:y val="-0.19774011299434999"/>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FBB8C1A-C298-074D-B9C9-759B2BFF66BA}" type="CATEGORYNAME">
                      <a:rPr lang="en-US" b="0" i="0" smtClean="0">
                        <a:latin typeface="Dagny OT" panose="020B0504020201020104" pitchFamily="34" charset="77"/>
                      </a:rPr>
                      <a:pPr>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AB3-4787-920C-7CF35D713834}"/>
                </c:ext>
              </c:extLst>
            </c:dLbl>
            <c:dLbl>
              <c:idx val="1"/>
              <c:layout>
                <c:manualLayout>
                  <c:x val="0.17288176354524101"/>
                  <c:y val="3.295668549905850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8D09BAFD-9574-084B-8D98-58F81152694F}" type="CATEGORYNAME">
                      <a:rPr lang="en-US" b="0" i="0" smtClean="0">
                        <a:latin typeface="Dagny OT" panose="020B0504020201020104" pitchFamily="34" charset="77"/>
                      </a:rPr>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AB3-4787-920C-7CF35D713834}"/>
                </c:ext>
              </c:extLst>
            </c:dLbl>
            <c:dLbl>
              <c:idx val="2"/>
              <c:layout>
                <c:manualLayout>
                  <c:x val="-1.8789872998212699E-2"/>
                  <c:y val="0.17419962335216599"/>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B9F968FC-8FB9-1341-944A-24EBC8390432}" type="CATEGORYNAME">
                      <a:rPr lang="en-US" b="0" i="0" smtClean="0">
                        <a:latin typeface="Dagny OT" panose="020B0504020201020104" pitchFamily="34" charset="77"/>
                      </a:rPr>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AB3-4787-920C-7CF35D713834}"/>
                </c:ext>
              </c:extLst>
            </c:dLbl>
            <c:dLbl>
              <c:idx val="3"/>
              <c:layout>
                <c:manualLayout>
                  <c:x val="-7.8987137759209305E-2"/>
                  <c:y val="-4.7079125702507597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6654579-716D-FD44-8FDF-20B6E26E6F6A}" type="CATEGORYNAME">
                      <a:rPr lang="en-US" b="0" i="0" smtClean="0">
                        <a:latin typeface="Dagny OT" panose="020B0504020201020104" pitchFamily="34" charset="77"/>
                      </a:rPr>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263221717246299"/>
                      <c:h val="0.24343238874801701"/>
                    </c:manualLayout>
                  </c15:layout>
                  <c15:dlblFieldTable/>
                  <c15:showDataLabelsRange val="0"/>
                </c:ext>
                <c:ext xmlns:c16="http://schemas.microsoft.com/office/drawing/2014/chart" uri="{C3380CC4-5D6E-409C-BE32-E72D297353CC}">
                  <c16:uniqueId val="{00000005-5AB3-4787-920C-7CF35D71383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Steve</c:v>
                </c:pt>
                <c:pt idx="1">
                  <c:v>Bob</c:v>
                </c:pt>
                <c:pt idx="2">
                  <c:v>Amy</c:v>
                </c:pt>
                <c:pt idx="3">
                  <c:v>Gerald</c:v>
                </c:pt>
              </c:strCache>
            </c:strRef>
          </c:cat>
          <c:val>
            <c:numRef>
              <c:f>Sheet1!$B$2:$B$5</c:f>
              <c:numCache>
                <c:formatCode>General</c:formatCode>
                <c:ptCount val="4"/>
                <c:pt idx="0">
                  <c:v>6</c:v>
                </c:pt>
                <c:pt idx="1">
                  <c:v>5</c:v>
                </c:pt>
                <c:pt idx="2">
                  <c:v>4</c:v>
                </c:pt>
                <c:pt idx="3">
                  <c:v>3</c:v>
                </c:pt>
              </c:numCache>
            </c:numRef>
          </c:val>
          <c:extLst>
            <c:ext xmlns:c16="http://schemas.microsoft.com/office/drawing/2014/chart" uri="{C3380CC4-5D6E-409C-BE32-E72D297353CC}">
              <c16:uniqueId val="{00000006-5AB3-4787-920C-7CF35D71383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Things</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450-4C24-B927-A57E400E6FDD}"/>
              </c:ext>
            </c:extLst>
          </c:dPt>
          <c:dPt>
            <c:idx val="2"/>
            <c:invertIfNegative val="0"/>
            <c:bubble3D val="0"/>
            <c:spPr>
              <a:solidFill>
                <a:srgbClr val="92D050"/>
              </a:solidFill>
              <a:ln>
                <a:noFill/>
              </a:ln>
              <a:effectLst/>
            </c:spPr>
            <c:extLst>
              <c:ext xmlns:c16="http://schemas.microsoft.com/office/drawing/2014/chart" uri="{C3380CC4-5D6E-409C-BE32-E72D297353CC}">
                <c16:uniqueId val="{00000003-5450-4C24-B927-A57E400E6FDD}"/>
              </c:ext>
            </c:extLst>
          </c:dPt>
          <c:dPt>
            <c:idx val="3"/>
            <c:invertIfNegative val="0"/>
            <c:bubble3D val="0"/>
            <c:spPr>
              <a:solidFill>
                <a:srgbClr val="7030A0"/>
              </a:solidFill>
              <a:ln>
                <a:noFill/>
              </a:ln>
              <a:effectLst/>
            </c:spPr>
            <c:extLst>
              <c:ext xmlns:c16="http://schemas.microsoft.com/office/drawing/2014/chart" uri="{C3380CC4-5D6E-409C-BE32-E72D297353CC}">
                <c16:uniqueId val="{00000005-5450-4C24-B927-A57E400E6FDD}"/>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5450-4C24-B927-A57E400E6FDD}"/>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5450-4C24-B927-A57E400E6FDD}"/>
              </c:ext>
            </c:extLst>
          </c:dPt>
          <c:dPt>
            <c:idx val="6"/>
            <c:invertIfNegative val="0"/>
            <c:bubble3D val="0"/>
            <c:spPr>
              <a:solidFill>
                <a:srgbClr val="92D050"/>
              </a:solidFill>
              <a:ln>
                <a:noFill/>
              </a:ln>
              <a:effectLst/>
            </c:spPr>
            <c:extLst>
              <c:ext xmlns:c16="http://schemas.microsoft.com/office/drawing/2014/chart" uri="{C3380CC4-5D6E-409C-BE32-E72D297353CC}">
                <c16:uniqueId val="{00000009-5450-4C24-B927-A57E400E6FDD}"/>
              </c:ext>
            </c:extLst>
          </c:dPt>
          <c:dPt>
            <c:idx val="7"/>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A-5450-4C24-B927-A57E400E6FDD}"/>
              </c:ext>
            </c:extLst>
          </c:dPt>
          <c:dPt>
            <c:idx val="8"/>
            <c:invertIfNegative val="0"/>
            <c:bubble3D val="0"/>
            <c:spPr>
              <a:solidFill>
                <a:srgbClr val="FF0000"/>
              </a:solidFill>
              <a:ln>
                <a:noFill/>
              </a:ln>
              <a:effectLst/>
            </c:spPr>
            <c:extLst>
              <c:ext xmlns:c16="http://schemas.microsoft.com/office/drawing/2014/chart" uri="{C3380CC4-5D6E-409C-BE32-E72D297353CC}">
                <c16:uniqueId val="{0000000B-5450-4C24-B927-A57E400E6FDD}"/>
              </c:ext>
            </c:extLst>
          </c:dPt>
          <c:cat>
            <c:strRef>
              <c:f>Sheet1!$A$2:$A$10</c:f>
              <c:strCache>
                <c:ptCount val="9"/>
                <c:pt idx="0">
                  <c:v>Steve</c:v>
                </c:pt>
                <c:pt idx="1">
                  <c:v>Bob</c:v>
                </c:pt>
                <c:pt idx="2">
                  <c:v>Amy</c:v>
                </c:pt>
                <c:pt idx="3">
                  <c:v>Gerald</c:v>
                </c:pt>
                <c:pt idx="4">
                  <c:v>Peter</c:v>
                </c:pt>
                <c:pt idx="5">
                  <c:v>Fred</c:v>
                </c:pt>
                <c:pt idx="6">
                  <c:v>Annie</c:v>
                </c:pt>
                <c:pt idx="7">
                  <c:v>Nutty</c:v>
                </c:pt>
                <c:pt idx="8">
                  <c:v>Barmy</c:v>
                </c:pt>
              </c:strCache>
            </c:strRef>
          </c:cat>
          <c:val>
            <c:numRef>
              <c:f>Sheet1!$B$2:$B$10</c:f>
              <c:numCache>
                <c:formatCode>General</c:formatCode>
                <c:ptCount val="9"/>
                <c:pt idx="0">
                  <c:v>6</c:v>
                </c:pt>
                <c:pt idx="1">
                  <c:v>3</c:v>
                </c:pt>
                <c:pt idx="2">
                  <c:v>2</c:v>
                </c:pt>
                <c:pt idx="3">
                  <c:v>5</c:v>
                </c:pt>
                <c:pt idx="4">
                  <c:v>4</c:v>
                </c:pt>
                <c:pt idx="5">
                  <c:v>2</c:v>
                </c:pt>
                <c:pt idx="6">
                  <c:v>3</c:v>
                </c:pt>
                <c:pt idx="7">
                  <c:v>7</c:v>
                </c:pt>
                <c:pt idx="8">
                  <c:v>3</c:v>
                </c:pt>
              </c:numCache>
            </c:numRef>
          </c:val>
          <c:extLst>
            <c:ext xmlns:c16="http://schemas.microsoft.com/office/drawing/2014/chart" uri="{C3380CC4-5D6E-409C-BE32-E72D297353CC}">
              <c16:uniqueId val="{00000006-5450-4C24-B927-A57E400E6FDD}"/>
            </c:ext>
          </c:extLst>
        </c:ser>
        <c:dLbls>
          <c:showLegendKey val="0"/>
          <c:showVal val="0"/>
          <c:showCatName val="0"/>
          <c:showSerName val="0"/>
          <c:showPercent val="0"/>
          <c:showBubbleSize val="0"/>
        </c:dLbls>
        <c:gapWidth val="100"/>
        <c:axId val="-91705696"/>
        <c:axId val="-91703376"/>
      </c:barChart>
      <c:catAx>
        <c:axId val="-9170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703376"/>
        <c:crosses val="autoZero"/>
        <c:auto val="1"/>
        <c:lblAlgn val="ctr"/>
        <c:lblOffset val="100"/>
        <c:noMultiLvlLbl val="0"/>
      </c:catAx>
      <c:valAx>
        <c:axId val="-917033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705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A7F3C-FF98-4932-9EC9-0EE1EB3DAE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1693C0A-0C57-46C1-B8E2-59B13CF28C06}">
      <dgm:prSet/>
      <dgm:spPr/>
      <dgm:t>
        <a:bodyPr/>
        <a:lstStyle/>
        <a:p>
          <a:pPr>
            <a:lnSpc>
              <a:spcPct val="100000"/>
            </a:lnSpc>
          </a:pPr>
          <a:r>
            <a:rPr lang="en-US" b="1" dirty="0">
              <a:solidFill>
                <a:schemeClr val="tx2"/>
              </a:solidFill>
              <a:latin typeface="Dagny OT" panose="020B0504020201020104" pitchFamily="34" charset="77"/>
            </a:rPr>
            <a:t>Influential data points </a:t>
          </a:r>
          <a:r>
            <a:rPr lang="en-US" dirty="0">
              <a:solidFill>
                <a:schemeClr val="tx2"/>
              </a:solidFill>
              <a:latin typeface="Dagny OT" panose="020B0504020201020104" pitchFamily="34" charset="77"/>
            </a:rPr>
            <a:t>are observations whose absence leads to </a:t>
          </a:r>
          <a:r>
            <a:rPr lang="en-US" b="1" dirty="0">
              <a:solidFill>
                <a:schemeClr val="tx2"/>
              </a:solidFill>
              <a:latin typeface="Dagny OT" panose="020B0504020201020104" pitchFamily="34" charset="77"/>
            </a:rPr>
            <a:t>markedly different </a:t>
          </a:r>
          <a:r>
            <a:rPr lang="en-US" dirty="0">
              <a:solidFill>
                <a:schemeClr val="tx2"/>
              </a:solidFill>
              <a:latin typeface="Dagny OT" panose="020B0504020201020104" pitchFamily="34" charset="77"/>
            </a:rPr>
            <a:t>analysis results.</a:t>
          </a:r>
        </a:p>
      </dgm:t>
    </dgm:pt>
    <dgm:pt modelId="{3C18834A-1581-4BF6-9930-BD6F5C170264}" type="parTrans" cxnId="{3DEC6759-E053-495E-8206-889D33A4F29A}">
      <dgm:prSet/>
      <dgm:spPr/>
      <dgm:t>
        <a:bodyPr/>
        <a:lstStyle/>
        <a:p>
          <a:endParaRPr lang="en-US"/>
        </a:p>
      </dgm:t>
    </dgm:pt>
    <dgm:pt modelId="{6529CFCD-30B3-45C5-870C-B8C8C388FB9C}" type="sibTrans" cxnId="{3DEC6759-E053-495E-8206-889D33A4F29A}">
      <dgm:prSet/>
      <dgm:spPr/>
      <dgm:t>
        <a:bodyPr/>
        <a:lstStyle/>
        <a:p>
          <a:endParaRPr lang="en-US"/>
        </a:p>
      </dgm:t>
    </dgm:pt>
    <dgm:pt modelId="{9B618DB6-A008-4410-A58C-83C63FAC38C5}">
      <dgm:prSet/>
      <dgm:spPr/>
      <dgm:t>
        <a:bodyPr/>
        <a:lstStyle/>
        <a:p>
          <a:pPr>
            <a:lnSpc>
              <a:spcPct val="100000"/>
            </a:lnSpc>
          </a:pPr>
          <a:r>
            <a:rPr lang="en-US" dirty="0">
              <a:solidFill>
                <a:schemeClr val="tx2"/>
              </a:solidFill>
              <a:latin typeface="Dagny OT" panose="020B0504020201020104" pitchFamily="34" charset="77"/>
            </a:rPr>
            <a:t>When influential observations are identified, </a:t>
          </a:r>
          <a:r>
            <a:rPr lang="en-US" b="1" dirty="0">
              <a:solidFill>
                <a:schemeClr val="tx2"/>
              </a:solidFill>
              <a:latin typeface="Dagny OT" panose="020B0504020201020104" pitchFamily="34" charset="77"/>
            </a:rPr>
            <a:t>remedial measures</a:t>
          </a:r>
          <a:r>
            <a:rPr lang="en-US" dirty="0">
              <a:solidFill>
                <a:schemeClr val="tx2"/>
              </a:solidFill>
              <a:latin typeface="Dagny OT" panose="020B0504020201020104" pitchFamily="34" charset="77"/>
            </a:rPr>
            <a:t> (such as data transformations) may be required to minimize their undue effects.</a:t>
          </a:r>
        </a:p>
      </dgm:t>
    </dgm:pt>
    <dgm:pt modelId="{FD016DBA-AE3C-4404-A293-E6B9AF0FEF91}" type="parTrans" cxnId="{6C622B20-66E9-4D50-9239-C473856D9C01}">
      <dgm:prSet/>
      <dgm:spPr/>
      <dgm:t>
        <a:bodyPr/>
        <a:lstStyle/>
        <a:p>
          <a:endParaRPr lang="en-US"/>
        </a:p>
      </dgm:t>
    </dgm:pt>
    <dgm:pt modelId="{68D6F365-2F48-4B27-87BD-42CB55469615}" type="sibTrans" cxnId="{6C622B20-66E9-4D50-9239-C473856D9C01}">
      <dgm:prSet/>
      <dgm:spPr/>
      <dgm:t>
        <a:bodyPr/>
        <a:lstStyle/>
        <a:p>
          <a:endParaRPr lang="en-US"/>
        </a:p>
      </dgm:t>
    </dgm:pt>
    <dgm:pt modelId="{6BE02FAB-C730-41C2-AEB7-78C3A2FED9D9}">
      <dgm:prSet/>
      <dgm:spPr/>
      <dgm:t>
        <a:bodyPr/>
        <a:lstStyle/>
        <a:p>
          <a:pPr>
            <a:lnSpc>
              <a:spcPct val="100000"/>
            </a:lnSpc>
          </a:pPr>
          <a:r>
            <a:rPr lang="en-US" dirty="0">
              <a:solidFill>
                <a:schemeClr val="tx2"/>
              </a:solidFill>
              <a:latin typeface="Dagny OT" panose="020B0504020201020104" pitchFamily="34" charset="77"/>
            </a:rPr>
            <a:t>Outliers may be influential data points; influential data points need not be outliers (and </a:t>
          </a:r>
          <a:r>
            <a:rPr lang="en-US" i="1" dirty="0">
              <a:solidFill>
                <a:schemeClr val="tx2"/>
              </a:solidFill>
              <a:latin typeface="Dagny OT" panose="020B0504020201020104" pitchFamily="34" charset="77"/>
            </a:rPr>
            <a:t>vice-versa</a:t>
          </a:r>
          <a:r>
            <a:rPr lang="en-US" dirty="0">
              <a:solidFill>
                <a:schemeClr val="tx2"/>
              </a:solidFill>
              <a:latin typeface="Dagny OT" panose="020B0504020201020104" pitchFamily="34" charset="77"/>
            </a:rPr>
            <a:t>).</a:t>
          </a:r>
        </a:p>
      </dgm:t>
    </dgm:pt>
    <dgm:pt modelId="{07F2B2C4-F602-4CFE-87DD-6D8C134934FD}" type="parTrans" cxnId="{DFC74154-F0DB-4073-8CCB-8BD240530FDD}">
      <dgm:prSet/>
      <dgm:spPr/>
      <dgm:t>
        <a:bodyPr/>
        <a:lstStyle/>
        <a:p>
          <a:endParaRPr lang="en-US"/>
        </a:p>
      </dgm:t>
    </dgm:pt>
    <dgm:pt modelId="{C9A134F6-A7F6-46E2-AE2D-D650099251CF}" type="sibTrans" cxnId="{DFC74154-F0DB-4073-8CCB-8BD240530FDD}">
      <dgm:prSet/>
      <dgm:spPr/>
      <dgm:t>
        <a:bodyPr/>
        <a:lstStyle/>
        <a:p>
          <a:endParaRPr lang="en-US"/>
        </a:p>
      </dgm:t>
    </dgm:pt>
    <dgm:pt modelId="{4F724299-CE40-4A13-93AD-CD0ED1785982}" type="pres">
      <dgm:prSet presAssocID="{72BA7F3C-FF98-4932-9EC9-0EE1EB3DAEC0}" presName="root" presStyleCnt="0">
        <dgm:presLayoutVars>
          <dgm:dir/>
          <dgm:resizeHandles val="exact"/>
        </dgm:presLayoutVars>
      </dgm:prSet>
      <dgm:spPr/>
    </dgm:pt>
    <dgm:pt modelId="{0E6F784C-FD3F-4669-9845-B6D1FAEDBFB9}" type="pres">
      <dgm:prSet presAssocID="{71693C0A-0C57-46C1-B8E2-59B13CF28C06}" presName="compNode" presStyleCnt="0"/>
      <dgm:spPr/>
    </dgm:pt>
    <dgm:pt modelId="{778279F0-E496-462A-AFBD-5B8148ABAAC7}" type="pres">
      <dgm:prSet presAssocID="{71693C0A-0C57-46C1-B8E2-59B13CF28C06}" presName="bgRect" presStyleLbl="bgShp" presStyleIdx="0" presStyleCnt="3"/>
      <dgm:spPr/>
    </dgm:pt>
    <dgm:pt modelId="{5916B625-04F8-4139-9926-0108350CB069}" type="pres">
      <dgm:prSet presAssocID="{71693C0A-0C57-46C1-B8E2-59B13CF28C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tistics"/>
        </a:ext>
      </dgm:extLst>
    </dgm:pt>
    <dgm:pt modelId="{8B6BFAA0-C0B5-4B2C-A818-0DCCDB572A6D}" type="pres">
      <dgm:prSet presAssocID="{71693C0A-0C57-46C1-B8E2-59B13CF28C06}" presName="spaceRect" presStyleCnt="0"/>
      <dgm:spPr/>
    </dgm:pt>
    <dgm:pt modelId="{A076B0C6-89B5-4A28-A883-FB4846DFF543}" type="pres">
      <dgm:prSet presAssocID="{71693C0A-0C57-46C1-B8E2-59B13CF28C06}" presName="parTx" presStyleLbl="revTx" presStyleIdx="0" presStyleCnt="3">
        <dgm:presLayoutVars>
          <dgm:chMax val="0"/>
          <dgm:chPref val="0"/>
        </dgm:presLayoutVars>
      </dgm:prSet>
      <dgm:spPr/>
    </dgm:pt>
    <dgm:pt modelId="{4180B84F-1317-4690-9379-FFC41A1C35A4}" type="pres">
      <dgm:prSet presAssocID="{6529CFCD-30B3-45C5-870C-B8C8C388FB9C}" presName="sibTrans" presStyleCnt="0"/>
      <dgm:spPr/>
    </dgm:pt>
    <dgm:pt modelId="{4AA890E3-7236-4D1A-A36D-9326DD386A80}" type="pres">
      <dgm:prSet presAssocID="{9B618DB6-A008-4410-A58C-83C63FAC38C5}" presName="compNode" presStyleCnt="0"/>
      <dgm:spPr/>
    </dgm:pt>
    <dgm:pt modelId="{85CD0D9A-9C77-4424-B51B-12595383B0F0}" type="pres">
      <dgm:prSet presAssocID="{9B618DB6-A008-4410-A58C-83C63FAC38C5}" presName="bgRect" presStyleLbl="bgShp" presStyleIdx="1" presStyleCnt="3"/>
      <dgm:spPr/>
    </dgm:pt>
    <dgm:pt modelId="{325E05C2-A1C3-4ED5-BE7C-0B6B4F1AD3E0}" type="pres">
      <dgm:prSet presAssocID="{9B618DB6-A008-4410-A58C-83C63FAC38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rawing Compass"/>
        </a:ext>
      </dgm:extLst>
    </dgm:pt>
    <dgm:pt modelId="{10108D52-FF97-4BB5-A46B-7CBCB98C8B94}" type="pres">
      <dgm:prSet presAssocID="{9B618DB6-A008-4410-A58C-83C63FAC38C5}" presName="spaceRect" presStyleCnt="0"/>
      <dgm:spPr/>
    </dgm:pt>
    <dgm:pt modelId="{04201AC6-C175-4CB5-8358-E3B865B3348B}" type="pres">
      <dgm:prSet presAssocID="{9B618DB6-A008-4410-A58C-83C63FAC38C5}" presName="parTx" presStyleLbl="revTx" presStyleIdx="1" presStyleCnt="3">
        <dgm:presLayoutVars>
          <dgm:chMax val="0"/>
          <dgm:chPref val="0"/>
        </dgm:presLayoutVars>
      </dgm:prSet>
      <dgm:spPr/>
    </dgm:pt>
    <dgm:pt modelId="{C1EF3028-14BB-4122-B8D3-4EFE82F0C9FF}" type="pres">
      <dgm:prSet presAssocID="{68D6F365-2F48-4B27-87BD-42CB55469615}" presName="sibTrans" presStyleCnt="0"/>
      <dgm:spPr/>
    </dgm:pt>
    <dgm:pt modelId="{1C4D7B9D-1765-4226-AE63-713947D4D428}" type="pres">
      <dgm:prSet presAssocID="{6BE02FAB-C730-41C2-AEB7-78C3A2FED9D9}" presName="compNode" presStyleCnt="0"/>
      <dgm:spPr/>
    </dgm:pt>
    <dgm:pt modelId="{34748765-54B7-4DAC-81AF-9253D125D2AA}" type="pres">
      <dgm:prSet presAssocID="{6BE02FAB-C730-41C2-AEB7-78C3A2FED9D9}" presName="bgRect" presStyleLbl="bgShp" presStyleIdx="2" presStyleCnt="3"/>
      <dgm:spPr/>
    </dgm:pt>
    <dgm:pt modelId="{758AF4B4-BA7A-420B-AF0E-A95EBEEE78EA}" type="pres">
      <dgm:prSet presAssocID="{6BE02FAB-C730-41C2-AEB7-78C3A2FED9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Pie Chart"/>
        </a:ext>
      </dgm:extLst>
    </dgm:pt>
    <dgm:pt modelId="{CA99BFF7-16DD-4A0E-A677-E8A69D852A3F}" type="pres">
      <dgm:prSet presAssocID="{6BE02FAB-C730-41C2-AEB7-78C3A2FED9D9}" presName="spaceRect" presStyleCnt="0"/>
      <dgm:spPr/>
    </dgm:pt>
    <dgm:pt modelId="{6A74B7A3-3E3C-414E-B164-DED8C6923F48}" type="pres">
      <dgm:prSet presAssocID="{6BE02FAB-C730-41C2-AEB7-78C3A2FED9D9}" presName="parTx" presStyleLbl="revTx" presStyleIdx="2" presStyleCnt="3">
        <dgm:presLayoutVars>
          <dgm:chMax val="0"/>
          <dgm:chPref val="0"/>
        </dgm:presLayoutVars>
      </dgm:prSet>
      <dgm:spPr/>
    </dgm:pt>
  </dgm:ptLst>
  <dgm:cxnLst>
    <dgm:cxn modelId="{3DFE9414-66F8-4C8B-BF4D-013997559143}" type="presOf" srcId="{71693C0A-0C57-46C1-B8E2-59B13CF28C06}" destId="{A076B0C6-89B5-4A28-A883-FB4846DFF543}" srcOrd="0" destOrd="0" presId="urn:microsoft.com/office/officeart/2018/2/layout/IconVerticalSolidList"/>
    <dgm:cxn modelId="{6C622B20-66E9-4D50-9239-C473856D9C01}" srcId="{72BA7F3C-FF98-4932-9EC9-0EE1EB3DAEC0}" destId="{9B618DB6-A008-4410-A58C-83C63FAC38C5}" srcOrd="1" destOrd="0" parTransId="{FD016DBA-AE3C-4404-A293-E6B9AF0FEF91}" sibTransId="{68D6F365-2F48-4B27-87BD-42CB55469615}"/>
    <dgm:cxn modelId="{DFC74154-F0DB-4073-8CCB-8BD240530FDD}" srcId="{72BA7F3C-FF98-4932-9EC9-0EE1EB3DAEC0}" destId="{6BE02FAB-C730-41C2-AEB7-78C3A2FED9D9}" srcOrd="2" destOrd="0" parTransId="{07F2B2C4-F602-4CFE-87DD-6D8C134934FD}" sibTransId="{C9A134F6-A7F6-46E2-AE2D-D650099251CF}"/>
    <dgm:cxn modelId="{3DEC6759-E053-495E-8206-889D33A4F29A}" srcId="{72BA7F3C-FF98-4932-9EC9-0EE1EB3DAEC0}" destId="{71693C0A-0C57-46C1-B8E2-59B13CF28C06}" srcOrd="0" destOrd="0" parTransId="{3C18834A-1581-4BF6-9930-BD6F5C170264}" sibTransId="{6529CFCD-30B3-45C5-870C-B8C8C388FB9C}"/>
    <dgm:cxn modelId="{9D38775A-D1EF-4EFD-ABE6-084B524A2E9E}" type="presOf" srcId="{9B618DB6-A008-4410-A58C-83C63FAC38C5}" destId="{04201AC6-C175-4CB5-8358-E3B865B3348B}" srcOrd="0" destOrd="0" presId="urn:microsoft.com/office/officeart/2018/2/layout/IconVerticalSolidList"/>
    <dgm:cxn modelId="{070E74CC-8EF0-4D6B-9B14-A7DB6C603FAB}" type="presOf" srcId="{6BE02FAB-C730-41C2-AEB7-78C3A2FED9D9}" destId="{6A74B7A3-3E3C-414E-B164-DED8C6923F48}" srcOrd="0" destOrd="0" presId="urn:microsoft.com/office/officeart/2018/2/layout/IconVerticalSolidList"/>
    <dgm:cxn modelId="{B72A54D5-7B5C-4729-A977-F5954F69A0B3}" type="presOf" srcId="{72BA7F3C-FF98-4932-9EC9-0EE1EB3DAEC0}" destId="{4F724299-CE40-4A13-93AD-CD0ED1785982}" srcOrd="0" destOrd="0" presId="urn:microsoft.com/office/officeart/2018/2/layout/IconVerticalSolidList"/>
    <dgm:cxn modelId="{3E2DAEBE-80D2-4415-9B9D-2D0F4CB52DF4}" type="presParOf" srcId="{4F724299-CE40-4A13-93AD-CD0ED1785982}" destId="{0E6F784C-FD3F-4669-9845-B6D1FAEDBFB9}" srcOrd="0" destOrd="0" presId="urn:microsoft.com/office/officeart/2018/2/layout/IconVerticalSolidList"/>
    <dgm:cxn modelId="{09695160-AA34-4822-A976-1170C91A00F8}" type="presParOf" srcId="{0E6F784C-FD3F-4669-9845-B6D1FAEDBFB9}" destId="{778279F0-E496-462A-AFBD-5B8148ABAAC7}" srcOrd="0" destOrd="0" presId="urn:microsoft.com/office/officeart/2018/2/layout/IconVerticalSolidList"/>
    <dgm:cxn modelId="{499FD58A-B284-4E80-AC06-D3C5CB58C4D1}" type="presParOf" srcId="{0E6F784C-FD3F-4669-9845-B6D1FAEDBFB9}" destId="{5916B625-04F8-4139-9926-0108350CB069}" srcOrd="1" destOrd="0" presId="urn:microsoft.com/office/officeart/2018/2/layout/IconVerticalSolidList"/>
    <dgm:cxn modelId="{CDC4208F-03EF-4F66-8AF7-3EDD3E14C564}" type="presParOf" srcId="{0E6F784C-FD3F-4669-9845-B6D1FAEDBFB9}" destId="{8B6BFAA0-C0B5-4B2C-A818-0DCCDB572A6D}" srcOrd="2" destOrd="0" presId="urn:microsoft.com/office/officeart/2018/2/layout/IconVerticalSolidList"/>
    <dgm:cxn modelId="{B964B86D-6DE0-436D-BC61-642EF22387B9}" type="presParOf" srcId="{0E6F784C-FD3F-4669-9845-B6D1FAEDBFB9}" destId="{A076B0C6-89B5-4A28-A883-FB4846DFF543}" srcOrd="3" destOrd="0" presId="urn:microsoft.com/office/officeart/2018/2/layout/IconVerticalSolidList"/>
    <dgm:cxn modelId="{8D8CD6F4-FD92-4AB8-BA12-5A137DE0BACF}" type="presParOf" srcId="{4F724299-CE40-4A13-93AD-CD0ED1785982}" destId="{4180B84F-1317-4690-9379-FFC41A1C35A4}" srcOrd="1" destOrd="0" presId="urn:microsoft.com/office/officeart/2018/2/layout/IconVerticalSolidList"/>
    <dgm:cxn modelId="{24C03F81-74A2-4D67-A10F-AAFAEF934CD0}" type="presParOf" srcId="{4F724299-CE40-4A13-93AD-CD0ED1785982}" destId="{4AA890E3-7236-4D1A-A36D-9326DD386A80}" srcOrd="2" destOrd="0" presId="urn:microsoft.com/office/officeart/2018/2/layout/IconVerticalSolidList"/>
    <dgm:cxn modelId="{7844E095-DD95-4A63-9C30-BA5AD1DB9275}" type="presParOf" srcId="{4AA890E3-7236-4D1A-A36D-9326DD386A80}" destId="{85CD0D9A-9C77-4424-B51B-12595383B0F0}" srcOrd="0" destOrd="0" presId="urn:microsoft.com/office/officeart/2018/2/layout/IconVerticalSolidList"/>
    <dgm:cxn modelId="{F1FAACA9-5520-4DA2-8916-CB7A1D6BDEA8}" type="presParOf" srcId="{4AA890E3-7236-4D1A-A36D-9326DD386A80}" destId="{325E05C2-A1C3-4ED5-BE7C-0B6B4F1AD3E0}" srcOrd="1" destOrd="0" presId="urn:microsoft.com/office/officeart/2018/2/layout/IconVerticalSolidList"/>
    <dgm:cxn modelId="{E7AEF501-3448-4E1A-A60B-AFAC74721955}" type="presParOf" srcId="{4AA890E3-7236-4D1A-A36D-9326DD386A80}" destId="{10108D52-FF97-4BB5-A46B-7CBCB98C8B94}" srcOrd="2" destOrd="0" presId="urn:microsoft.com/office/officeart/2018/2/layout/IconVerticalSolidList"/>
    <dgm:cxn modelId="{C7DA4BD8-3900-44BD-B48F-19C1CA5F8925}" type="presParOf" srcId="{4AA890E3-7236-4D1A-A36D-9326DD386A80}" destId="{04201AC6-C175-4CB5-8358-E3B865B3348B}" srcOrd="3" destOrd="0" presId="urn:microsoft.com/office/officeart/2018/2/layout/IconVerticalSolidList"/>
    <dgm:cxn modelId="{C9FE02B9-E2C1-4FC0-8A68-30DBAA813BE8}" type="presParOf" srcId="{4F724299-CE40-4A13-93AD-CD0ED1785982}" destId="{C1EF3028-14BB-4122-B8D3-4EFE82F0C9FF}" srcOrd="3" destOrd="0" presId="urn:microsoft.com/office/officeart/2018/2/layout/IconVerticalSolidList"/>
    <dgm:cxn modelId="{51CF155E-C8B9-4F8C-8B2D-0A6B18D2B76E}" type="presParOf" srcId="{4F724299-CE40-4A13-93AD-CD0ED1785982}" destId="{1C4D7B9D-1765-4226-AE63-713947D4D428}" srcOrd="4" destOrd="0" presId="urn:microsoft.com/office/officeart/2018/2/layout/IconVerticalSolidList"/>
    <dgm:cxn modelId="{FDCDCBED-4CD1-4B34-9A40-01B9F90FF10B}" type="presParOf" srcId="{1C4D7B9D-1765-4226-AE63-713947D4D428}" destId="{34748765-54B7-4DAC-81AF-9253D125D2AA}" srcOrd="0" destOrd="0" presId="urn:microsoft.com/office/officeart/2018/2/layout/IconVerticalSolidList"/>
    <dgm:cxn modelId="{E8264DB9-D686-41DF-B77C-A3AB5C927695}" type="presParOf" srcId="{1C4D7B9D-1765-4226-AE63-713947D4D428}" destId="{758AF4B4-BA7A-420B-AF0E-A95EBEEE78EA}" srcOrd="1" destOrd="0" presId="urn:microsoft.com/office/officeart/2018/2/layout/IconVerticalSolidList"/>
    <dgm:cxn modelId="{615EEA1A-7EEC-45F3-9CBB-34F6D945E709}" type="presParOf" srcId="{1C4D7B9D-1765-4226-AE63-713947D4D428}" destId="{CA99BFF7-16DD-4A0E-A677-E8A69D852A3F}" srcOrd="2" destOrd="0" presId="urn:microsoft.com/office/officeart/2018/2/layout/IconVerticalSolidList"/>
    <dgm:cxn modelId="{53100CFB-34EC-404C-B718-36056B9F0D2B}" type="presParOf" srcId="{1C4D7B9D-1765-4226-AE63-713947D4D428}" destId="{6A74B7A3-3E3C-414E-B164-DED8C6923F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2C4A0-AF30-4A43-BEB5-BF99A0D36999}"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2CA16754-B640-4866-9306-1D7E8541AC1C}">
      <dgm:prSet/>
      <dgm:spPr/>
      <dgm:t>
        <a:bodyPr/>
        <a:lstStyle/>
        <a:p>
          <a:r>
            <a:rPr lang="en-US" dirty="0">
              <a:latin typeface="Dagny OT" panose="020B0504020201020104" pitchFamily="34" charset="77"/>
            </a:rPr>
            <a:t>Identifying influential points is an </a:t>
          </a:r>
          <a:r>
            <a:rPr lang="en-US" b="1" dirty="0">
              <a:latin typeface="Dagny OT" panose="020B0504020201020104" pitchFamily="34" charset="77"/>
            </a:rPr>
            <a:t>iterative </a:t>
          </a:r>
          <a:r>
            <a:rPr lang="en-CA" b="1" dirty="0">
              <a:latin typeface="Dagny OT" panose="020B0504020201020104" pitchFamily="34" charset="77"/>
            </a:rPr>
            <a:t>process</a:t>
          </a:r>
          <a:r>
            <a:rPr lang="en-CA" dirty="0">
              <a:latin typeface="Dagny OT" panose="020B0504020201020104" pitchFamily="34" charset="77"/>
            </a:rPr>
            <a:t> as the various analyses have to be run numerous times.</a:t>
          </a:r>
          <a:endParaRPr lang="en-US" dirty="0">
            <a:latin typeface="Dagny OT" panose="020B0504020201020104" pitchFamily="34" charset="77"/>
          </a:endParaRPr>
        </a:p>
      </dgm:t>
    </dgm:pt>
    <dgm:pt modelId="{E91196BE-9A27-4DC7-BF02-3F6FA875CA22}" type="parTrans" cxnId="{068BA4BD-4ECD-40CA-B19E-2398DD31F4D3}">
      <dgm:prSet/>
      <dgm:spPr/>
      <dgm:t>
        <a:bodyPr/>
        <a:lstStyle/>
        <a:p>
          <a:endParaRPr lang="en-US"/>
        </a:p>
      </dgm:t>
    </dgm:pt>
    <dgm:pt modelId="{54C2511E-BCB1-4DDC-BDB4-1F6CF5BEFBAD}" type="sibTrans" cxnId="{068BA4BD-4ECD-40CA-B19E-2398DD31F4D3}">
      <dgm:prSet/>
      <dgm:spPr/>
      <dgm:t>
        <a:bodyPr/>
        <a:lstStyle/>
        <a:p>
          <a:endParaRPr lang="en-US"/>
        </a:p>
      </dgm:t>
    </dgm:pt>
    <dgm:pt modelId="{12713029-EFF2-47C9-AFF8-645176DCD9F2}">
      <dgm:prSet/>
      <dgm:spPr/>
      <dgm:t>
        <a:bodyPr/>
        <a:lstStyle/>
        <a:p>
          <a:r>
            <a:rPr lang="en-CA" dirty="0">
              <a:latin typeface="Dagny OT" panose="020B0504020201020104" pitchFamily="34" charset="77"/>
            </a:rPr>
            <a:t>Fully automated identification and removal of anomalous observations is </a:t>
          </a:r>
          <a:r>
            <a:rPr lang="en-CA" b="1" dirty="0">
              <a:latin typeface="Dagny OT" panose="020B0504020201020104" pitchFamily="34" charset="77"/>
            </a:rPr>
            <a:t>NOT recommended</a:t>
          </a:r>
          <a:r>
            <a:rPr lang="en-CA" dirty="0">
              <a:latin typeface="Dagny OT" panose="020B0504020201020104" pitchFamily="34" charset="77"/>
            </a:rPr>
            <a:t>.</a:t>
          </a:r>
          <a:endParaRPr lang="en-US" dirty="0">
            <a:latin typeface="Dagny OT" panose="020B0504020201020104" pitchFamily="34" charset="77"/>
          </a:endParaRPr>
        </a:p>
      </dgm:t>
    </dgm:pt>
    <dgm:pt modelId="{775DF022-1077-436F-BFD3-DC237407F64D}" type="parTrans" cxnId="{F20DA4FC-C502-49E2-8F30-105D95BCC033}">
      <dgm:prSet/>
      <dgm:spPr/>
      <dgm:t>
        <a:bodyPr/>
        <a:lstStyle/>
        <a:p>
          <a:endParaRPr lang="en-US"/>
        </a:p>
      </dgm:t>
    </dgm:pt>
    <dgm:pt modelId="{84140515-32ED-4400-A421-95A3517F668D}" type="sibTrans" cxnId="{F20DA4FC-C502-49E2-8F30-105D95BCC033}">
      <dgm:prSet/>
      <dgm:spPr/>
      <dgm:t>
        <a:bodyPr/>
        <a:lstStyle/>
        <a:p>
          <a:endParaRPr lang="en-US"/>
        </a:p>
      </dgm:t>
    </dgm:pt>
    <dgm:pt modelId="{FBD736CB-B12D-4EBC-B8C6-377DD493AF9B}">
      <dgm:prSet/>
      <dgm:spPr/>
      <dgm:t>
        <a:bodyPr/>
        <a:lstStyle/>
        <a:p>
          <a:r>
            <a:rPr lang="en-CA" dirty="0">
              <a:latin typeface="Dagny OT" panose="020B0504020201020104" pitchFamily="34" charset="77"/>
            </a:rPr>
            <a:t>Use data transformations if the data is </a:t>
          </a:r>
          <a:r>
            <a:rPr lang="en-CA" b="1" dirty="0">
              <a:latin typeface="Dagny OT" panose="020B0504020201020104" pitchFamily="34" charset="77"/>
            </a:rPr>
            <a:t>NOT normally distributed</a:t>
          </a:r>
          <a:r>
            <a:rPr lang="en-CA" dirty="0">
              <a:latin typeface="Dagny OT" panose="020B0504020201020104" pitchFamily="34" charset="77"/>
            </a:rPr>
            <a:t>.</a:t>
          </a:r>
          <a:endParaRPr lang="en-US" dirty="0">
            <a:latin typeface="Dagny OT" panose="020B0504020201020104" pitchFamily="34" charset="77"/>
          </a:endParaRPr>
        </a:p>
      </dgm:t>
    </dgm:pt>
    <dgm:pt modelId="{03BBD098-0494-4298-B690-F8502EA73DB9}" type="parTrans" cxnId="{A6B4DDF1-98DA-4EC4-95B5-28518E3BCEAA}">
      <dgm:prSet/>
      <dgm:spPr/>
      <dgm:t>
        <a:bodyPr/>
        <a:lstStyle/>
        <a:p>
          <a:endParaRPr lang="en-US"/>
        </a:p>
      </dgm:t>
    </dgm:pt>
    <dgm:pt modelId="{98A5B253-AAF8-46E7-9FB4-9BB00A537AED}" type="sibTrans" cxnId="{A6B4DDF1-98DA-4EC4-95B5-28518E3BCEAA}">
      <dgm:prSet/>
      <dgm:spPr/>
      <dgm:t>
        <a:bodyPr/>
        <a:lstStyle/>
        <a:p>
          <a:endParaRPr lang="en-US"/>
        </a:p>
      </dgm:t>
    </dgm:pt>
    <dgm:pt modelId="{BB539FA4-F231-4079-8BBA-B242DA4F6780}">
      <dgm:prSet/>
      <dgm:spPr/>
      <dgm:t>
        <a:bodyPr/>
        <a:lstStyle/>
        <a:p>
          <a:r>
            <a:rPr lang="en-CA" dirty="0">
              <a:latin typeface="Dagny OT" panose="020B0504020201020104" pitchFamily="34" charset="77"/>
            </a:rPr>
            <a:t>Whether an observation is an outlier or not depends on </a:t>
          </a:r>
          <a:r>
            <a:rPr lang="en-CA" b="1" dirty="0">
              <a:latin typeface="Dagny OT" panose="020B0504020201020104" pitchFamily="34" charset="77"/>
            </a:rPr>
            <a:t>various factors</a:t>
          </a:r>
          <a:r>
            <a:rPr lang="en-CA" dirty="0">
              <a:latin typeface="Dagny OT" panose="020B0504020201020104" pitchFamily="34" charset="77"/>
            </a:rPr>
            <a:t>;</a:t>
          </a:r>
          <a:r>
            <a:rPr lang="en-US" dirty="0">
              <a:latin typeface="Dagny OT" panose="020B0504020201020104" pitchFamily="34" charset="77"/>
            </a:rPr>
            <a:t> what observations end up being </a:t>
          </a:r>
          <a:r>
            <a:rPr lang="en-CA" dirty="0">
              <a:latin typeface="Dagny OT" panose="020B0504020201020104" pitchFamily="34" charset="77"/>
            </a:rPr>
            <a:t>influential data points depends on the </a:t>
          </a:r>
          <a:r>
            <a:rPr lang="en-CA" b="1" dirty="0">
              <a:latin typeface="Dagny OT" panose="020B0504020201020104" pitchFamily="34" charset="77"/>
            </a:rPr>
            <a:t>specific analysis to be performed</a:t>
          </a:r>
          <a:r>
            <a:rPr lang="en-CA" dirty="0">
              <a:latin typeface="Dagny OT" panose="020B0504020201020104" pitchFamily="34" charset="77"/>
            </a:rPr>
            <a:t>.</a:t>
          </a:r>
          <a:endParaRPr lang="en-US" dirty="0">
            <a:latin typeface="Dagny OT" panose="020B0504020201020104" pitchFamily="34" charset="77"/>
          </a:endParaRPr>
        </a:p>
      </dgm:t>
    </dgm:pt>
    <dgm:pt modelId="{6566D1C9-DFCD-4AFD-B4F9-62BD1EE335C9}" type="parTrans" cxnId="{D2061621-B1A0-49AB-987E-600EB36B5E30}">
      <dgm:prSet/>
      <dgm:spPr/>
      <dgm:t>
        <a:bodyPr/>
        <a:lstStyle/>
        <a:p>
          <a:endParaRPr lang="en-US"/>
        </a:p>
      </dgm:t>
    </dgm:pt>
    <dgm:pt modelId="{2EA9B2BB-1406-4A8F-A7DF-E860F07D54EC}" type="sibTrans" cxnId="{D2061621-B1A0-49AB-987E-600EB36B5E30}">
      <dgm:prSet/>
      <dgm:spPr/>
      <dgm:t>
        <a:bodyPr/>
        <a:lstStyle/>
        <a:p>
          <a:endParaRPr lang="en-US"/>
        </a:p>
      </dgm:t>
    </dgm:pt>
    <dgm:pt modelId="{7FA6F44D-B0BD-764D-BCF0-83FFEA0E547A}" type="pres">
      <dgm:prSet presAssocID="{9042C4A0-AF30-4A43-BEB5-BF99A0D36999}" presName="hierChild1" presStyleCnt="0">
        <dgm:presLayoutVars>
          <dgm:chPref val="1"/>
          <dgm:dir/>
          <dgm:animOne val="branch"/>
          <dgm:animLvl val="lvl"/>
          <dgm:resizeHandles/>
        </dgm:presLayoutVars>
      </dgm:prSet>
      <dgm:spPr/>
    </dgm:pt>
    <dgm:pt modelId="{6F728999-4126-D146-82C9-B0C32D12A832}" type="pres">
      <dgm:prSet presAssocID="{2CA16754-B640-4866-9306-1D7E8541AC1C}" presName="hierRoot1" presStyleCnt="0"/>
      <dgm:spPr/>
    </dgm:pt>
    <dgm:pt modelId="{6913542C-082F-744A-859E-3F4449C6983A}" type="pres">
      <dgm:prSet presAssocID="{2CA16754-B640-4866-9306-1D7E8541AC1C}" presName="composite" presStyleCnt="0"/>
      <dgm:spPr/>
    </dgm:pt>
    <dgm:pt modelId="{18361220-426C-004D-903F-B20FB2661259}" type="pres">
      <dgm:prSet presAssocID="{2CA16754-B640-4866-9306-1D7E8541AC1C}" presName="background" presStyleLbl="node0" presStyleIdx="0" presStyleCnt="4"/>
      <dgm:spPr/>
    </dgm:pt>
    <dgm:pt modelId="{435B82BE-4F41-3B4E-BAAC-CB9D84B0AF41}" type="pres">
      <dgm:prSet presAssocID="{2CA16754-B640-4866-9306-1D7E8541AC1C}" presName="text" presStyleLbl="fgAcc0" presStyleIdx="0" presStyleCnt="4">
        <dgm:presLayoutVars>
          <dgm:chPref val="3"/>
        </dgm:presLayoutVars>
      </dgm:prSet>
      <dgm:spPr/>
    </dgm:pt>
    <dgm:pt modelId="{70B39F53-978F-534D-AED2-11160315FCE1}" type="pres">
      <dgm:prSet presAssocID="{2CA16754-B640-4866-9306-1D7E8541AC1C}" presName="hierChild2" presStyleCnt="0"/>
      <dgm:spPr/>
    </dgm:pt>
    <dgm:pt modelId="{32C3A394-8A6E-9846-8B3A-7E3E1A47BE5C}" type="pres">
      <dgm:prSet presAssocID="{12713029-EFF2-47C9-AFF8-645176DCD9F2}" presName="hierRoot1" presStyleCnt="0"/>
      <dgm:spPr/>
    </dgm:pt>
    <dgm:pt modelId="{0F1DCD82-ACFD-FB42-B57E-22E91A252B41}" type="pres">
      <dgm:prSet presAssocID="{12713029-EFF2-47C9-AFF8-645176DCD9F2}" presName="composite" presStyleCnt="0"/>
      <dgm:spPr/>
    </dgm:pt>
    <dgm:pt modelId="{E7A1739A-043F-A349-B90B-880B5E0B0793}" type="pres">
      <dgm:prSet presAssocID="{12713029-EFF2-47C9-AFF8-645176DCD9F2}" presName="background" presStyleLbl="node0" presStyleIdx="1" presStyleCnt="4"/>
      <dgm:spPr/>
    </dgm:pt>
    <dgm:pt modelId="{8B4AF2F3-FF77-CE41-ABEC-BD2DA84C17D2}" type="pres">
      <dgm:prSet presAssocID="{12713029-EFF2-47C9-AFF8-645176DCD9F2}" presName="text" presStyleLbl="fgAcc0" presStyleIdx="1" presStyleCnt="4">
        <dgm:presLayoutVars>
          <dgm:chPref val="3"/>
        </dgm:presLayoutVars>
      </dgm:prSet>
      <dgm:spPr/>
    </dgm:pt>
    <dgm:pt modelId="{0D74EE78-C04D-E547-8023-D964545363AE}" type="pres">
      <dgm:prSet presAssocID="{12713029-EFF2-47C9-AFF8-645176DCD9F2}" presName="hierChild2" presStyleCnt="0"/>
      <dgm:spPr/>
    </dgm:pt>
    <dgm:pt modelId="{0FFCD8F1-A512-714C-AD40-34B8E6949943}" type="pres">
      <dgm:prSet presAssocID="{FBD736CB-B12D-4EBC-B8C6-377DD493AF9B}" presName="hierRoot1" presStyleCnt="0"/>
      <dgm:spPr/>
    </dgm:pt>
    <dgm:pt modelId="{059DEA84-B50B-B641-8819-E20297C26A1C}" type="pres">
      <dgm:prSet presAssocID="{FBD736CB-B12D-4EBC-B8C6-377DD493AF9B}" presName="composite" presStyleCnt="0"/>
      <dgm:spPr/>
    </dgm:pt>
    <dgm:pt modelId="{85D9E26A-09ED-644D-9E48-5FECD5B15672}" type="pres">
      <dgm:prSet presAssocID="{FBD736CB-B12D-4EBC-B8C6-377DD493AF9B}" presName="background" presStyleLbl="node0" presStyleIdx="2" presStyleCnt="4"/>
      <dgm:spPr/>
    </dgm:pt>
    <dgm:pt modelId="{2D2806D8-8085-2648-B2B9-DDCCAA7033EE}" type="pres">
      <dgm:prSet presAssocID="{FBD736CB-B12D-4EBC-B8C6-377DD493AF9B}" presName="text" presStyleLbl="fgAcc0" presStyleIdx="2" presStyleCnt="4">
        <dgm:presLayoutVars>
          <dgm:chPref val="3"/>
        </dgm:presLayoutVars>
      </dgm:prSet>
      <dgm:spPr/>
    </dgm:pt>
    <dgm:pt modelId="{9E01C295-A74D-8F4D-A661-B9BCE138C406}" type="pres">
      <dgm:prSet presAssocID="{FBD736CB-B12D-4EBC-B8C6-377DD493AF9B}" presName="hierChild2" presStyleCnt="0"/>
      <dgm:spPr/>
    </dgm:pt>
    <dgm:pt modelId="{AE4A50F1-6C89-B144-A12B-17C3DFA9FA0C}" type="pres">
      <dgm:prSet presAssocID="{BB539FA4-F231-4079-8BBA-B242DA4F6780}" presName="hierRoot1" presStyleCnt="0"/>
      <dgm:spPr/>
    </dgm:pt>
    <dgm:pt modelId="{56AF40D7-935E-7E48-B076-9D51E5409F40}" type="pres">
      <dgm:prSet presAssocID="{BB539FA4-F231-4079-8BBA-B242DA4F6780}" presName="composite" presStyleCnt="0"/>
      <dgm:spPr/>
    </dgm:pt>
    <dgm:pt modelId="{A4AC8C45-1067-4046-8509-EEFBCA93FADA}" type="pres">
      <dgm:prSet presAssocID="{BB539FA4-F231-4079-8BBA-B242DA4F6780}" presName="background" presStyleLbl="node0" presStyleIdx="3" presStyleCnt="4"/>
      <dgm:spPr/>
    </dgm:pt>
    <dgm:pt modelId="{2040E14F-B3A5-5A4A-9E8F-4E025E8B6D67}" type="pres">
      <dgm:prSet presAssocID="{BB539FA4-F231-4079-8BBA-B242DA4F6780}" presName="text" presStyleLbl="fgAcc0" presStyleIdx="3" presStyleCnt="4">
        <dgm:presLayoutVars>
          <dgm:chPref val="3"/>
        </dgm:presLayoutVars>
      </dgm:prSet>
      <dgm:spPr/>
    </dgm:pt>
    <dgm:pt modelId="{D2380CB0-04EE-924C-94AC-4F054B39E4C8}" type="pres">
      <dgm:prSet presAssocID="{BB539FA4-F231-4079-8BBA-B242DA4F6780}" presName="hierChild2" presStyleCnt="0"/>
      <dgm:spPr/>
    </dgm:pt>
  </dgm:ptLst>
  <dgm:cxnLst>
    <dgm:cxn modelId="{D2061621-B1A0-49AB-987E-600EB36B5E30}" srcId="{9042C4A0-AF30-4A43-BEB5-BF99A0D36999}" destId="{BB539FA4-F231-4079-8BBA-B242DA4F6780}" srcOrd="3" destOrd="0" parTransId="{6566D1C9-DFCD-4AFD-B4F9-62BD1EE335C9}" sibTransId="{2EA9B2BB-1406-4A8F-A7DF-E860F07D54EC}"/>
    <dgm:cxn modelId="{94D11445-30AA-F846-B835-DBA82BFB27C3}" type="presOf" srcId="{12713029-EFF2-47C9-AFF8-645176DCD9F2}" destId="{8B4AF2F3-FF77-CE41-ABEC-BD2DA84C17D2}" srcOrd="0" destOrd="0" presId="urn:microsoft.com/office/officeart/2005/8/layout/hierarchy1"/>
    <dgm:cxn modelId="{AA1E2153-CAB8-AF41-9A72-A7A506CB6823}" type="presOf" srcId="{BB539FA4-F231-4079-8BBA-B242DA4F6780}" destId="{2040E14F-B3A5-5A4A-9E8F-4E025E8B6D67}" srcOrd="0" destOrd="0" presId="urn:microsoft.com/office/officeart/2005/8/layout/hierarchy1"/>
    <dgm:cxn modelId="{8ED81E86-D07E-744D-8D1E-49795FEF2ABD}" type="presOf" srcId="{2CA16754-B640-4866-9306-1D7E8541AC1C}" destId="{435B82BE-4F41-3B4E-BAAC-CB9D84B0AF41}" srcOrd="0" destOrd="0" presId="urn:microsoft.com/office/officeart/2005/8/layout/hierarchy1"/>
    <dgm:cxn modelId="{068BA4BD-4ECD-40CA-B19E-2398DD31F4D3}" srcId="{9042C4A0-AF30-4A43-BEB5-BF99A0D36999}" destId="{2CA16754-B640-4866-9306-1D7E8541AC1C}" srcOrd="0" destOrd="0" parTransId="{E91196BE-9A27-4DC7-BF02-3F6FA875CA22}" sibTransId="{54C2511E-BCB1-4DDC-BDB4-1F6CF5BEFBAD}"/>
    <dgm:cxn modelId="{0FCC7EEA-E1AC-1441-9508-BEEB429BC9C5}" type="presOf" srcId="{FBD736CB-B12D-4EBC-B8C6-377DD493AF9B}" destId="{2D2806D8-8085-2648-B2B9-DDCCAA7033EE}" srcOrd="0" destOrd="0" presId="urn:microsoft.com/office/officeart/2005/8/layout/hierarchy1"/>
    <dgm:cxn modelId="{A6B4DDF1-98DA-4EC4-95B5-28518E3BCEAA}" srcId="{9042C4A0-AF30-4A43-BEB5-BF99A0D36999}" destId="{FBD736CB-B12D-4EBC-B8C6-377DD493AF9B}" srcOrd="2" destOrd="0" parTransId="{03BBD098-0494-4298-B690-F8502EA73DB9}" sibTransId="{98A5B253-AAF8-46E7-9FB4-9BB00A537AED}"/>
    <dgm:cxn modelId="{F20DA4FC-C502-49E2-8F30-105D95BCC033}" srcId="{9042C4A0-AF30-4A43-BEB5-BF99A0D36999}" destId="{12713029-EFF2-47C9-AFF8-645176DCD9F2}" srcOrd="1" destOrd="0" parTransId="{775DF022-1077-436F-BFD3-DC237407F64D}" sibTransId="{84140515-32ED-4400-A421-95A3517F668D}"/>
    <dgm:cxn modelId="{EA394CFF-7E18-BF41-B342-3465ACED8017}" type="presOf" srcId="{9042C4A0-AF30-4A43-BEB5-BF99A0D36999}" destId="{7FA6F44D-B0BD-764D-BCF0-83FFEA0E547A}" srcOrd="0" destOrd="0" presId="urn:microsoft.com/office/officeart/2005/8/layout/hierarchy1"/>
    <dgm:cxn modelId="{EDA2EA42-E95D-9A48-8FA6-9CB5B4E31784}" type="presParOf" srcId="{7FA6F44D-B0BD-764D-BCF0-83FFEA0E547A}" destId="{6F728999-4126-D146-82C9-B0C32D12A832}" srcOrd="0" destOrd="0" presId="urn:microsoft.com/office/officeart/2005/8/layout/hierarchy1"/>
    <dgm:cxn modelId="{36A56DD5-B076-0F44-A3CA-B8ACE03A367F}" type="presParOf" srcId="{6F728999-4126-D146-82C9-B0C32D12A832}" destId="{6913542C-082F-744A-859E-3F4449C6983A}" srcOrd="0" destOrd="0" presId="urn:microsoft.com/office/officeart/2005/8/layout/hierarchy1"/>
    <dgm:cxn modelId="{62D44A3E-DA97-1D49-A130-325CC3871C86}" type="presParOf" srcId="{6913542C-082F-744A-859E-3F4449C6983A}" destId="{18361220-426C-004D-903F-B20FB2661259}" srcOrd="0" destOrd="0" presId="urn:microsoft.com/office/officeart/2005/8/layout/hierarchy1"/>
    <dgm:cxn modelId="{3BD1E63E-D89E-FE45-A00F-3630F06EAD15}" type="presParOf" srcId="{6913542C-082F-744A-859E-3F4449C6983A}" destId="{435B82BE-4F41-3B4E-BAAC-CB9D84B0AF41}" srcOrd="1" destOrd="0" presId="urn:microsoft.com/office/officeart/2005/8/layout/hierarchy1"/>
    <dgm:cxn modelId="{9728D2AF-BF14-5945-A7B4-1EC40FF04E94}" type="presParOf" srcId="{6F728999-4126-D146-82C9-B0C32D12A832}" destId="{70B39F53-978F-534D-AED2-11160315FCE1}" srcOrd="1" destOrd="0" presId="urn:microsoft.com/office/officeart/2005/8/layout/hierarchy1"/>
    <dgm:cxn modelId="{61496756-AD02-6C4D-94B8-F32650FDF455}" type="presParOf" srcId="{7FA6F44D-B0BD-764D-BCF0-83FFEA0E547A}" destId="{32C3A394-8A6E-9846-8B3A-7E3E1A47BE5C}" srcOrd="1" destOrd="0" presId="urn:microsoft.com/office/officeart/2005/8/layout/hierarchy1"/>
    <dgm:cxn modelId="{951651D8-5D4B-0C44-9DAD-03EB229668B4}" type="presParOf" srcId="{32C3A394-8A6E-9846-8B3A-7E3E1A47BE5C}" destId="{0F1DCD82-ACFD-FB42-B57E-22E91A252B41}" srcOrd="0" destOrd="0" presId="urn:microsoft.com/office/officeart/2005/8/layout/hierarchy1"/>
    <dgm:cxn modelId="{A061C760-940A-8A43-A9DB-84EAAB8A9C40}" type="presParOf" srcId="{0F1DCD82-ACFD-FB42-B57E-22E91A252B41}" destId="{E7A1739A-043F-A349-B90B-880B5E0B0793}" srcOrd="0" destOrd="0" presId="urn:microsoft.com/office/officeart/2005/8/layout/hierarchy1"/>
    <dgm:cxn modelId="{93F600F0-1B01-604D-8B10-E1D819517AEF}" type="presParOf" srcId="{0F1DCD82-ACFD-FB42-B57E-22E91A252B41}" destId="{8B4AF2F3-FF77-CE41-ABEC-BD2DA84C17D2}" srcOrd="1" destOrd="0" presId="urn:microsoft.com/office/officeart/2005/8/layout/hierarchy1"/>
    <dgm:cxn modelId="{E9D83192-22B4-FC48-80A8-BBB5A79E8F5F}" type="presParOf" srcId="{32C3A394-8A6E-9846-8B3A-7E3E1A47BE5C}" destId="{0D74EE78-C04D-E547-8023-D964545363AE}" srcOrd="1" destOrd="0" presId="urn:microsoft.com/office/officeart/2005/8/layout/hierarchy1"/>
    <dgm:cxn modelId="{3861C98A-794C-D547-8DDD-B9A5EEAE7EE3}" type="presParOf" srcId="{7FA6F44D-B0BD-764D-BCF0-83FFEA0E547A}" destId="{0FFCD8F1-A512-714C-AD40-34B8E6949943}" srcOrd="2" destOrd="0" presId="urn:microsoft.com/office/officeart/2005/8/layout/hierarchy1"/>
    <dgm:cxn modelId="{B7465BBB-5232-734E-9006-68059C189335}" type="presParOf" srcId="{0FFCD8F1-A512-714C-AD40-34B8E6949943}" destId="{059DEA84-B50B-B641-8819-E20297C26A1C}" srcOrd="0" destOrd="0" presId="urn:microsoft.com/office/officeart/2005/8/layout/hierarchy1"/>
    <dgm:cxn modelId="{A378627E-386D-B246-A1EB-811803892D50}" type="presParOf" srcId="{059DEA84-B50B-B641-8819-E20297C26A1C}" destId="{85D9E26A-09ED-644D-9E48-5FECD5B15672}" srcOrd="0" destOrd="0" presId="urn:microsoft.com/office/officeart/2005/8/layout/hierarchy1"/>
    <dgm:cxn modelId="{CF8BB0A1-8BD6-BC4E-B34C-D4D0E397E3BD}" type="presParOf" srcId="{059DEA84-B50B-B641-8819-E20297C26A1C}" destId="{2D2806D8-8085-2648-B2B9-DDCCAA7033EE}" srcOrd="1" destOrd="0" presId="urn:microsoft.com/office/officeart/2005/8/layout/hierarchy1"/>
    <dgm:cxn modelId="{A71AFFA3-5941-984C-B74C-8638AEF1E148}" type="presParOf" srcId="{0FFCD8F1-A512-714C-AD40-34B8E6949943}" destId="{9E01C295-A74D-8F4D-A661-B9BCE138C406}" srcOrd="1" destOrd="0" presId="urn:microsoft.com/office/officeart/2005/8/layout/hierarchy1"/>
    <dgm:cxn modelId="{52187D78-6894-D248-9956-89D743AEB2F1}" type="presParOf" srcId="{7FA6F44D-B0BD-764D-BCF0-83FFEA0E547A}" destId="{AE4A50F1-6C89-B144-A12B-17C3DFA9FA0C}" srcOrd="3" destOrd="0" presId="urn:microsoft.com/office/officeart/2005/8/layout/hierarchy1"/>
    <dgm:cxn modelId="{2EF2B3B3-1152-A74C-A5D2-7CD3541CE994}" type="presParOf" srcId="{AE4A50F1-6C89-B144-A12B-17C3DFA9FA0C}" destId="{56AF40D7-935E-7E48-B076-9D51E5409F40}" srcOrd="0" destOrd="0" presId="urn:microsoft.com/office/officeart/2005/8/layout/hierarchy1"/>
    <dgm:cxn modelId="{25FB634E-0D32-4444-9A9F-DE1D4B2BB876}" type="presParOf" srcId="{56AF40D7-935E-7E48-B076-9D51E5409F40}" destId="{A4AC8C45-1067-4046-8509-EEFBCA93FADA}" srcOrd="0" destOrd="0" presId="urn:microsoft.com/office/officeart/2005/8/layout/hierarchy1"/>
    <dgm:cxn modelId="{7C43A793-8E10-9441-9D0B-6B5AEBDD1353}" type="presParOf" srcId="{56AF40D7-935E-7E48-B076-9D51E5409F40}" destId="{2040E14F-B3A5-5A4A-9E8F-4E025E8B6D67}" srcOrd="1" destOrd="0" presId="urn:microsoft.com/office/officeart/2005/8/layout/hierarchy1"/>
    <dgm:cxn modelId="{6EC9C2C1-0C7A-CB4F-9D34-121258C3D04F}" type="presParOf" srcId="{AE4A50F1-6C89-B144-A12B-17C3DFA9FA0C}" destId="{D2380CB0-04EE-924C-94AC-4F054B39E4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279F0-E496-462A-AFBD-5B8148ABAAC7}">
      <dsp:nvSpPr>
        <dsp:cNvPr id="0" name=""/>
        <dsp:cNvSpPr/>
      </dsp:nvSpPr>
      <dsp:spPr>
        <a:xfrm>
          <a:off x="0" y="505"/>
          <a:ext cx="11029615" cy="11827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6B625-04F8-4139-9926-0108350CB069}">
      <dsp:nvSpPr>
        <dsp:cNvPr id="0" name=""/>
        <dsp:cNvSpPr/>
      </dsp:nvSpPr>
      <dsp:spPr>
        <a:xfrm>
          <a:off x="357793" y="266632"/>
          <a:ext cx="650533" cy="6505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6B0C6-89B5-4A28-A883-FB4846DFF543}">
      <dsp:nvSpPr>
        <dsp:cNvPr id="0" name=""/>
        <dsp:cNvSpPr/>
      </dsp:nvSpPr>
      <dsp:spPr>
        <a:xfrm>
          <a:off x="1366119" y="505"/>
          <a:ext cx="9663495" cy="118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78" tIns="125178" rIns="125178" bIns="125178" numCol="1" spcCol="1270" anchor="ctr" anchorCtr="0">
          <a:noAutofit/>
        </a:bodyPr>
        <a:lstStyle/>
        <a:p>
          <a:pPr marL="0" lvl="0" indent="0" algn="l" defTabSz="1022350">
            <a:lnSpc>
              <a:spcPct val="100000"/>
            </a:lnSpc>
            <a:spcBef>
              <a:spcPct val="0"/>
            </a:spcBef>
            <a:spcAft>
              <a:spcPct val="35000"/>
            </a:spcAft>
            <a:buNone/>
          </a:pPr>
          <a:r>
            <a:rPr lang="en-US" sz="2300" b="1" kern="1200" dirty="0">
              <a:solidFill>
                <a:schemeClr val="tx2"/>
              </a:solidFill>
              <a:latin typeface="Dagny OT" panose="020B0504020201020104" pitchFamily="34" charset="77"/>
            </a:rPr>
            <a:t>Influential data points </a:t>
          </a:r>
          <a:r>
            <a:rPr lang="en-US" sz="2300" kern="1200" dirty="0">
              <a:solidFill>
                <a:schemeClr val="tx2"/>
              </a:solidFill>
              <a:latin typeface="Dagny OT" panose="020B0504020201020104" pitchFamily="34" charset="77"/>
            </a:rPr>
            <a:t>are observations whose absence leads to </a:t>
          </a:r>
          <a:r>
            <a:rPr lang="en-US" sz="2300" b="1" kern="1200" dirty="0">
              <a:solidFill>
                <a:schemeClr val="tx2"/>
              </a:solidFill>
              <a:latin typeface="Dagny OT" panose="020B0504020201020104" pitchFamily="34" charset="77"/>
            </a:rPr>
            <a:t>markedly different </a:t>
          </a:r>
          <a:r>
            <a:rPr lang="en-US" sz="2300" kern="1200" dirty="0">
              <a:solidFill>
                <a:schemeClr val="tx2"/>
              </a:solidFill>
              <a:latin typeface="Dagny OT" panose="020B0504020201020104" pitchFamily="34" charset="77"/>
            </a:rPr>
            <a:t>analysis results.</a:t>
          </a:r>
        </a:p>
      </dsp:txBody>
      <dsp:txXfrm>
        <a:off x="1366119" y="505"/>
        <a:ext cx="9663495" cy="1182787"/>
      </dsp:txXfrm>
    </dsp:sp>
    <dsp:sp modelId="{85CD0D9A-9C77-4424-B51B-12595383B0F0}">
      <dsp:nvSpPr>
        <dsp:cNvPr id="0" name=""/>
        <dsp:cNvSpPr/>
      </dsp:nvSpPr>
      <dsp:spPr>
        <a:xfrm>
          <a:off x="0" y="1478989"/>
          <a:ext cx="11029615" cy="11827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5E05C2-A1C3-4ED5-BE7C-0B6B4F1AD3E0}">
      <dsp:nvSpPr>
        <dsp:cNvPr id="0" name=""/>
        <dsp:cNvSpPr/>
      </dsp:nvSpPr>
      <dsp:spPr>
        <a:xfrm>
          <a:off x="357793" y="1745116"/>
          <a:ext cx="650533" cy="6505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01AC6-C175-4CB5-8358-E3B865B3348B}">
      <dsp:nvSpPr>
        <dsp:cNvPr id="0" name=""/>
        <dsp:cNvSpPr/>
      </dsp:nvSpPr>
      <dsp:spPr>
        <a:xfrm>
          <a:off x="1366119" y="1478989"/>
          <a:ext cx="9663495" cy="118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78" tIns="125178" rIns="125178" bIns="125178"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tx2"/>
              </a:solidFill>
              <a:latin typeface="Dagny OT" panose="020B0504020201020104" pitchFamily="34" charset="77"/>
            </a:rPr>
            <a:t>When influential observations are identified, </a:t>
          </a:r>
          <a:r>
            <a:rPr lang="en-US" sz="2300" b="1" kern="1200" dirty="0">
              <a:solidFill>
                <a:schemeClr val="tx2"/>
              </a:solidFill>
              <a:latin typeface="Dagny OT" panose="020B0504020201020104" pitchFamily="34" charset="77"/>
            </a:rPr>
            <a:t>remedial measures</a:t>
          </a:r>
          <a:r>
            <a:rPr lang="en-US" sz="2300" kern="1200" dirty="0">
              <a:solidFill>
                <a:schemeClr val="tx2"/>
              </a:solidFill>
              <a:latin typeface="Dagny OT" panose="020B0504020201020104" pitchFamily="34" charset="77"/>
            </a:rPr>
            <a:t> (such as data transformations) may be required to minimize their undue effects.</a:t>
          </a:r>
        </a:p>
      </dsp:txBody>
      <dsp:txXfrm>
        <a:off x="1366119" y="1478989"/>
        <a:ext cx="9663495" cy="1182787"/>
      </dsp:txXfrm>
    </dsp:sp>
    <dsp:sp modelId="{34748765-54B7-4DAC-81AF-9253D125D2AA}">
      <dsp:nvSpPr>
        <dsp:cNvPr id="0" name=""/>
        <dsp:cNvSpPr/>
      </dsp:nvSpPr>
      <dsp:spPr>
        <a:xfrm>
          <a:off x="0" y="2957474"/>
          <a:ext cx="11029615" cy="11827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AF4B4-BA7A-420B-AF0E-A95EBEEE78EA}">
      <dsp:nvSpPr>
        <dsp:cNvPr id="0" name=""/>
        <dsp:cNvSpPr/>
      </dsp:nvSpPr>
      <dsp:spPr>
        <a:xfrm>
          <a:off x="357793" y="3223601"/>
          <a:ext cx="650533" cy="6505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4B7A3-3E3C-414E-B164-DED8C6923F48}">
      <dsp:nvSpPr>
        <dsp:cNvPr id="0" name=""/>
        <dsp:cNvSpPr/>
      </dsp:nvSpPr>
      <dsp:spPr>
        <a:xfrm>
          <a:off x="1366119" y="2957474"/>
          <a:ext cx="9663495" cy="118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78" tIns="125178" rIns="125178" bIns="125178"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tx2"/>
              </a:solidFill>
              <a:latin typeface="Dagny OT" panose="020B0504020201020104" pitchFamily="34" charset="77"/>
            </a:rPr>
            <a:t>Outliers may be influential data points; influential data points need not be outliers (and </a:t>
          </a:r>
          <a:r>
            <a:rPr lang="en-US" sz="2300" i="1" kern="1200" dirty="0">
              <a:solidFill>
                <a:schemeClr val="tx2"/>
              </a:solidFill>
              <a:latin typeface="Dagny OT" panose="020B0504020201020104" pitchFamily="34" charset="77"/>
            </a:rPr>
            <a:t>vice-versa</a:t>
          </a:r>
          <a:r>
            <a:rPr lang="en-US" sz="2300" kern="1200" dirty="0">
              <a:solidFill>
                <a:schemeClr val="tx2"/>
              </a:solidFill>
              <a:latin typeface="Dagny OT" panose="020B0504020201020104" pitchFamily="34" charset="77"/>
            </a:rPr>
            <a:t>).</a:t>
          </a:r>
        </a:p>
      </dsp:txBody>
      <dsp:txXfrm>
        <a:off x="1366119" y="2957474"/>
        <a:ext cx="9663495" cy="1182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61220-426C-004D-903F-B20FB2661259}">
      <dsp:nvSpPr>
        <dsp:cNvPr id="0" name=""/>
        <dsp:cNvSpPr/>
      </dsp:nvSpPr>
      <dsp:spPr>
        <a:xfrm>
          <a:off x="3231" y="984798"/>
          <a:ext cx="2307241" cy="146509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5B82BE-4F41-3B4E-BAAC-CB9D84B0AF41}">
      <dsp:nvSpPr>
        <dsp:cNvPr id="0" name=""/>
        <dsp:cNvSpPr/>
      </dsp:nvSpPr>
      <dsp:spPr>
        <a:xfrm>
          <a:off x="259591"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Dagny OT" panose="020B0504020201020104" pitchFamily="34" charset="77"/>
            </a:rPr>
            <a:t>Identifying influential points is an </a:t>
          </a:r>
          <a:r>
            <a:rPr lang="en-US" sz="1200" b="1" kern="1200" dirty="0">
              <a:latin typeface="Dagny OT" panose="020B0504020201020104" pitchFamily="34" charset="77"/>
            </a:rPr>
            <a:t>iterative </a:t>
          </a:r>
          <a:r>
            <a:rPr lang="en-CA" sz="1200" b="1" kern="1200" dirty="0">
              <a:latin typeface="Dagny OT" panose="020B0504020201020104" pitchFamily="34" charset="77"/>
            </a:rPr>
            <a:t>process</a:t>
          </a:r>
          <a:r>
            <a:rPr lang="en-CA" sz="1200" kern="1200" dirty="0">
              <a:latin typeface="Dagny OT" panose="020B0504020201020104" pitchFamily="34" charset="77"/>
            </a:rPr>
            <a:t> as the various analyses have to be run numerous times.</a:t>
          </a:r>
          <a:endParaRPr lang="en-US" sz="1200" kern="1200" dirty="0">
            <a:latin typeface="Dagny OT" panose="020B0504020201020104" pitchFamily="34" charset="77"/>
          </a:endParaRPr>
        </a:p>
      </dsp:txBody>
      <dsp:txXfrm>
        <a:off x="302502" y="1271251"/>
        <a:ext cx="2221419" cy="1379276"/>
      </dsp:txXfrm>
    </dsp:sp>
    <dsp:sp modelId="{E7A1739A-043F-A349-B90B-880B5E0B0793}">
      <dsp:nvSpPr>
        <dsp:cNvPr id="0" name=""/>
        <dsp:cNvSpPr/>
      </dsp:nvSpPr>
      <dsp:spPr>
        <a:xfrm>
          <a:off x="2823193" y="984798"/>
          <a:ext cx="2307241" cy="146509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AF2F3-FF77-CE41-ABEC-BD2DA84C17D2}">
      <dsp:nvSpPr>
        <dsp:cNvPr id="0" name=""/>
        <dsp:cNvSpPr/>
      </dsp:nvSpPr>
      <dsp:spPr>
        <a:xfrm>
          <a:off x="3079553"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Dagny OT" panose="020B0504020201020104" pitchFamily="34" charset="77"/>
            </a:rPr>
            <a:t>Fully automated identification and removal of anomalous observations is </a:t>
          </a:r>
          <a:r>
            <a:rPr lang="en-CA" sz="1200" b="1" kern="1200" dirty="0">
              <a:latin typeface="Dagny OT" panose="020B0504020201020104" pitchFamily="34" charset="77"/>
            </a:rPr>
            <a:t>NOT recommended</a:t>
          </a:r>
          <a:r>
            <a:rPr lang="en-CA" sz="1200" kern="1200" dirty="0">
              <a:latin typeface="Dagny OT" panose="020B0504020201020104" pitchFamily="34" charset="77"/>
            </a:rPr>
            <a:t>.</a:t>
          </a:r>
          <a:endParaRPr lang="en-US" sz="1200" kern="1200" dirty="0">
            <a:latin typeface="Dagny OT" panose="020B0504020201020104" pitchFamily="34" charset="77"/>
          </a:endParaRPr>
        </a:p>
      </dsp:txBody>
      <dsp:txXfrm>
        <a:off x="3122464" y="1271251"/>
        <a:ext cx="2221419" cy="1379276"/>
      </dsp:txXfrm>
    </dsp:sp>
    <dsp:sp modelId="{85D9E26A-09ED-644D-9E48-5FECD5B15672}">
      <dsp:nvSpPr>
        <dsp:cNvPr id="0" name=""/>
        <dsp:cNvSpPr/>
      </dsp:nvSpPr>
      <dsp:spPr>
        <a:xfrm>
          <a:off x="5643155" y="984798"/>
          <a:ext cx="2307241" cy="146509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2806D8-8085-2648-B2B9-DDCCAA7033EE}">
      <dsp:nvSpPr>
        <dsp:cNvPr id="0" name=""/>
        <dsp:cNvSpPr/>
      </dsp:nvSpPr>
      <dsp:spPr>
        <a:xfrm>
          <a:off x="5899515"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Dagny OT" panose="020B0504020201020104" pitchFamily="34" charset="77"/>
            </a:rPr>
            <a:t>Use data transformations if the data is </a:t>
          </a:r>
          <a:r>
            <a:rPr lang="en-CA" sz="1200" b="1" kern="1200" dirty="0">
              <a:latin typeface="Dagny OT" panose="020B0504020201020104" pitchFamily="34" charset="77"/>
            </a:rPr>
            <a:t>NOT normally distributed</a:t>
          </a:r>
          <a:r>
            <a:rPr lang="en-CA" sz="1200" kern="1200" dirty="0">
              <a:latin typeface="Dagny OT" panose="020B0504020201020104" pitchFamily="34" charset="77"/>
            </a:rPr>
            <a:t>.</a:t>
          </a:r>
          <a:endParaRPr lang="en-US" sz="1200" kern="1200" dirty="0">
            <a:latin typeface="Dagny OT" panose="020B0504020201020104" pitchFamily="34" charset="77"/>
          </a:endParaRPr>
        </a:p>
      </dsp:txBody>
      <dsp:txXfrm>
        <a:off x="5942426" y="1271251"/>
        <a:ext cx="2221419" cy="1379276"/>
      </dsp:txXfrm>
    </dsp:sp>
    <dsp:sp modelId="{A4AC8C45-1067-4046-8509-EEFBCA93FADA}">
      <dsp:nvSpPr>
        <dsp:cNvPr id="0" name=""/>
        <dsp:cNvSpPr/>
      </dsp:nvSpPr>
      <dsp:spPr>
        <a:xfrm>
          <a:off x="8463116" y="984798"/>
          <a:ext cx="2307241" cy="146509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0E14F-B3A5-5A4A-9E8F-4E025E8B6D67}">
      <dsp:nvSpPr>
        <dsp:cNvPr id="0" name=""/>
        <dsp:cNvSpPr/>
      </dsp:nvSpPr>
      <dsp:spPr>
        <a:xfrm>
          <a:off x="8719477"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Dagny OT" panose="020B0504020201020104" pitchFamily="34" charset="77"/>
            </a:rPr>
            <a:t>Whether an observation is an outlier or not depends on </a:t>
          </a:r>
          <a:r>
            <a:rPr lang="en-CA" sz="1200" b="1" kern="1200" dirty="0">
              <a:latin typeface="Dagny OT" panose="020B0504020201020104" pitchFamily="34" charset="77"/>
            </a:rPr>
            <a:t>various factors</a:t>
          </a:r>
          <a:r>
            <a:rPr lang="en-CA" sz="1200" kern="1200" dirty="0">
              <a:latin typeface="Dagny OT" panose="020B0504020201020104" pitchFamily="34" charset="77"/>
            </a:rPr>
            <a:t>;</a:t>
          </a:r>
          <a:r>
            <a:rPr lang="en-US" sz="1200" kern="1200" dirty="0">
              <a:latin typeface="Dagny OT" panose="020B0504020201020104" pitchFamily="34" charset="77"/>
            </a:rPr>
            <a:t> what observations end up being </a:t>
          </a:r>
          <a:r>
            <a:rPr lang="en-CA" sz="1200" kern="1200" dirty="0">
              <a:latin typeface="Dagny OT" panose="020B0504020201020104" pitchFamily="34" charset="77"/>
            </a:rPr>
            <a:t>influential data points depends on the </a:t>
          </a:r>
          <a:r>
            <a:rPr lang="en-CA" sz="1200" b="1" kern="1200" dirty="0">
              <a:latin typeface="Dagny OT" panose="020B0504020201020104" pitchFamily="34" charset="77"/>
            </a:rPr>
            <a:t>specific analysis to be performed</a:t>
          </a:r>
          <a:r>
            <a:rPr lang="en-CA" sz="1200" kern="1200" dirty="0">
              <a:latin typeface="Dagny OT" panose="020B0504020201020104" pitchFamily="34" charset="77"/>
            </a:rPr>
            <a:t>.</a:t>
          </a:r>
          <a:endParaRPr lang="en-US" sz="1200" kern="1200" dirty="0">
            <a:latin typeface="Dagny OT" panose="020B0504020201020104" pitchFamily="34" charset="77"/>
          </a:endParaRPr>
        </a:p>
      </dsp:txBody>
      <dsp:txXfrm>
        <a:off x="8762388" y="1271251"/>
        <a:ext cx="2221419" cy="13792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711D6-A39D-427C-A1F8-821D3D808D1C}" type="datetimeFigureOut">
              <a:rPr lang="en-US" smtClean="0"/>
              <a:t>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E4137-9C57-4BE7-8509-9D67AAFC4A52}" type="slidenum">
              <a:rPr lang="en-US" smtClean="0"/>
              <a:t>‹#›</a:t>
            </a:fld>
            <a:endParaRPr lang="en-US"/>
          </a:p>
        </p:txBody>
      </p:sp>
    </p:spTree>
    <p:extLst>
      <p:ext uri="{BB962C8B-B14F-4D97-AF65-F5344CB8AC3E}">
        <p14:creationId xmlns:p14="http://schemas.microsoft.com/office/powerpoint/2010/main" val="1261519245"/>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5C55BB-6CAD-864E-9B58-B11C36E0B9F9}" type="slidenum">
              <a:rPr lang="en-US" smtClean="0"/>
              <a:pPr/>
              <a:t>7</a:t>
            </a:fld>
            <a:endParaRPr lang="en-US"/>
          </a:p>
        </p:txBody>
      </p:sp>
    </p:spTree>
    <p:extLst>
      <p:ext uri="{BB962C8B-B14F-4D97-AF65-F5344CB8AC3E}">
        <p14:creationId xmlns:p14="http://schemas.microsoft.com/office/powerpoint/2010/main" val="388722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92</a:t>
            </a:fld>
            <a:endParaRPr lang="en-US"/>
          </a:p>
        </p:txBody>
      </p:sp>
    </p:spTree>
    <p:extLst>
      <p:ext uri="{BB962C8B-B14F-4D97-AF65-F5344CB8AC3E}">
        <p14:creationId xmlns:p14="http://schemas.microsoft.com/office/powerpoint/2010/main" val="270679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93</a:t>
            </a:fld>
            <a:endParaRPr lang="en-US"/>
          </a:p>
        </p:txBody>
      </p:sp>
    </p:spTree>
    <p:extLst>
      <p:ext uri="{BB962C8B-B14F-4D97-AF65-F5344CB8AC3E}">
        <p14:creationId xmlns:p14="http://schemas.microsoft.com/office/powerpoint/2010/main" val="12197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95</a:t>
            </a:fld>
            <a:endParaRPr lang="en-US"/>
          </a:p>
        </p:txBody>
      </p:sp>
    </p:spTree>
    <p:extLst>
      <p:ext uri="{BB962C8B-B14F-4D97-AF65-F5344CB8AC3E}">
        <p14:creationId xmlns:p14="http://schemas.microsoft.com/office/powerpoint/2010/main" val="297271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100</a:t>
            </a:fld>
            <a:endParaRPr lang="en-US"/>
          </a:p>
        </p:txBody>
      </p:sp>
    </p:spTree>
    <p:extLst>
      <p:ext uri="{BB962C8B-B14F-4D97-AF65-F5344CB8AC3E}">
        <p14:creationId xmlns:p14="http://schemas.microsoft.com/office/powerpoint/2010/main" val="65576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There is always a danger that if certain types of visualization techniques take over, the kinds of questions that are particularly well-suited to providing data for these techniques will come to dominate the landscape, which will then affect data collection techniques, data availability, future interest, and so forth.</a:t>
            </a:r>
          </a:p>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103</a:t>
            </a:fld>
            <a:endParaRPr lang="en-US"/>
          </a:p>
        </p:txBody>
      </p:sp>
    </p:spTree>
    <p:extLst>
      <p:ext uri="{BB962C8B-B14F-4D97-AF65-F5344CB8AC3E}">
        <p14:creationId xmlns:p14="http://schemas.microsoft.com/office/powerpoint/2010/main" val="3431560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60F96D-ECB8-4C38-A3E8-C5F6AE3841CF}" type="slidenum">
              <a:rPr lang="en-US" smtClean="0"/>
              <a:t>124</a:t>
            </a:fld>
            <a:endParaRPr lang="en-US"/>
          </a:p>
        </p:txBody>
      </p:sp>
    </p:spTree>
    <p:extLst>
      <p:ext uri="{BB962C8B-B14F-4D97-AF65-F5344CB8AC3E}">
        <p14:creationId xmlns:p14="http://schemas.microsoft.com/office/powerpoint/2010/main" val="974871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60F96D-ECB8-4C38-A3E8-C5F6AE3841CF}" type="slidenum">
              <a:rPr lang="en-US" smtClean="0"/>
              <a:t>125</a:t>
            </a:fld>
            <a:endParaRPr lang="en-US"/>
          </a:p>
        </p:txBody>
      </p:sp>
    </p:spTree>
    <p:extLst>
      <p:ext uri="{BB962C8B-B14F-4D97-AF65-F5344CB8AC3E}">
        <p14:creationId xmlns:p14="http://schemas.microsoft.com/office/powerpoint/2010/main" val="3493491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bigbookofdashboards.com</a:t>
            </a:r>
            <a:r>
              <a:rPr lang="en-US"/>
              <a:t>/</a:t>
            </a:r>
            <a:r>
              <a:rPr lang="en-US" err="1"/>
              <a:t>dashboards.html</a:t>
            </a:r>
            <a:endParaRPr lang="en-US"/>
          </a:p>
        </p:txBody>
      </p:sp>
      <p:sp>
        <p:nvSpPr>
          <p:cNvPr id="4" name="Slide Number Placeholder 3"/>
          <p:cNvSpPr>
            <a:spLocks noGrp="1"/>
          </p:cNvSpPr>
          <p:nvPr>
            <p:ph type="sldNum" sz="quarter" idx="5"/>
          </p:nvPr>
        </p:nvSpPr>
        <p:spPr/>
        <p:txBody>
          <a:bodyPr/>
          <a:lstStyle/>
          <a:p>
            <a:fld id="{A15C55BB-6CAD-864E-9B58-B11C36E0B9F9}" type="slidenum">
              <a:rPr lang="en-US" smtClean="0"/>
              <a:pPr/>
              <a:t>130</a:t>
            </a:fld>
            <a:endParaRPr lang="en-US"/>
          </a:p>
        </p:txBody>
      </p:sp>
    </p:spTree>
    <p:extLst>
      <p:ext uri="{BB962C8B-B14F-4D97-AF65-F5344CB8AC3E}">
        <p14:creationId xmlns:p14="http://schemas.microsoft.com/office/powerpoint/2010/main" val="3428028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bigbookofdashboards.com</a:t>
            </a:r>
            <a:r>
              <a:rPr lang="en-US"/>
              <a:t>/</a:t>
            </a:r>
            <a:r>
              <a:rPr lang="en-US" err="1"/>
              <a:t>dashboards.html</a:t>
            </a:r>
            <a:endParaRPr lang="en-US"/>
          </a:p>
        </p:txBody>
      </p:sp>
      <p:sp>
        <p:nvSpPr>
          <p:cNvPr id="4" name="Slide Number Placeholder 3"/>
          <p:cNvSpPr>
            <a:spLocks noGrp="1"/>
          </p:cNvSpPr>
          <p:nvPr>
            <p:ph type="sldNum" sz="quarter" idx="5"/>
          </p:nvPr>
        </p:nvSpPr>
        <p:spPr/>
        <p:txBody>
          <a:bodyPr/>
          <a:lstStyle/>
          <a:p>
            <a:fld id="{A15C55BB-6CAD-864E-9B58-B11C36E0B9F9}" type="slidenum">
              <a:rPr lang="en-US" smtClean="0"/>
              <a:pPr/>
              <a:t>131</a:t>
            </a:fld>
            <a:endParaRPr lang="en-US"/>
          </a:p>
        </p:txBody>
      </p:sp>
    </p:spTree>
    <p:extLst>
      <p:ext uri="{BB962C8B-B14F-4D97-AF65-F5344CB8AC3E}">
        <p14:creationId xmlns:p14="http://schemas.microsoft.com/office/powerpoint/2010/main" val="246851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bigbookofdashboards.com</a:t>
            </a:r>
            <a:r>
              <a:rPr lang="en-US"/>
              <a:t>/</a:t>
            </a:r>
            <a:r>
              <a:rPr lang="en-US" err="1"/>
              <a:t>dashboards.html</a:t>
            </a:r>
            <a:endParaRPr lang="en-US"/>
          </a:p>
        </p:txBody>
      </p:sp>
      <p:sp>
        <p:nvSpPr>
          <p:cNvPr id="4" name="Slide Number Placeholder 3"/>
          <p:cNvSpPr>
            <a:spLocks noGrp="1"/>
          </p:cNvSpPr>
          <p:nvPr>
            <p:ph type="sldNum" sz="quarter" idx="5"/>
          </p:nvPr>
        </p:nvSpPr>
        <p:spPr/>
        <p:txBody>
          <a:bodyPr/>
          <a:lstStyle/>
          <a:p>
            <a:fld id="{A15C55BB-6CAD-864E-9B58-B11C36E0B9F9}" type="slidenum">
              <a:rPr lang="en-US" smtClean="0"/>
              <a:pPr/>
              <a:t>132</a:t>
            </a:fld>
            <a:endParaRPr lang="en-US"/>
          </a:p>
        </p:txBody>
      </p:sp>
    </p:spTree>
    <p:extLst>
      <p:ext uri="{BB962C8B-B14F-4D97-AF65-F5344CB8AC3E}">
        <p14:creationId xmlns:p14="http://schemas.microsoft.com/office/powerpoint/2010/main" val="248625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27</a:t>
            </a:fld>
            <a:endParaRPr lang="en-US"/>
          </a:p>
        </p:txBody>
      </p:sp>
    </p:spTree>
    <p:extLst>
      <p:ext uri="{BB962C8B-B14F-4D97-AF65-F5344CB8AC3E}">
        <p14:creationId xmlns:p14="http://schemas.microsoft.com/office/powerpoint/2010/main" val="1595640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145</a:t>
            </a:fld>
            <a:endParaRPr lang="en-US"/>
          </a:p>
        </p:txBody>
      </p:sp>
    </p:spTree>
    <p:extLst>
      <p:ext uri="{BB962C8B-B14F-4D97-AF65-F5344CB8AC3E}">
        <p14:creationId xmlns:p14="http://schemas.microsoft.com/office/powerpoint/2010/main" val="1866490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488BF7-385B-4E63-94D0-F2FF205AC790}" type="slidenum">
              <a:rPr lang="en-CA" smtClean="0"/>
              <a:t>159</a:t>
            </a:fld>
            <a:endParaRPr lang="en-CA"/>
          </a:p>
        </p:txBody>
      </p:sp>
    </p:spTree>
    <p:extLst>
      <p:ext uri="{BB962C8B-B14F-4D97-AF65-F5344CB8AC3E}">
        <p14:creationId xmlns:p14="http://schemas.microsoft.com/office/powerpoint/2010/main" val="4190343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Pre-attentive processes</a:t>
            </a:r>
          </a:p>
        </p:txBody>
      </p:sp>
      <p:sp>
        <p:nvSpPr>
          <p:cNvPr id="4" name="Slide Number Placeholder 3"/>
          <p:cNvSpPr>
            <a:spLocks noGrp="1"/>
          </p:cNvSpPr>
          <p:nvPr>
            <p:ph type="sldNum" sz="quarter" idx="10"/>
          </p:nvPr>
        </p:nvSpPr>
        <p:spPr/>
        <p:txBody>
          <a:bodyPr/>
          <a:lstStyle/>
          <a:p>
            <a:fld id="{C5D2559E-1330-5F4E-826E-E982079549F4}" type="slidenum">
              <a:rPr lang="en-US" smtClean="0"/>
              <a:t>167</a:t>
            </a:fld>
            <a:endParaRPr lang="en-US"/>
          </a:p>
        </p:txBody>
      </p:sp>
    </p:spTree>
    <p:extLst>
      <p:ext uri="{BB962C8B-B14F-4D97-AF65-F5344CB8AC3E}">
        <p14:creationId xmlns:p14="http://schemas.microsoft.com/office/powerpoint/2010/main" val="2832685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C55BB-6CAD-864E-9B58-B11C36E0B9F9}" type="slidenum">
              <a:rPr lang="en-US" smtClean="0"/>
              <a:pPr/>
              <a:t>168</a:t>
            </a:fld>
            <a:endParaRPr lang="en-US"/>
          </a:p>
        </p:txBody>
      </p:sp>
    </p:spTree>
    <p:extLst>
      <p:ext uri="{BB962C8B-B14F-4D97-AF65-F5344CB8AC3E}">
        <p14:creationId xmlns:p14="http://schemas.microsoft.com/office/powerpoint/2010/main" val="521662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C55BB-6CAD-864E-9B58-B11C36E0B9F9}" type="slidenum">
              <a:rPr lang="en-US" smtClean="0"/>
              <a:pPr/>
              <a:t>169</a:t>
            </a:fld>
            <a:endParaRPr lang="en-US"/>
          </a:p>
        </p:txBody>
      </p:sp>
    </p:spTree>
    <p:extLst>
      <p:ext uri="{BB962C8B-B14F-4D97-AF65-F5344CB8AC3E}">
        <p14:creationId xmlns:p14="http://schemas.microsoft.com/office/powerpoint/2010/main" val="75498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C55BB-6CAD-864E-9B58-B11C36E0B9F9}" type="slidenum">
              <a:rPr lang="en-US" smtClean="0"/>
              <a:pPr/>
              <a:t>46</a:t>
            </a:fld>
            <a:endParaRPr lang="en-US"/>
          </a:p>
        </p:txBody>
      </p:sp>
    </p:spTree>
    <p:extLst>
      <p:ext uri="{BB962C8B-B14F-4D97-AF65-F5344CB8AC3E}">
        <p14:creationId xmlns:p14="http://schemas.microsoft.com/office/powerpoint/2010/main" val="389303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C55BB-6CAD-864E-9B58-B11C36E0B9F9}" type="slidenum">
              <a:rPr lang="en-US" smtClean="0"/>
              <a:pPr/>
              <a:t>70</a:t>
            </a:fld>
            <a:endParaRPr lang="en-US"/>
          </a:p>
        </p:txBody>
      </p:sp>
    </p:spTree>
    <p:extLst>
      <p:ext uri="{BB962C8B-B14F-4D97-AF65-F5344CB8AC3E}">
        <p14:creationId xmlns:p14="http://schemas.microsoft.com/office/powerpoint/2010/main" val="306640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87</a:t>
            </a:fld>
            <a:endParaRPr lang="en-US"/>
          </a:p>
        </p:txBody>
      </p:sp>
    </p:spTree>
    <p:extLst>
      <p:ext uri="{BB962C8B-B14F-4D97-AF65-F5344CB8AC3E}">
        <p14:creationId xmlns:p14="http://schemas.microsoft.com/office/powerpoint/2010/main" val="292786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88</a:t>
            </a:fld>
            <a:endParaRPr lang="en-US"/>
          </a:p>
        </p:txBody>
      </p:sp>
    </p:spTree>
    <p:extLst>
      <p:ext uri="{BB962C8B-B14F-4D97-AF65-F5344CB8AC3E}">
        <p14:creationId xmlns:p14="http://schemas.microsoft.com/office/powerpoint/2010/main" val="1566037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89</a:t>
            </a:fld>
            <a:endParaRPr lang="en-US"/>
          </a:p>
        </p:txBody>
      </p:sp>
    </p:spTree>
    <p:extLst>
      <p:ext uri="{BB962C8B-B14F-4D97-AF65-F5344CB8AC3E}">
        <p14:creationId xmlns:p14="http://schemas.microsoft.com/office/powerpoint/2010/main" val="122402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90</a:t>
            </a:fld>
            <a:endParaRPr lang="en-US"/>
          </a:p>
        </p:txBody>
      </p:sp>
    </p:spTree>
    <p:extLst>
      <p:ext uri="{BB962C8B-B14F-4D97-AF65-F5344CB8AC3E}">
        <p14:creationId xmlns:p14="http://schemas.microsoft.com/office/powerpoint/2010/main" val="2096840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2559E-1330-5F4E-826E-E982079549F4}" type="slidenum">
              <a:rPr lang="en-US" smtClean="0"/>
              <a:t>91</a:t>
            </a:fld>
            <a:endParaRPr lang="en-US"/>
          </a:p>
        </p:txBody>
      </p:sp>
    </p:spTree>
    <p:extLst>
      <p:ext uri="{BB962C8B-B14F-4D97-AF65-F5344CB8AC3E}">
        <p14:creationId xmlns:p14="http://schemas.microsoft.com/office/powerpoint/2010/main" val="284894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500" cap="all">
                <a:solidFill>
                  <a:schemeClr val="accent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4" y="2180498"/>
            <a:ext cx="11029615" cy="4140767"/>
          </a:xfrm>
        </p:spPr>
        <p:txBody>
          <a:bodyPr/>
          <a:lstStyle>
            <a:lvl1pPr algn="just">
              <a:spcBef>
                <a:spcPts val="2400"/>
              </a:spcBef>
              <a:defRPr>
                <a:latin typeface="Dagny OT" panose="020B0504020201020104" pitchFamily="34" charset="77"/>
              </a:defRPr>
            </a:lvl1pPr>
            <a:lvl2pPr algn="just">
              <a:defRPr>
                <a:latin typeface="Dagny OT" panose="020B0504020201020104" pitchFamily="34" charset="77"/>
              </a:defRPr>
            </a:lvl2pPr>
            <a:lvl3pPr algn="just">
              <a:defRPr>
                <a:latin typeface="Dagny OT" panose="020B0504020201020104" pitchFamily="34" charset="77"/>
              </a:defRPr>
            </a:lvl3pPr>
            <a:lvl4pPr algn="just">
              <a:defRPr>
                <a:latin typeface="Dagny OT" panose="020B0504020201020104" pitchFamily="34" charset="77"/>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8"/>
          </a:xfrm>
        </p:spPr>
        <p:txBody>
          <a:bodyPr anchor="b">
            <a:normAutofit/>
          </a:bodyPr>
          <a:lstStyle>
            <a:lvl1pPr algn="l">
              <a:defRPr lang="en-US" sz="3600" b="1" i="0" kern="1200" cap="all" dirty="0">
                <a:solidFill>
                  <a:schemeClr val="accent1"/>
                </a:solidFill>
                <a:latin typeface="Dagny OT" panose="020B0504020201020104" pitchFamily="34" charset="77"/>
                <a:ea typeface="+mj-ea"/>
                <a:cs typeface="+mj-cs"/>
              </a:defRPr>
            </a:lvl1pPr>
          </a:lstStyle>
          <a:p>
            <a:r>
              <a:rPr lang="en-US"/>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182" indent="0">
              <a:buNone/>
              <a:defRPr sz="1800">
                <a:solidFill>
                  <a:schemeClr val="tx1">
                    <a:tint val="75000"/>
                  </a:schemeClr>
                </a:solidFill>
              </a:defRPr>
            </a:lvl2pPr>
            <a:lvl3pPr marL="914363" indent="0">
              <a:buNone/>
              <a:defRPr sz="15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p:cNvSpPr>
          <p:nvPr/>
        </p:nvSpPr>
        <p:spPr>
          <a:xfrm>
            <a:off x="445983" y="606555"/>
            <a:ext cx="11311200" cy="118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4" y="2228003"/>
            <a:ext cx="5422391" cy="4093260"/>
          </a:xfrm>
        </p:spPr>
        <p:txBody>
          <a:bodyPr>
            <a:normAutofit/>
          </a:bodyPr>
          <a:lstStyle>
            <a:lvl1pPr algn="just">
              <a:defRPr/>
            </a:lvl1pPr>
            <a:lvl2pPr algn="just">
              <a:defRPr/>
            </a:lvl2pPr>
            <a:lvl3pPr algn="just">
              <a:defRPr/>
            </a:lvl3pPr>
            <a:lvl4pPr algn="just">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4093260"/>
          </a:xfrm>
        </p:spPr>
        <p:txBody>
          <a:bodyPr>
            <a:normAutofit/>
          </a:bodyPr>
          <a:lstStyle>
            <a:lvl1pPr algn="just">
              <a:defRPr/>
            </a:lvl1pPr>
            <a:lvl2pPr algn="just">
              <a:defRPr/>
            </a:lvl2pPr>
            <a:lvl3pPr algn="just">
              <a:defRPr/>
            </a:lvl3pPr>
            <a:lvl4pPr algn="just">
              <a:defRPr>
                <a:latin typeface="Dagny OT" panose="020B0504020201020104" pitchFamily="34" charset="77"/>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p:cNvSpPr>
          <p:nvPr/>
        </p:nvSpPr>
        <p:spPr>
          <a:xfrm>
            <a:off x="440683" y="606555"/>
            <a:ext cx="11311200" cy="118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7"/>
            <a:ext cx="4909445" cy="689514"/>
          </a:xfrm>
        </p:spPr>
        <p:txBody>
          <a:bodyPr anchor="ctr"/>
          <a:lstStyle>
            <a:lvl1pPr algn="l">
              <a:defRPr sz="21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100">
                <a:solidFill>
                  <a:schemeClr val="tx2"/>
                </a:solidFill>
              </a:defRPr>
            </a:lvl1pPr>
            <a:lvl2pPr>
              <a:defRPr sz="1800">
                <a:solidFill>
                  <a:schemeClr val="tx2"/>
                </a:solidFill>
              </a:defRPr>
            </a:lvl2pPr>
            <a:lvl3pPr>
              <a:defRPr sz="1500">
                <a:solidFill>
                  <a:schemeClr val="tx2"/>
                </a:solidFill>
              </a:defRPr>
            </a:lvl3pPr>
            <a:lvl4pPr>
              <a:defRPr sz="1400">
                <a:solidFill>
                  <a:schemeClr val="tx2"/>
                </a:solidFill>
              </a:defRPr>
            </a:lvl4pPr>
            <a:lvl5pPr>
              <a:defRPr sz="1400">
                <a:solidFill>
                  <a:schemeClr val="tx2"/>
                </a:solidFill>
                <a:latin typeface="Dagny OT" panose="020B0504020201020104" pitchFamily="34" charset="77"/>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200">
                <a:solidFill>
                  <a:schemeClr val="bg1"/>
                </a:solidFill>
              </a:defRPr>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7819" y="5155854"/>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6"/>
            <a:ext cx="11290859" cy="4163864"/>
          </a:xfrm>
        </p:spPr>
        <p:txBody>
          <a:bodyPr anchor="t">
            <a:normAutofit/>
          </a:bodyPr>
          <a:lstStyle>
            <a:lvl1pPr marL="0" indent="0" algn="ctr">
              <a:buNone/>
              <a:defRPr sz="1500"/>
            </a:lvl1pPr>
            <a:lvl2pPr marL="457182" indent="0">
              <a:buNone/>
              <a:defRPr sz="1500"/>
            </a:lvl2pPr>
            <a:lvl3pPr marL="914363" indent="0">
              <a:buNone/>
              <a:defRPr sz="1500"/>
            </a:lvl3pPr>
            <a:lvl4pPr marL="1371545" indent="0">
              <a:buNone/>
              <a:defRPr sz="1500"/>
            </a:lvl4pPr>
            <a:lvl5pPr marL="1828727" indent="0">
              <a:buNone/>
              <a:defRPr sz="1500"/>
            </a:lvl5pPr>
            <a:lvl6pPr marL="2285909" indent="0">
              <a:buNone/>
              <a:defRPr sz="1500"/>
            </a:lvl6pPr>
            <a:lvl7pPr marL="2743090" indent="0">
              <a:buNone/>
              <a:defRPr sz="1500"/>
            </a:lvl7pPr>
            <a:lvl8pPr marL="3200272" indent="0">
              <a:buNone/>
              <a:defRPr sz="1500"/>
            </a:lvl8pPr>
            <a:lvl9pPr marL="3657454" indent="0">
              <a:buNone/>
              <a:defRPr sz="1500"/>
            </a:lvl9pPr>
          </a:lstStyle>
          <a:p>
            <a:r>
              <a:rPr lang="en-US"/>
              <a:t>Click icon to add picture</a:t>
            </a:r>
          </a:p>
        </p:txBody>
      </p:sp>
      <p:sp>
        <p:nvSpPr>
          <p:cNvPr id="4" name="Text Placeholder 3"/>
          <p:cNvSpPr>
            <a:spLocks noGrp="1"/>
          </p:cNvSpPr>
          <p:nvPr>
            <p:ph type="body" sz="half" idx="2"/>
          </p:nvPr>
        </p:nvSpPr>
        <p:spPr>
          <a:xfrm>
            <a:off x="447818" y="5722593"/>
            <a:ext cx="11029617" cy="598672"/>
          </a:xfrm>
        </p:spPr>
        <p:txBody>
          <a:bodyPr>
            <a:normAutofit/>
          </a:bodyPr>
          <a:lstStyle>
            <a:lvl1pPr marL="0" indent="0">
              <a:buNone/>
              <a:defRPr sz="12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lumMod val="75000"/>
                  </a:schemeClr>
                </a:solidFill>
              </a:defRPr>
            </a:lvl1pPr>
            <a:lvl2pPr marL="0" indent="0">
              <a:buFontTx/>
              <a:buNone/>
              <a:defRPr sz="1961">
                <a:solidFill>
                  <a:schemeClr val="tx1">
                    <a:lumMod val="75000"/>
                  </a:schemeClr>
                </a:solidFill>
              </a:defRPr>
            </a:lvl2pPr>
            <a:lvl3pPr marL="224097" indent="0">
              <a:buNone/>
              <a:defRPr>
                <a:solidFill>
                  <a:schemeClr val="tx1">
                    <a:lumMod val="75000"/>
                  </a:schemeClr>
                </a:solidFill>
              </a:defRPr>
            </a:lvl3pPr>
            <a:lvl4pPr marL="448193" indent="0">
              <a:buNone/>
              <a:defRPr>
                <a:solidFill>
                  <a:schemeClr val="tx1">
                    <a:lumMod val="75000"/>
                  </a:schemeClr>
                </a:solidFill>
              </a:defRPr>
            </a:lvl4pPr>
            <a:lvl5pPr marL="672290" indent="0">
              <a:buNone/>
              <a:defRPr b="0" i="0">
                <a:solidFill>
                  <a:schemeClr val="tx1">
                    <a:lumMod val="75000"/>
                  </a:schemeClr>
                </a:solidFill>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5398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36" tIns="45719" rIns="91436" bIns="45719"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985260"/>
          </a:xfrm>
          <a:prstGeom prst="rect">
            <a:avLst/>
          </a:prstGeom>
        </p:spPr>
        <p:txBody>
          <a:bodyPr vert="horz" lIns="91436" tIns="45719" rIns="91436" bIns="45719" rtlCol="0" anchor="ctr">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p:cNvPicPr>
            <a:picLocks noChangeAspect="1"/>
          </p:cNvPicPr>
          <p:nvPr userDrawn="1"/>
        </p:nvPicPr>
        <p:blipFill>
          <a:blip r:embed="rId11">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14" name="TextBox 13"/>
          <p:cNvSpPr txBox="1"/>
          <p:nvPr userDrawn="1"/>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182" rtl="0" eaLnBrk="1" latinLnBrk="0" hangingPunct="1">
        <a:spcBef>
          <a:spcPct val="0"/>
        </a:spcBef>
        <a:buNone/>
        <a:defRPr sz="2800" b="1" i="0" kern="1200" cap="all">
          <a:solidFill>
            <a:schemeClr val="bg1"/>
          </a:solidFill>
          <a:latin typeface="Dagny OT" panose="020B05040202010201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01.xml.rels><?xml version="1.0" encoding="UTF-8" standalone="yes"?>
<Relationships xmlns="http://schemas.openxmlformats.org/package/2006/relationships"><Relationship Id="rId3" Type="http://schemas.openxmlformats.org/officeDocument/2006/relationships/hyperlink" Target="http://metrocosm.com/" TargetMode="Externa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www.interaction-design.org/literature/topics/gestalt-principl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www.interaction-design.org/literature/topics/gestalt-principle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blog.datawrapper.de/fonts-for-data-visualization"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www.color-blindness.com/coblis-color-blindness-simulator/"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4.jpeg"/><Relationship Id="rId18" Type="http://schemas.openxmlformats.org/officeDocument/2006/relationships/image" Target="../media/image119.png"/><Relationship Id="rId3" Type="http://schemas.openxmlformats.org/officeDocument/2006/relationships/image" Target="../media/image100.png"/><Relationship Id="rId21" Type="http://schemas.openxmlformats.org/officeDocument/2006/relationships/image" Target="../media/image570.png"/><Relationship Id="rId7" Type="http://schemas.openxmlformats.org/officeDocument/2006/relationships/image" Target="../media/image107.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image" Target="../media/image99.png"/><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2.png"/><Relationship Id="rId5" Type="http://schemas.openxmlformats.org/officeDocument/2006/relationships/image" Target="../media/image105.png"/><Relationship Id="rId15" Type="http://schemas.openxmlformats.org/officeDocument/2006/relationships/image" Target="../media/image116.png"/><Relationship Id="rId23" Type="http://schemas.openxmlformats.org/officeDocument/2006/relationships/image" Target="../media/image123.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4.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2.png"/></Relationships>
</file>

<file path=ppt/slides/_rels/slide124.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bigbookofdashboards.com/dashboards.html"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www.matillion.com/insights/why-great-dashboard-software-doesnt-always-equal-great-dashboards/"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www.geckoboard.com/assets/2-terrible-dashboard-example-min.png"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lowdownonline.com/post/wakefield-nurse-fires-up-freedom-convoy"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online.hbs.edu/blog/post/data-storytelling"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figuresinthesky.visualcinnamon.com/" TargetMode="External"/><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hyperlink" Target="https://figuresinthesky.visualcinnamon.com/" TargetMode="External"/><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hyperlink" Target="http://medium.com/moral-imaginations/covid-19-the-story-of-the-impossible-train-illustrated-version-c2c127978331" TargetMode="External"/><Relationship Id="rId5" Type="http://schemas.openxmlformats.org/officeDocument/2006/relationships/hyperlink" Target="https://flourish.studio/blog/accessible-chart-design" TargetMode="External"/><Relationship Id="rId4" Type="http://schemas.openxmlformats.org/officeDocument/2006/relationships/image" Target="../media/image154.png"/></Relationships>
</file>

<file path=ppt/slides/_rels/slide157.xml.rels><?xml version="1.0" encoding="UTF-8" standalone="yes"?>
<Relationships xmlns="http://schemas.openxmlformats.org/package/2006/relationships"><Relationship Id="rId2" Type="http://schemas.openxmlformats.org/officeDocument/2006/relationships/hyperlink" Target="http://dataphys.org/list/"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www.youtube.com/watch?v=WS5UxLHbUKc" TargetMode="External"/><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hyperlink" Target="https://www.youtube.com/watch?v=iQiPytKHEwY"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handsondataviz.org/spatial-bias.html" TargetMode="External"/><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g"/><Relationship Id="rId1" Type="http://schemas.openxmlformats.org/officeDocument/2006/relationships/slideLayout" Target="../slideLayouts/slideLayout6.xml"/><Relationship Id="rId4" Type="http://schemas.openxmlformats.org/officeDocument/2006/relationships/hyperlink" Target="https://www.chsglobe.com/13376/cover-stories/sexualharassment"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8.gif"/></Relationships>
</file>

<file path=ppt/slides/_rels/slide16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propublica.org/nerds/a-big-article-about-wee-things"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propublica.org/nerds/a-big-article-about-wee-thing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Calvin_and_Hobbes"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hyperlink" Target="http://simplystatistics.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xkcd.com/552"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55.png"/><Relationship Id="rId7" Type="http://schemas.openxmlformats.org/officeDocument/2006/relationships/image" Target="../media/image102.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dailyinfographic.com/successful-people-unsuccessful-people"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s://youtu.be/tS_2_IQ5gRw" TargetMode="External"/><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ourworldindata.org/life-expectancy/" TargetMode="External"/><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gapminder.org/downloads/world-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ted.com/talks/hans_rosling_shows_the_best_stats_you_ve_ever_seen"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www.ted.com/talks/hans_rosling_shows_the_best_stats_you_ve_ever_seen"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ted.com/talks/hans_rosling_shows_the_best_stats_you_ve_ever_seen"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ted.com/talks/hans_rosling_shows_the_best_stats_you_ve_ever_seen"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ted.com/talks/hans_rosling_shows_the_best_stats_you_ve_ever_seen"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www.ted.com/talks/hans_rosling_shows_the_best_stats_you_ve_ever_seen"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promise.site.uottawa.ca/SERepository/datasets/cm1.arff"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promise.site.uottawa.ca/SERepository/datasets/cm1.arff"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newscientist.com/"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newscientist.com/" TargetMode="External"/><Relationship Id="rId2" Type="http://schemas.openxmlformats.org/officeDocument/2006/relationships/image" Target="../media/image8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B76E-86FC-5C45-1009-FBCED340AAC4}"/>
              </a:ext>
            </a:extLst>
          </p:cNvPr>
          <p:cNvSpPr>
            <a:spLocks noGrp="1"/>
          </p:cNvSpPr>
          <p:nvPr>
            <p:ph type="ctrTitle"/>
          </p:nvPr>
        </p:nvSpPr>
        <p:spPr/>
        <p:txBody>
          <a:bodyPr/>
          <a:lstStyle/>
          <a:p>
            <a:r>
              <a:rPr lang="en-US" dirty="0"/>
              <a:t>MODULE 3: Data Analysis and Visual Storytelling</a:t>
            </a:r>
          </a:p>
        </p:txBody>
      </p:sp>
      <p:sp>
        <p:nvSpPr>
          <p:cNvPr id="3" name="Subtitle 2">
            <a:extLst>
              <a:ext uri="{FF2B5EF4-FFF2-40B4-BE49-F238E27FC236}">
                <a16:creationId xmlns:a16="http://schemas.microsoft.com/office/drawing/2014/main" id="{47F8CE1B-D25B-731D-1564-4BA69F7FCF38}"/>
              </a:ext>
            </a:extLst>
          </p:cNvPr>
          <p:cNvSpPr>
            <a:spLocks noGrp="1"/>
          </p:cNvSpPr>
          <p:nvPr>
            <p:ph type="subTitle" idx="1"/>
          </p:nvPr>
        </p:nvSpPr>
        <p:spPr/>
        <p:txBody>
          <a:bodyPr/>
          <a:lstStyle/>
          <a:p>
            <a:r>
              <a:rPr lang="en-US" dirty="0"/>
              <a:t>CT Academy | Data Action Lab</a:t>
            </a:r>
          </a:p>
        </p:txBody>
      </p:sp>
    </p:spTree>
    <p:extLst>
      <p:ext uri="{BB962C8B-B14F-4D97-AF65-F5344CB8AC3E}">
        <p14:creationId xmlns:p14="http://schemas.microsoft.com/office/powerpoint/2010/main" val="164193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Time Series Analysis</a:t>
            </a:r>
          </a:p>
        </p:txBody>
      </p:sp>
      <p:sp>
        <p:nvSpPr>
          <p:cNvPr id="5" name="Content Placeholder 4"/>
          <p:cNvSpPr>
            <a:spLocks noGrp="1"/>
          </p:cNvSpPr>
          <p:nvPr>
            <p:ph idx="1"/>
          </p:nvPr>
        </p:nvSpPr>
        <p:spPr>
          <a:xfrm>
            <a:off x="581194" y="2180498"/>
            <a:ext cx="4916929" cy="4140767"/>
          </a:xfrm>
        </p:spPr>
        <p:txBody>
          <a:bodyPr>
            <a:normAutofit/>
          </a:bodyPr>
          <a:lstStyle/>
          <a:p>
            <a:pPr>
              <a:spcBef>
                <a:spcPts val="1200"/>
              </a:spcBef>
            </a:pPr>
            <a:r>
              <a:rPr lang="en-US" dirty="0"/>
              <a:t>A simple </a:t>
            </a:r>
            <a:r>
              <a:rPr lang="en-US" b="1" dirty="0"/>
              <a:t>time series:</a:t>
            </a:r>
          </a:p>
          <a:p>
            <a:pPr lvl="1">
              <a:spcBef>
                <a:spcPts val="1200"/>
              </a:spcBef>
            </a:pPr>
            <a:r>
              <a:rPr lang="en-US" dirty="0"/>
              <a:t>has two variables: time + 2</a:t>
            </a:r>
            <a:r>
              <a:rPr lang="en-US" baseline="30000" dirty="0"/>
              <a:t>nd</a:t>
            </a:r>
            <a:r>
              <a:rPr lang="en-US" dirty="0"/>
              <a:t> variable</a:t>
            </a:r>
          </a:p>
          <a:p>
            <a:pPr lvl="1">
              <a:spcBef>
                <a:spcPts val="1200"/>
              </a:spcBef>
            </a:pPr>
            <a:r>
              <a:rPr lang="en-US" dirty="0"/>
              <a:t>the second variable is </a:t>
            </a:r>
            <a:r>
              <a:rPr lang="en-US" i="1" dirty="0"/>
              <a:t>sequential</a:t>
            </a:r>
          </a:p>
          <a:p>
            <a:pPr algn="l">
              <a:spcBef>
                <a:spcPts val="1200"/>
              </a:spcBef>
            </a:pPr>
            <a:r>
              <a:rPr lang="en-US" dirty="0"/>
              <a:t>What is the </a:t>
            </a:r>
            <a:r>
              <a:rPr lang="en-US" b="1" dirty="0"/>
              <a:t>pattern of </a:t>
            </a:r>
            <a:r>
              <a:rPr lang="en-US" b="1" dirty="0" err="1"/>
              <a:t>behaviour</a:t>
            </a:r>
            <a:r>
              <a:rPr lang="en-US" b="1" dirty="0"/>
              <a:t> </a:t>
            </a:r>
            <a:r>
              <a:rPr lang="en-US" dirty="0"/>
              <a:t>of this second variable over time? Relative to other variables?</a:t>
            </a:r>
          </a:p>
          <a:p>
            <a:pPr algn="l">
              <a:spcBef>
                <a:spcPts val="1200"/>
              </a:spcBef>
            </a:pPr>
            <a:r>
              <a:rPr lang="en-US" dirty="0"/>
              <a:t>Can we use this to </a:t>
            </a:r>
            <a:r>
              <a:rPr lang="en-US" b="1" dirty="0"/>
              <a:t>forecast the future </a:t>
            </a:r>
            <a:r>
              <a:rPr lang="en-US" b="1" dirty="0" err="1"/>
              <a:t>behaviour</a:t>
            </a:r>
            <a:r>
              <a:rPr lang="en-US" dirty="0"/>
              <a:t> of the variable?</a:t>
            </a:r>
          </a:p>
        </p:txBody>
      </p:sp>
      <p:pic>
        <p:nvPicPr>
          <p:cNvPr id="6" name="Picture 5"/>
          <p:cNvPicPr>
            <a:picLocks noChangeAspect="1"/>
          </p:cNvPicPr>
          <p:nvPr/>
        </p:nvPicPr>
        <p:blipFill>
          <a:blip r:embed="rId2"/>
          <a:stretch>
            <a:fillRect/>
          </a:stretch>
        </p:blipFill>
        <p:spPr>
          <a:xfrm>
            <a:off x="5448818" y="2274626"/>
            <a:ext cx="6535200" cy="3881217"/>
          </a:xfrm>
          <a:prstGeom prst="rect">
            <a:avLst/>
          </a:prstGeom>
        </p:spPr>
      </p:pic>
    </p:spTree>
    <p:extLst>
      <p:ext uri="{BB962C8B-B14F-4D97-AF65-F5344CB8AC3E}">
        <p14:creationId xmlns:p14="http://schemas.microsoft.com/office/powerpoint/2010/main" val="70788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07" y="2361350"/>
            <a:ext cx="6626488" cy="4204143"/>
          </a:xfrm>
          <a:prstGeom prst="rect">
            <a:avLst/>
          </a:prstGeom>
        </p:spPr>
      </p:pic>
      <p:sp>
        <p:nvSpPr>
          <p:cNvPr id="7" name="Content Placeholder 2"/>
          <p:cNvSpPr>
            <a:spLocks noGrp="1"/>
          </p:cNvSpPr>
          <p:nvPr>
            <p:ph idx="1"/>
          </p:nvPr>
        </p:nvSpPr>
        <p:spPr>
          <a:xfrm>
            <a:off x="335199" y="1877593"/>
            <a:ext cx="6040416" cy="447101"/>
          </a:xfrm>
        </p:spPr>
        <p:txBody>
          <a:bodyPr/>
          <a:lstStyle/>
          <a:p>
            <a:pPr marL="0" indent="0" algn="ctr">
              <a:buNone/>
            </a:pPr>
            <a:r>
              <a:rPr lang="en-US" sz="1800" b="1" dirty="0"/>
              <a:t>Diagnosis path around COPD in Danish population</a:t>
            </a:r>
            <a:endParaRPr lang="en-US" sz="1000" b="1" dirty="0"/>
          </a:p>
        </p:txBody>
      </p:sp>
      <p:sp>
        <p:nvSpPr>
          <p:cNvPr id="4" name="Rectangle 3"/>
          <p:cNvSpPr/>
          <p:nvPr/>
        </p:nvSpPr>
        <p:spPr>
          <a:xfrm>
            <a:off x="17125" y="0"/>
            <a:ext cx="2965868" cy="276997"/>
          </a:xfrm>
          <a:prstGeom prst="rect">
            <a:avLst/>
          </a:prstGeom>
        </p:spPr>
        <p:txBody>
          <a:bodyPr wrap="none" lIns="91436" tIns="45719" rIns="91436" bIns="45719">
            <a:spAutoFit/>
          </a:bodyPr>
          <a:lstStyle/>
          <a:p>
            <a:r>
              <a:rPr lang="en-US" sz="1200" dirty="0">
                <a:solidFill>
                  <a:schemeClr val="tx2"/>
                </a:solidFill>
                <a:latin typeface="Dagny OT" panose="020B0504020201020104" pitchFamily="34" charset="77"/>
                <a:ea typeface="Helvetica Light" charset="0"/>
                <a:cs typeface="Helvetica Light" charset="0"/>
              </a:rPr>
              <a:t>[A.B. Jensen et al., </a:t>
            </a:r>
            <a:r>
              <a:rPr lang="en-US" sz="1200" i="1" dirty="0">
                <a:solidFill>
                  <a:schemeClr val="tx2"/>
                </a:solidFill>
                <a:latin typeface="Dagny OT" panose="020B0504020201020104" pitchFamily="34" charset="77"/>
                <a:ea typeface="Helvetica Light" charset="0"/>
                <a:cs typeface="Helvetica Light" charset="0"/>
              </a:rPr>
              <a:t>Nature Communications</a:t>
            </a:r>
            <a:r>
              <a:rPr lang="en-US" sz="1200" dirty="0">
                <a:solidFill>
                  <a:schemeClr val="tx2"/>
                </a:solidFill>
                <a:latin typeface="Dagny OT" panose="020B0504020201020104" pitchFamily="34" charset="77"/>
                <a:ea typeface="Helvetica Light" charset="0"/>
                <a:cs typeface="Helvetica Light" charset="0"/>
              </a:rPr>
              <a:t>]</a:t>
            </a:r>
          </a:p>
        </p:txBody>
      </p:sp>
      <p:sp>
        <p:nvSpPr>
          <p:cNvPr id="2" name="Title 1"/>
          <p:cNvSpPr>
            <a:spLocks noGrp="1"/>
          </p:cNvSpPr>
          <p:nvPr>
            <p:ph type="title"/>
          </p:nvPr>
        </p:nvSpPr>
        <p:spPr/>
        <p:txBody>
          <a:bodyPr/>
          <a:lstStyle/>
          <a:p>
            <a:r>
              <a:rPr lang="en-CA" dirty="0"/>
              <a:t>Network Diagrams</a:t>
            </a:r>
            <a:endParaRPr lang="en-US" sz="2400" dirty="0"/>
          </a:p>
        </p:txBody>
      </p:sp>
      <p:grpSp>
        <p:nvGrpSpPr>
          <p:cNvPr id="6" name="Group 5">
            <a:extLst>
              <a:ext uri="{FF2B5EF4-FFF2-40B4-BE49-F238E27FC236}">
                <a16:creationId xmlns:a16="http://schemas.microsoft.com/office/drawing/2014/main" id="{C4B63594-3909-BA4D-AE6D-DCE1B036224B}"/>
              </a:ext>
            </a:extLst>
          </p:cNvPr>
          <p:cNvGrpSpPr>
            <a:grpSpLocks noChangeAspect="1"/>
          </p:cNvGrpSpPr>
          <p:nvPr/>
        </p:nvGrpSpPr>
        <p:grpSpPr>
          <a:xfrm>
            <a:off x="182583" y="6541760"/>
            <a:ext cx="3282168" cy="267276"/>
            <a:chOff x="674263" y="5988104"/>
            <a:chExt cx="3502837" cy="285244"/>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263" y="6014410"/>
              <a:ext cx="3502837" cy="258938"/>
            </a:xfrm>
            <a:prstGeom prst="rect">
              <a:avLst/>
            </a:prstGeom>
          </p:spPr>
        </p:pic>
        <p:pic>
          <p:nvPicPr>
            <p:cNvPr id="8" name="Picture 7">
              <a:extLst>
                <a:ext uri="{FF2B5EF4-FFF2-40B4-BE49-F238E27FC236}">
                  <a16:creationId xmlns:a16="http://schemas.microsoft.com/office/drawing/2014/main" id="{E4BF4228-F806-B849-877E-0823C3BC9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706" t="-9237" r="47832" b="62596"/>
            <a:stretch/>
          </p:blipFill>
          <p:spPr>
            <a:xfrm>
              <a:off x="3151354" y="5988104"/>
              <a:ext cx="86264" cy="120769"/>
            </a:xfrm>
            <a:prstGeom prst="rect">
              <a:avLst/>
            </a:prstGeom>
          </p:spPr>
        </p:pic>
      </p:grpSp>
      <p:pic>
        <p:nvPicPr>
          <p:cNvPr id="12" name="Picture 11" descr="Diagram&#10;&#10;Description automatically generated">
            <a:extLst>
              <a:ext uri="{FF2B5EF4-FFF2-40B4-BE49-F238E27FC236}">
                <a16:creationId xmlns:a16="http://schemas.microsoft.com/office/drawing/2014/main" id="{0DDD11A3-CB5A-C0DE-374B-8CD900008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230" y="2019647"/>
            <a:ext cx="4460578" cy="4362544"/>
          </a:xfrm>
          <a:prstGeom prst="rect">
            <a:avLst/>
          </a:prstGeom>
        </p:spPr>
      </p:pic>
      <p:sp>
        <p:nvSpPr>
          <p:cNvPr id="14" name="TextBox 13">
            <a:extLst>
              <a:ext uri="{FF2B5EF4-FFF2-40B4-BE49-F238E27FC236}">
                <a16:creationId xmlns:a16="http://schemas.microsoft.com/office/drawing/2014/main" id="{8D37D439-F2E1-F359-601D-8F4FA6DAE963}"/>
              </a:ext>
            </a:extLst>
          </p:cNvPr>
          <p:cNvSpPr txBox="1"/>
          <p:nvPr/>
        </p:nvSpPr>
        <p:spPr>
          <a:xfrm>
            <a:off x="6061477" y="-30779"/>
            <a:ext cx="6108700" cy="276999"/>
          </a:xfrm>
          <a:prstGeom prst="rect">
            <a:avLst/>
          </a:prstGeom>
          <a:noFill/>
        </p:spPr>
        <p:txBody>
          <a:bodyPr wrap="square">
            <a:spAutoFit/>
          </a:bodyPr>
          <a:lstStyle/>
          <a:p>
            <a:pPr algn="r"/>
            <a:r>
              <a:rPr lang="en-US" sz="1200" dirty="0">
                <a:solidFill>
                  <a:schemeClr val="tx2"/>
                </a:solidFill>
                <a:latin typeface="Dagny OT" panose="020B0504020201020104" pitchFamily="34" charset="77"/>
                <a:ea typeface="Helvetica Light" charset="0"/>
                <a:cs typeface="Helvetica Light" charset="0"/>
              </a:rPr>
              <a:t>[Author unknown]</a:t>
            </a:r>
          </a:p>
        </p:txBody>
      </p:sp>
    </p:spTree>
    <p:extLst>
      <p:ext uri="{BB962C8B-B14F-4D97-AF65-F5344CB8AC3E}">
        <p14:creationId xmlns:p14="http://schemas.microsoft.com/office/powerpoint/2010/main" val="7479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Small Multiples</a:t>
            </a:r>
            <a:endParaRPr lang="en-US" sz="2400"/>
          </a:p>
        </p:txBody>
      </p:sp>
      <p:pic>
        <p:nvPicPr>
          <p:cNvPr id="8" name="Content Placeholder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44244" y="2223225"/>
            <a:ext cx="5947756" cy="3951085"/>
          </a:xfrm>
          <a:prstGeom prst="rect">
            <a:avLst/>
          </a:prstGeom>
        </p:spPr>
      </p:pic>
      <p:sp>
        <p:nvSpPr>
          <p:cNvPr id="9" name="TextBox 8"/>
          <p:cNvSpPr txBox="1"/>
          <p:nvPr/>
        </p:nvSpPr>
        <p:spPr>
          <a:xfrm>
            <a:off x="9805564" y="0"/>
            <a:ext cx="2386437" cy="276997"/>
          </a:xfrm>
          <a:prstGeom prst="rect">
            <a:avLst/>
          </a:prstGeom>
          <a:noFill/>
        </p:spPr>
        <p:txBody>
          <a:bodyPr wrap="square" lIns="91436" tIns="45719" rIns="91436" bIns="45719" rtlCol="0">
            <a:spAutoFit/>
          </a:bodyPr>
          <a:lstStyle/>
          <a:p>
            <a:pPr algn="r"/>
            <a:r>
              <a:rPr lang="en-US" sz="1200">
                <a:latin typeface="Dagny OT" panose="020B0504020201020104" pitchFamily="34" charset="77"/>
              </a:rPr>
              <a:t>[</a:t>
            </a:r>
            <a:r>
              <a:rPr lang="en-US" sz="1200">
                <a:latin typeface="Dagny OT" panose="020B0504020201020104" pitchFamily="34" charset="77"/>
                <a:ea typeface="Helvetica Light" charset="0"/>
                <a:cs typeface="Helvetica Light" charset="0"/>
                <a:hlinkClick r:id="rId3"/>
              </a:rPr>
              <a:t>Metrocosm.com</a:t>
            </a:r>
            <a:r>
              <a:rPr lang="en-US" sz="1200">
                <a:latin typeface="Dagny OT" panose="020B0504020201020104" pitchFamily="34" charset="77"/>
              </a:rPr>
              <a:t>]</a:t>
            </a:r>
          </a:p>
        </p:txBody>
      </p:sp>
      <p:sp>
        <p:nvSpPr>
          <p:cNvPr id="11" name="Content Placeholder 2"/>
          <p:cNvSpPr>
            <a:spLocks noGrp="1"/>
          </p:cNvSpPr>
          <p:nvPr>
            <p:ph idx="1"/>
          </p:nvPr>
        </p:nvSpPr>
        <p:spPr>
          <a:xfrm>
            <a:off x="6985491" y="1892070"/>
            <a:ext cx="4465261" cy="263786"/>
          </a:xfrm>
        </p:spPr>
        <p:txBody>
          <a:bodyPr>
            <a:normAutofit fontScale="70000" lnSpcReduction="20000"/>
          </a:bodyPr>
          <a:lstStyle/>
          <a:p>
            <a:pPr marL="0" indent="0" algn="ctr">
              <a:buNone/>
            </a:pPr>
            <a:r>
              <a:rPr lang="en-US" sz="1800" b="1" dirty="0"/>
              <a:t>U.S. Electoral College Results 1952 </a:t>
            </a:r>
            <a:r>
              <a:rPr lang="mr-IN" sz="1800" b="1" dirty="0"/>
              <a:t>–</a:t>
            </a:r>
            <a:r>
              <a:rPr lang="en-US" sz="1800" b="1" dirty="0"/>
              <a:t> 2012</a:t>
            </a:r>
          </a:p>
        </p:txBody>
      </p:sp>
      <p:pic>
        <p:nvPicPr>
          <p:cNvPr id="4" name="Picture 3" descr="Chart, line chart&#10;&#10;Description automatically generated">
            <a:extLst>
              <a:ext uri="{FF2B5EF4-FFF2-40B4-BE49-F238E27FC236}">
                <a16:creationId xmlns:a16="http://schemas.microsoft.com/office/drawing/2014/main" id="{29337644-D01E-D8B3-54EB-246054C24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02" y="2531489"/>
            <a:ext cx="5452755" cy="3232704"/>
          </a:xfrm>
          <a:prstGeom prst="rect">
            <a:avLst/>
          </a:prstGeom>
        </p:spPr>
      </p:pic>
    </p:spTree>
    <p:extLst>
      <p:ext uri="{BB962C8B-B14F-4D97-AF65-F5344CB8AC3E}">
        <p14:creationId xmlns:p14="http://schemas.microsoft.com/office/powerpoint/2010/main" val="8293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67E0E1-8C51-42F9-B149-9214F523AF7C}"/>
              </a:ext>
            </a:extLst>
          </p:cNvPr>
          <p:cNvSpPr>
            <a:spLocks noGrp="1"/>
          </p:cNvSpPr>
          <p:nvPr>
            <p:ph type="title"/>
          </p:nvPr>
        </p:nvSpPr>
        <p:spPr/>
        <p:txBody>
          <a:bodyPr/>
          <a:lstStyle/>
          <a:p>
            <a:r>
              <a:rPr lang="en-US" dirty="0"/>
              <a:t>Gauge Charts</a:t>
            </a:r>
          </a:p>
        </p:txBody>
      </p:sp>
      <p:sp>
        <p:nvSpPr>
          <p:cNvPr id="6" name="Content Placeholder 2">
            <a:extLst>
              <a:ext uri="{FF2B5EF4-FFF2-40B4-BE49-F238E27FC236}">
                <a16:creationId xmlns:a16="http://schemas.microsoft.com/office/drawing/2014/main" id="{69AE5B34-8931-4906-962B-65333D5A82D4}"/>
              </a:ext>
            </a:extLst>
          </p:cNvPr>
          <p:cNvSpPr txBox="1">
            <a:spLocks/>
          </p:cNvSpPr>
          <p:nvPr/>
        </p:nvSpPr>
        <p:spPr>
          <a:xfrm>
            <a:off x="6306208" y="2108761"/>
            <a:ext cx="5304600" cy="421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4D4D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CA" dirty="0">
                <a:solidFill>
                  <a:schemeClr val="tx2"/>
                </a:solidFill>
                <a:latin typeface="Dagny OT" panose="020B0504020201020104" pitchFamily="34" charset="77"/>
              </a:rPr>
              <a:t>Often used as a dashboard  component (with or without needle).</a:t>
            </a:r>
          </a:p>
          <a:p>
            <a:pPr marL="0" indent="0" algn="just">
              <a:lnSpc>
                <a:spcPct val="100000"/>
              </a:lnSpc>
              <a:buNone/>
            </a:pPr>
            <a:endParaRPr lang="en-CA" sz="500" dirty="0">
              <a:solidFill>
                <a:schemeClr val="tx2"/>
              </a:solidFill>
              <a:latin typeface="Dagny OT" panose="020B0504020201020104" pitchFamily="34" charset="77"/>
            </a:endParaRPr>
          </a:p>
          <a:p>
            <a:pPr marL="0" indent="0" algn="just">
              <a:lnSpc>
                <a:spcPct val="100000"/>
              </a:lnSpc>
              <a:buNone/>
            </a:pPr>
            <a:r>
              <a:rPr lang="en-CA" dirty="0">
                <a:solidFill>
                  <a:schemeClr val="tx2"/>
                </a:solidFill>
                <a:latin typeface="Dagny OT" panose="020B0504020201020104" pitchFamily="34" charset="77"/>
              </a:rPr>
              <a:t>Displays single value measures towards goal / KPI.</a:t>
            </a:r>
          </a:p>
          <a:p>
            <a:pPr marL="0" indent="0" algn="just">
              <a:lnSpc>
                <a:spcPct val="100000"/>
              </a:lnSpc>
              <a:buNone/>
            </a:pPr>
            <a:endParaRPr lang="en-CA" sz="500" dirty="0">
              <a:solidFill>
                <a:schemeClr val="tx2"/>
              </a:solidFill>
              <a:latin typeface="Dagny OT" panose="020B0504020201020104" pitchFamily="34" charset="77"/>
            </a:endParaRPr>
          </a:p>
          <a:p>
            <a:pPr marL="0" indent="0" algn="just">
              <a:lnSpc>
                <a:spcPct val="100000"/>
              </a:lnSpc>
              <a:buNone/>
            </a:pPr>
            <a:r>
              <a:rPr lang="en-CA" dirty="0">
                <a:solidFill>
                  <a:schemeClr val="tx2"/>
                </a:solidFill>
                <a:latin typeface="Dagny OT" panose="020B0504020201020104" pitchFamily="34" charset="77"/>
              </a:rPr>
              <a:t>Great to show progress (a bit of a management fad, though…)</a:t>
            </a:r>
          </a:p>
          <a:p>
            <a:pPr marL="0" indent="0" algn="just">
              <a:lnSpc>
                <a:spcPct val="100000"/>
              </a:lnSpc>
              <a:buNone/>
            </a:pPr>
            <a:endParaRPr lang="en-CA" sz="500" dirty="0">
              <a:solidFill>
                <a:schemeClr val="tx2"/>
              </a:solidFill>
              <a:latin typeface="Dagny OT" panose="020B0504020201020104" pitchFamily="34" charset="77"/>
            </a:endParaRPr>
          </a:p>
          <a:p>
            <a:pPr marL="0" indent="0" algn="just">
              <a:lnSpc>
                <a:spcPct val="100000"/>
              </a:lnSpc>
              <a:buNone/>
            </a:pPr>
            <a:r>
              <a:rPr lang="en-CA" dirty="0">
                <a:solidFill>
                  <a:schemeClr val="tx2"/>
                </a:solidFill>
                <a:latin typeface="Dagny OT" panose="020B0504020201020104" pitchFamily="34" charset="77"/>
              </a:rPr>
              <a:t>Displays information that can be quickly </a:t>
            </a:r>
            <a:r>
              <a:rPr lang="en-CA" b="1" dirty="0">
                <a:solidFill>
                  <a:schemeClr val="tx2"/>
                </a:solidFill>
                <a:latin typeface="Dagny OT" panose="020B0504020201020104" pitchFamily="34" charset="77"/>
              </a:rPr>
              <a:t>scanned</a:t>
            </a:r>
            <a:r>
              <a:rPr lang="en-CA" dirty="0">
                <a:solidFill>
                  <a:schemeClr val="tx2"/>
                </a:solidFill>
                <a:latin typeface="Dagny OT" panose="020B0504020201020104" pitchFamily="34" charset="77"/>
              </a:rPr>
              <a:t> and </a:t>
            </a:r>
            <a:r>
              <a:rPr lang="en-CA" b="1" dirty="0">
                <a:solidFill>
                  <a:schemeClr val="tx2"/>
                </a:solidFill>
                <a:latin typeface="Dagny OT" panose="020B0504020201020104" pitchFamily="34" charset="77"/>
              </a:rPr>
              <a:t>understood</a:t>
            </a:r>
            <a:r>
              <a:rPr lang="en-CA" dirty="0">
                <a:solidFill>
                  <a:schemeClr val="tx2"/>
                </a:solidFill>
                <a:latin typeface="Dagny OT" panose="020B0504020201020104" pitchFamily="34" charset="77"/>
              </a:rPr>
              <a:t>.</a:t>
            </a:r>
          </a:p>
        </p:txBody>
      </p:sp>
      <p:pic>
        <p:nvPicPr>
          <p:cNvPr id="8" name="Picture 7">
            <a:extLst>
              <a:ext uri="{FF2B5EF4-FFF2-40B4-BE49-F238E27FC236}">
                <a16:creationId xmlns:a16="http://schemas.microsoft.com/office/drawing/2014/main" id="{C037817B-70DE-4FB2-9D52-083219620C5A}"/>
              </a:ext>
            </a:extLst>
          </p:cNvPr>
          <p:cNvPicPr>
            <a:picLocks noChangeAspect="1"/>
          </p:cNvPicPr>
          <p:nvPr/>
        </p:nvPicPr>
        <p:blipFill>
          <a:blip r:embed="rId2"/>
          <a:stretch>
            <a:fillRect/>
          </a:stretch>
        </p:blipFill>
        <p:spPr>
          <a:xfrm>
            <a:off x="489600" y="2108761"/>
            <a:ext cx="5227251" cy="3634449"/>
          </a:xfrm>
          <a:prstGeom prst="rect">
            <a:avLst/>
          </a:prstGeom>
        </p:spPr>
      </p:pic>
    </p:spTree>
    <p:extLst>
      <p:ext uri="{BB962C8B-B14F-4D97-AF65-F5344CB8AC3E}">
        <p14:creationId xmlns:p14="http://schemas.microsoft.com/office/powerpoint/2010/main" val="3501082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&amp; Animated Visualizations</a:t>
            </a:r>
            <a:endParaRPr lang="en-US" sz="2400" dirty="0"/>
          </a:p>
        </p:txBody>
      </p:sp>
      <p:sp>
        <p:nvSpPr>
          <p:cNvPr id="3" name="Content Placeholder 2"/>
          <p:cNvSpPr>
            <a:spLocks noGrp="1"/>
          </p:cNvSpPr>
          <p:nvPr>
            <p:ph idx="1"/>
          </p:nvPr>
        </p:nvSpPr>
        <p:spPr/>
        <p:txBody>
          <a:bodyPr vert="horz" lIns="0" tIns="45720" rIns="0" bIns="45720" rtlCol="0" anchor="ctr">
            <a:normAutofit/>
          </a:bodyPr>
          <a:lstStyle/>
          <a:p>
            <a:pPr>
              <a:spcBef>
                <a:spcPts val="1200"/>
              </a:spcBef>
            </a:pPr>
            <a:r>
              <a:rPr lang="en-US" dirty="0"/>
              <a:t>“There is always a danger that if certain types of visualization techniques take over, the kinds of questions that are particularly well-suited to providing data for these techniques will come to dominate the landscape, which will then affect data collection techniques, data availability, future interest, and so on.” (P. Boily)</a:t>
            </a:r>
          </a:p>
          <a:p>
            <a:pPr>
              <a:spcBef>
                <a:spcPts val="1200"/>
              </a:spcBef>
            </a:pPr>
            <a:r>
              <a:rPr lang="en-US" dirty="0"/>
              <a:t>Even when done well, 85% of users don’t bother with interactive viz (NY Times).</a:t>
            </a:r>
          </a:p>
          <a:p>
            <a:pPr>
              <a:spcBef>
                <a:spcPts val="1200"/>
              </a:spcBef>
            </a:pPr>
            <a:r>
              <a:rPr lang="en-US" b="1" dirty="0"/>
              <a:t>Take-Away:</a:t>
            </a:r>
            <a:r>
              <a:rPr lang="en-US" dirty="0"/>
              <a:t> explore the data and try different methods</a:t>
            </a:r>
          </a:p>
        </p:txBody>
      </p:sp>
    </p:spTree>
    <p:extLst>
      <p:ext uri="{BB962C8B-B14F-4D97-AF65-F5344CB8AC3E}">
        <p14:creationId xmlns:p14="http://schemas.microsoft.com/office/powerpoint/2010/main" val="262126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67E0E1-8C51-42F9-B149-9214F523AF7C}"/>
              </a:ext>
            </a:extLst>
          </p:cNvPr>
          <p:cNvSpPr>
            <a:spLocks noGrp="1"/>
          </p:cNvSpPr>
          <p:nvPr>
            <p:ph type="title"/>
          </p:nvPr>
        </p:nvSpPr>
        <p:spPr/>
        <p:txBody>
          <a:bodyPr/>
          <a:lstStyle/>
          <a:p>
            <a:r>
              <a:rPr lang="en-US" dirty="0"/>
              <a:t>Charts to Avoid</a:t>
            </a:r>
          </a:p>
        </p:txBody>
      </p:sp>
      <p:sp>
        <p:nvSpPr>
          <p:cNvPr id="3" name="Content Placeholder 2"/>
          <p:cNvSpPr>
            <a:spLocks noGrp="1"/>
          </p:cNvSpPr>
          <p:nvPr>
            <p:ph idx="1"/>
          </p:nvPr>
        </p:nvSpPr>
        <p:spPr>
          <a:xfrm>
            <a:off x="581194" y="2180498"/>
            <a:ext cx="7108973" cy="4140767"/>
          </a:xfrm>
        </p:spPr>
        <p:txBody>
          <a:bodyPr vert="horz" lIns="0" tIns="45720" rIns="0" bIns="45720" rtlCol="0" anchor="ctr">
            <a:normAutofit/>
          </a:bodyPr>
          <a:lstStyle/>
          <a:p>
            <a:r>
              <a:rPr lang="en-CA" b="1" dirty="0"/>
              <a:t>ANYTHING</a:t>
            </a:r>
            <a:r>
              <a:rPr lang="en-CA" dirty="0"/>
              <a:t> with an arc (except gauge)</a:t>
            </a:r>
          </a:p>
          <a:p>
            <a:pPr lvl="1"/>
            <a:r>
              <a:rPr lang="en-CA" dirty="0"/>
              <a:t>pie</a:t>
            </a:r>
          </a:p>
          <a:p>
            <a:pPr lvl="1"/>
            <a:r>
              <a:rPr lang="en-CA" dirty="0"/>
              <a:t>donut</a:t>
            </a:r>
          </a:p>
          <a:p>
            <a:r>
              <a:rPr lang="en-CA" dirty="0"/>
              <a:t>Brain cannot compare arcs and they can be misleading: how different are Steve &amp; Bob in the pie chart?</a:t>
            </a:r>
          </a:p>
          <a:p>
            <a:r>
              <a:rPr lang="en-CA" b="1" dirty="0"/>
              <a:t>ALL 3D IS EVIL!</a:t>
            </a:r>
          </a:p>
          <a:p>
            <a:pPr lvl="1"/>
            <a:r>
              <a:rPr lang="en-CA" dirty="0"/>
              <a:t>as with arc, we cannot easily visually compare data series</a:t>
            </a:r>
          </a:p>
          <a:p>
            <a:pPr lvl="1"/>
            <a:r>
              <a:rPr lang="en-CA" dirty="0"/>
              <a:t>adds way too much clutter</a:t>
            </a:r>
          </a:p>
        </p:txBody>
      </p:sp>
      <p:graphicFrame>
        <p:nvGraphicFramePr>
          <p:cNvPr id="4" name="Chart 3">
            <a:extLst>
              <a:ext uri="{FF2B5EF4-FFF2-40B4-BE49-F238E27FC236}">
                <a16:creationId xmlns:a16="http://schemas.microsoft.com/office/drawing/2014/main" id="{DD027986-24B2-4D2F-A997-0EE24E678F45}"/>
              </a:ext>
            </a:extLst>
          </p:cNvPr>
          <p:cNvGraphicFramePr/>
          <p:nvPr/>
        </p:nvGraphicFramePr>
        <p:xfrm>
          <a:off x="7690167" y="3934806"/>
          <a:ext cx="4300175" cy="2466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4229629-C851-405E-BE32-C74BDAAE6F85}"/>
              </a:ext>
            </a:extLst>
          </p:cNvPr>
          <p:cNvGraphicFramePr/>
          <p:nvPr/>
        </p:nvGraphicFramePr>
        <p:xfrm>
          <a:off x="8254999" y="1737360"/>
          <a:ext cx="3362960" cy="25388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3264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5089-6797-764E-9891-3A1146782F9D}"/>
              </a:ext>
            </a:extLst>
          </p:cNvPr>
          <p:cNvSpPr>
            <a:spLocks noGrp="1"/>
          </p:cNvSpPr>
          <p:nvPr>
            <p:ph type="title"/>
          </p:nvPr>
        </p:nvSpPr>
        <p:spPr/>
        <p:txBody>
          <a:bodyPr/>
          <a:lstStyle/>
          <a:p>
            <a:r>
              <a:rPr lang="en-US" dirty="0"/>
              <a:t>Gestalt Principles</a:t>
            </a:r>
          </a:p>
        </p:txBody>
      </p:sp>
      <p:sp>
        <p:nvSpPr>
          <p:cNvPr id="3" name="Content Placeholder 2">
            <a:extLst>
              <a:ext uri="{FF2B5EF4-FFF2-40B4-BE49-F238E27FC236}">
                <a16:creationId xmlns:a16="http://schemas.microsoft.com/office/drawing/2014/main" id="{4920F53D-D5DB-9047-A483-ECC6A9365869}"/>
              </a:ext>
            </a:extLst>
          </p:cNvPr>
          <p:cNvSpPr>
            <a:spLocks noGrp="1"/>
          </p:cNvSpPr>
          <p:nvPr>
            <p:ph idx="1"/>
          </p:nvPr>
        </p:nvSpPr>
        <p:spPr/>
        <p:txBody>
          <a:bodyPr vert="horz" lIns="0" tIns="45720" rIns="0" bIns="45720" rtlCol="0" anchor="ctr">
            <a:normAutofit/>
          </a:bodyPr>
          <a:lstStyle/>
          <a:p>
            <a:pPr>
              <a:spcBef>
                <a:spcPts val="1200"/>
              </a:spcBef>
            </a:pPr>
            <a:r>
              <a:rPr lang="en-CA" dirty="0"/>
              <a:t>The </a:t>
            </a:r>
            <a:r>
              <a:rPr lang="en-CA" b="1" dirty="0"/>
              <a:t>Gestalt principles</a:t>
            </a:r>
            <a:r>
              <a:rPr lang="en-CA" dirty="0"/>
              <a:t> are the “laws” of human perception. </a:t>
            </a:r>
          </a:p>
          <a:p>
            <a:pPr>
              <a:spcBef>
                <a:spcPts val="1200"/>
              </a:spcBef>
            </a:pPr>
            <a:r>
              <a:rPr lang="en-CA" dirty="0"/>
              <a:t>They describe how humans group similar elements, recognize patterns and simplify complex images when they perceive objects. </a:t>
            </a:r>
          </a:p>
          <a:p>
            <a:pPr>
              <a:spcBef>
                <a:spcPts val="1200"/>
              </a:spcBef>
            </a:pPr>
            <a:r>
              <a:rPr lang="en-CA" dirty="0"/>
              <a:t>Designers use them to organize content on charts, dashboards, websites, and other interfaces so that they be </a:t>
            </a:r>
            <a:r>
              <a:rPr lang="en-CA" b="1" dirty="0"/>
              <a:t>aesthetically pleasing</a:t>
            </a:r>
            <a:r>
              <a:rPr lang="en-CA" dirty="0"/>
              <a:t>/</a:t>
            </a:r>
            <a:r>
              <a:rPr lang="en-CA" b="1" dirty="0"/>
              <a:t>easy to understand</a:t>
            </a:r>
            <a:r>
              <a:rPr lang="en-CA" dirty="0"/>
              <a:t>. </a:t>
            </a:r>
          </a:p>
        </p:txBody>
      </p:sp>
      <p:sp>
        <p:nvSpPr>
          <p:cNvPr id="4" name="Rectangle 3">
            <a:extLst>
              <a:ext uri="{FF2B5EF4-FFF2-40B4-BE49-F238E27FC236}">
                <a16:creationId xmlns:a16="http://schemas.microsoft.com/office/drawing/2014/main" id="{1330861E-8062-0F4E-8AE6-2FEE5F5072D7}"/>
              </a:ext>
            </a:extLst>
          </p:cNvPr>
          <p:cNvSpPr/>
          <p:nvPr/>
        </p:nvSpPr>
        <p:spPr>
          <a:xfrm>
            <a:off x="4431323" y="8220"/>
            <a:ext cx="7760677" cy="276999"/>
          </a:xfrm>
          <a:prstGeom prst="rect">
            <a:avLst/>
          </a:prstGeom>
        </p:spPr>
        <p:txBody>
          <a:bodyPr wrap="square">
            <a:spAutoFit/>
          </a:bodyPr>
          <a:lstStyle/>
          <a:p>
            <a:pPr algn="r"/>
            <a:r>
              <a:rPr lang="en-US" sz="1200" dirty="0">
                <a:solidFill>
                  <a:schemeClr val="tx2"/>
                </a:solidFill>
                <a:latin typeface="Dagny OT" panose="020B0504020201020104" pitchFamily="34" charset="77"/>
              </a:rPr>
              <a:t>[</a:t>
            </a:r>
            <a:r>
              <a:rPr lang="en-US" sz="1200" dirty="0">
                <a:latin typeface="Dagny OT" panose="020B0504020201020104" pitchFamily="34" charset="77"/>
                <a:hlinkClick r:id="rId2"/>
              </a:rPr>
              <a:t>www.interaction-design.org/literature/topics/gestalt-principles</a:t>
            </a:r>
            <a:r>
              <a:rPr lang="en-US" sz="1200" dirty="0">
                <a:solidFill>
                  <a:schemeClr val="tx2"/>
                </a:solidFill>
                <a:latin typeface="Dagny OT" panose="020B0504020201020104" pitchFamily="34" charset="77"/>
              </a:rPr>
              <a:t>]</a:t>
            </a:r>
          </a:p>
        </p:txBody>
      </p:sp>
    </p:spTree>
    <p:extLst>
      <p:ext uri="{BB962C8B-B14F-4D97-AF65-F5344CB8AC3E}">
        <p14:creationId xmlns:p14="http://schemas.microsoft.com/office/powerpoint/2010/main" val="103183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5089-6797-764E-9891-3A1146782F9D}"/>
              </a:ext>
            </a:extLst>
          </p:cNvPr>
          <p:cNvSpPr>
            <a:spLocks noGrp="1"/>
          </p:cNvSpPr>
          <p:nvPr>
            <p:ph type="title"/>
          </p:nvPr>
        </p:nvSpPr>
        <p:spPr/>
        <p:txBody>
          <a:bodyPr/>
          <a:lstStyle/>
          <a:p>
            <a:r>
              <a:rPr lang="en-US" dirty="0"/>
              <a:t>Gestalt Principles</a:t>
            </a:r>
          </a:p>
        </p:txBody>
      </p:sp>
      <p:sp>
        <p:nvSpPr>
          <p:cNvPr id="3" name="Content Placeholder 2">
            <a:extLst>
              <a:ext uri="{FF2B5EF4-FFF2-40B4-BE49-F238E27FC236}">
                <a16:creationId xmlns:a16="http://schemas.microsoft.com/office/drawing/2014/main" id="{4920F53D-D5DB-9047-A483-ECC6A9365869}"/>
              </a:ext>
            </a:extLst>
          </p:cNvPr>
          <p:cNvSpPr>
            <a:spLocks noGrp="1"/>
          </p:cNvSpPr>
          <p:nvPr>
            <p:ph idx="1"/>
          </p:nvPr>
        </p:nvSpPr>
        <p:spPr/>
        <p:txBody>
          <a:bodyPr vert="horz" lIns="0" tIns="45720" rIns="0" bIns="45720" rtlCol="0" anchor="ctr">
            <a:normAutofit/>
          </a:bodyPr>
          <a:lstStyle/>
          <a:p>
            <a:pPr>
              <a:spcBef>
                <a:spcPts val="1200"/>
              </a:spcBef>
            </a:pPr>
            <a:r>
              <a:rPr lang="en-CA" dirty="0"/>
              <a:t>“Gestalt” is German for “unified whole”. </a:t>
            </a:r>
          </a:p>
          <a:p>
            <a:pPr>
              <a:spcBef>
                <a:spcPts val="1200"/>
              </a:spcBef>
            </a:pPr>
            <a:r>
              <a:rPr lang="en-CA" dirty="0"/>
              <a:t>The first principles were devised in the 1920s by German psychologists Wertheimer, </a:t>
            </a:r>
            <a:r>
              <a:rPr lang="en-CA" dirty="0" err="1"/>
              <a:t>Koffka</a:t>
            </a:r>
            <a:r>
              <a:rPr lang="en-CA" dirty="0"/>
              <a:t> (“the whole is greater than the sum of the parts”), Kohler.</a:t>
            </a:r>
          </a:p>
          <a:p>
            <a:pPr>
              <a:spcBef>
                <a:spcPts val="1200"/>
              </a:spcBef>
            </a:pPr>
            <a:r>
              <a:rPr lang="en-CA" b="1" dirty="0"/>
              <a:t>Aim:</a:t>
            </a:r>
            <a:r>
              <a:rPr lang="en-CA" dirty="0"/>
              <a:t> understand how we gain meaning from the chaotic stimuli around us. </a:t>
            </a:r>
          </a:p>
          <a:p>
            <a:pPr>
              <a:spcBef>
                <a:spcPts val="1200"/>
              </a:spcBef>
            </a:pPr>
            <a:r>
              <a:rPr lang="en-CA" dirty="0"/>
              <a:t>The Gestalt principles are a set of “laws” which address the natural compulsion to find order in disorder. According to this, the mind “informs” what the eye sees by </a:t>
            </a:r>
            <a:r>
              <a:rPr lang="en-CA" b="1" dirty="0"/>
              <a:t>perceiving a series of individual elements as a whole</a:t>
            </a:r>
            <a:r>
              <a:rPr lang="en-CA" dirty="0"/>
              <a:t>. </a:t>
            </a:r>
          </a:p>
        </p:txBody>
      </p:sp>
      <p:sp>
        <p:nvSpPr>
          <p:cNvPr id="4" name="Rectangle 3">
            <a:extLst>
              <a:ext uri="{FF2B5EF4-FFF2-40B4-BE49-F238E27FC236}">
                <a16:creationId xmlns:a16="http://schemas.microsoft.com/office/drawing/2014/main" id="{1330861E-8062-0F4E-8AE6-2FEE5F5072D7}"/>
              </a:ext>
            </a:extLst>
          </p:cNvPr>
          <p:cNvSpPr/>
          <p:nvPr/>
        </p:nvSpPr>
        <p:spPr>
          <a:xfrm>
            <a:off x="4431323" y="8220"/>
            <a:ext cx="7760677" cy="276999"/>
          </a:xfrm>
          <a:prstGeom prst="rect">
            <a:avLst/>
          </a:prstGeom>
        </p:spPr>
        <p:txBody>
          <a:bodyPr wrap="square">
            <a:spAutoFit/>
          </a:bodyPr>
          <a:lstStyle/>
          <a:p>
            <a:pPr algn="r"/>
            <a:r>
              <a:rPr lang="en-US" sz="1200" dirty="0">
                <a:solidFill>
                  <a:schemeClr val="tx2"/>
                </a:solidFill>
                <a:latin typeface="Dagny OT" panose="020B0504020201020104" pitchFamily="34" charset="77"/>
              </a:rPr>
              <a:t>[</a:t>
            </a:r>
            <a:r>
              <a:rPr lang="en-US" sz="1200" dirty="0">
                <a:latin typeface="Dagny OT" panose="020B0504020201020104" pitchFamily="34" charset="77"/>
                <a:hlinkClick r:id="rId2"/>
              </a:rPr>
              <a:t>www.interaction-design.org/literature/topics/gestalt-principles</a:t>
            </a:r>
            <a:r>
              <a:rPr lang="en-US" sz="1200" dirty="0">
                <a:solidFill>
                  <a:schemeClr val="tx2"/>
                </a:solidFill>
                <a:latin typeface="Dagny OT" panose="020B0504020201020104" pitchFamily="34" charset="77"/>
              </a:rPr>
              <a:t>]</a:t>
            </a:r>
          </a:p>
        </p:txBody>
      </p:sp>
    </p:spTree>
    <p:extLst>
      <p:ext uri="{BB962C8B-B14F-4D97-AF65-F5344CB8AC3E}">
        <p14:creationId xmlns:p14="http://schemas.microsoft.com/office/powerpoint/2010/main" val="413843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5089-6797-764E-9891-3A1146782F9D}"/>
              </a:ext>
            </a:extLst>
          </p:cNvPr>
          <p:cNvSpPr>
            <a:spLocks noGrp="1"/>
          </p:cNvSpPr>
          <p:nvPr>
            <p:ph type="title"/>
          </p:nvPr>
        </p:nvSpPr>
        <p:spPr/>
        <p:txBody>
          <a:bodyPr/>
          <a:lstStyle/>
          <a:p>
            <a:r>
              <a:rPr lang="en-US" dirty="0"/>
              <a:t>Gestalt Principles</a:t>
            </a:r>
          </a:p>
        </p:txBody>
      </p:sp>
      <p:sp>
        <p:nvSpPr>
          <p:cNvPr id="3" name="Content Placeholder 2">
            <a:extLst>
              <a:ext uri="{FF2B5EF4-FFF2-40B4-BE49-F238E27FC236}">
                <a16:creationId xmlns:a16="http://schemas.microsoft.com/office/drawing/2014/main" id="{4920F53D-D5DB-9047-A483-ECC6A9365869}"/>
              </a:ext>
            </a:extLst>
          </p:cNvPr>
          <p:cNvSpPr>
            <a:spLocks noGrp="1"/>
          </p:cNvSpPr>
          <p:nvPr>
            <p:ph idx="1"/>
          </p:nvPr>
        </p:nvSpPr>
        <p:spPr/>
        <p:txBody>
          <a:bodyPr vert="horz" lIns="0" tIns="45720" rIns="0" bIns="45720" rtlCol="0" anchor="ctr">
            <a:normAutofit/>
          </a:bodyPr>
          <a:lstStyle/>
          <a:p>
            <a:pPr lvl="1"/>
            <a:r>
              <a:rPr lang="en-CA" b="1" dirty="0"/>
              <a:t>simplicity</a:t>
            </a:r>
          </a:p>
          <a:p>
            <a:pPr lvl="1"/>
            <a:r>
              <a:rPr lang="en-CA" dirty="0"/>
              <a:t>continuation</a:t>
            </a:r>
          </a:p>
          <a:p>
            <a:pPr lvl="1"/>
            <a:r>
              <a:rPr lang="en-CA" b="1" dirty="0"/>
              <a:t>proximity</a:t>
            </a:r>
          </a:p>
          <a:p>
            <a:pPr lvl="1"/>
            <a:r>
              <a:rPr lang="en-CA" b="1" dirty="0"/>
              <a:t>similarity (invariance)</a:t>
            </a:r>
          </a:p>
          <a:p>
            <a:pPr lvl="1"/>
            <a:r>
              <a:rPr lang="en-CA" b="1" dirty="0"/>
              <a:t>focal point</a:t>
            </a:r>
          </a:p>
          <a:p>
            <a:pPr lvl="1"/>
            <a:r>
              <a:rPr lang="en-CA" dirty="0"/>
              <a:t>isomorphic correspondence</a:t>
            </a:r>
          </a:p>
          <a:p>
            <a:pPr lvl="1"/>
            <a:r>
              <a:rPr lang="en-CA" b="1" dirty="0"/>
              <a:t>figure / ground duality</a:t>
            </a:r>
          </a:p>
          <a:p>
            <a:pPr lvl="1"/>
            <a:r>
              <a:rPr lang="en-CA" dirty="0"/>
              <a:t>common fate</a:t>
            </a:r>
          </a:p>
          <a:p>
            <a:pPr lvl="1"/>
            <a:r>
              <a:rPr lang="en-CA" dirty="0"/>
              <a:t>closure</a:t>
            </a:r>
          </a:p>
          <a:p>
            <a:pPr lvl="1"/>
            <a:r>
              <a:rPr lang="en-CA" dirty="0"/>
              <a:t>uniform connectedness</a:t>
            </a:r>
          </a:p>
        </p:txBody>
      </p:sp>
      <p:sp>
        <p:nvSpPr>
          <p:cNvPr id="4" name="Date Placeholder 3">
            <a:extLst>
              <a:ext uri="{FF2B5EF4-FFF2-40B4-BE49-F238E27FC236}">
                <a16:creationId xmlns:a16="http://schemas.microsoft.com/office/drawing/2014/main" id="{496A677B-56DA-9786-8B98-9AC74CD52F77}"/>
              </a:ext>
            </a:extLst>
          </p:cNvPr>
          <p:cNvSpPr>
            <a:spLocks noGrp="1"/>
          </p:cNvSpPr>
          <p:nvPr>
            <p:ph type="dt" sz="half" idx="2"/>
          </p:nvPr>
        </p:nvSpPr>
        <p:spPr>
          <a:xfrm>
            <a:off x="1097280" y="6447427"/>
            <a:ext cx="377952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DATA VISUALIZATION AND DASHBOARDS</a:t>
            </a:r>
            <a:endParaRPr lang="en-CA" dirty="0"/>
          </a:p>
        </p:txBody>
      </p:sp>
    </p:spTree>
    <p:extLst>
      <p:ext uri="{BB962C8B-B14F-4D97-AF65-F5344CB8AC3E}">
        <p14:creationId xmlns:p14="http://schemas.microsoft.com/office/powerpoint/2010/main" val="41448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CF9370-B66A-4A46-9E88-AEF55D7AF765}"/>
              </a:ext>
            </a:extLst>
          </p:cNvPr>
          <p:cNvSpPr/>
          <p:nvPr/>
        </p:nvSpPr>
        <p:spPr>
          <a:xfrm>
            <a:off x="426323" y="5142045"/>
            <a:ext cx="11667599" cy="1660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3" name="Title 2">
            <a:extLst>
              <a:ext uri="{FF2B5EF4-FFF2-40B4-BE49-F238E27FC236}">
                <a16:creationId xmlns:a16="http://schemas.microsoft.com/office/drawing/2014/main" id="{BF062CE3-A810-4904-A509-40D1F57ABD50}"/>
              </a:ext>
            </a:extLst>
          </p:cNvPr>
          <p:cNvSpPr>
            <a:spLocks noGrp="1"/>
          </p:cNvSpPr>
          <p:nvPr>
            <p:ph type="title"/>
          </p:nvPr>
        </p:nvSpPr>
        <p:spPr/>
        <p:txBody>
          <a:bodyPr/>
          <a:lstStyle/>
          <a:p>
            <a:r>
              <a:rPr lang="en-US" dirty="0"/>
              <a:t>Gestalt Principles – Simplicity </a:t>
            </a:r>
          </a:p>
        </p:txBody>
      </p:sp>
      <p:sp>
        <p:nvSpPr>
          <p:cNvPr id="2" name="Content Placeholder 1">
            <a:extLst>
              <a:ext uri="{FF2B5EF4-FFF2-40B4-BE49-F238E27FC236}">
                <a16:creationId xmlns:a16="http://schemas.microsoft.com/office/drawing/2014/main" id="{7B548C95-F7DA-4D14-B1B3-30EE56FA1165}"/>
              </a:ext>
            </a:extLst>
          </p:cNvPr>
          <p:cNvSpPr>
            <a:spLocks noGrp="1"/>
          </p:cNvSpPr>
          <p:nvPr>
            <p:ph idx="1"/>
          </p:nvPr>
        </p:nvSpPr>
        <p:spPr>
          <a:xfrm>
            <a:off x="581194" y="2180499"/>
            <a:ext cx="11029615" cy="3757314"/>
          </a:xfrm>
        </p:spPr>
        <p:txBody>
          <a:bodyPr vert="horz" lIns="0" tIns="45720" rIns="0" bIns="45720" rtlCol="0" anchor="ctr">
            <a:normAutofit/>
          </a:bodyPr>
          <a:lstStyle/>
          <a:p>
            <a:pPr>
              <a:spcBef>
                <a:spcPts val="1200"/>
              </a:spcBef>
            </a:pPr>
            <a:r>
              <a:rPr lang="en-US" dirty="0"/>
              <a:t>The brain has a preference for</a:t>
            </a:r>
            <a:r>
              <a:rPr lang="en-US" b="1" dirty="0"/>
              <a:t> simplicity </a:t>
            </a:r>
            <a:r>
              <a:rPr lang="en-US" dirty="0"/>
              <a:t>– it tends to process simple patterns faster than patterns that are more complex.</a:t>
            </a:r>
          </a:p>
          <a:p>
            <a:pPr>
              <a:spcBef>
                <a:spcPts val="1200"/>
              </a:spcBef>
            </a:pPr>
            <a:r>
              <a:rPr lang="en-US" b="1" dirty="0"/>
              <a:t>Lesson:</a:t>
            </a:r>
            <a:r>
              <a:rPr lang="en-US" dirty="0"/>
              <a:t> arrange data simply and logically wherever possible.</a:t>
            </a:r>
          </a:p>
          <a:p>
            <a:pPr>
              <a:spcBef>
                <a:spcPts val="1200"/>
              </a:spcBef>
            </a:pPr>
            <a:endParaRPr lang="en-US" dirty="0"/>
          </a:p>
          <a:p>
            <a:pPr>
              <a:spcBef>
                <a:spcPts val="1200"/>
              </a:spcBef>
            </a:pPr>
            <a:endParaRPr lang="en-US" dirty="0"/>
          </a:p>
        </p:txBody>
      </p:sp>
      <p:sp>
        <p:nvSpPr>
          <p:cNvPr id="5" name="Rectangle 4">
            <a:extLst>
              <a:ext uri="{FF2B5EF4-FFF2-40B4-BE49-F238E27FC236}">
                <a16:creationId xmlns:a16="http://schemas.microsoft.com/office/drawing/2014/main" id="{5EF6CE06-C1EB-C659-A5FD-90077E396AAE}"/>
              </a:ext>
            </a:extLst>
          </p:cNvPr>
          <p:cNvSpPr/>
          <p:nvPr/>
        </p:nvSpPr>
        <p:spPr>
          <a:xfrm>
            <a:off x="0" y="6214695"/>
            <a:ext cx="12192000" cy="632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graphicFrame>
        <p:nvGraphicFramePr>
          <p:cNvPr id="24" name="Chart 23">
            <a:extLst>
              <a:ext uri="{FF2B5EF4-FFF2-40B4-BE49-F238E27FC236}">
                <a16:creationId xmlns:a16="http://schemas.microsoft.com/office/drawing/2014/main" id="{06D051A1-7EA4-4EB9-A86C-DE2E603F5D0B}"/>
              </a:ext>
            </a:extLst>
          </p:cNvPr>
          <p:cNvGraphicFramePr/>
          <p:nvPr/>
        </p:nvGraphicFramePr>
        <p:xfrm>
          <a:off x="426323" y="4442400"/>
          <a:ext cx="5360042" cy="234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AA7AA73-2146-5C20-CF69-2BFD45161FF7}"/>
              </a:ext>
            </a:extLst>
          </p:cNvPr>
          <p:cNvGraphicFramePr/>
          <p:nvPr/>
        </p:nvGraphicFramePr>
        <p:xfrm>
          <a:off x="6405635" y="4442400"/>
          <a:ext cx="5360042" cy="234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1935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62CE3-A810-4904-A509-40D1F57ABD50}"/>
              </a:ext>
            </a:extLst>
          </p:cNvPr>
          <p:cNvSpPr>
            <a:spLocks noGrp="1"/>
          </p:cNvSpPr>
          <p:nvPr>
            <p:ph type="title"/>
          </p:nvPr>
        </p:nvSpPr>
        <p:spPr/>
        <p:txBody>
          <a:bodyPr/>
          <a:lstStyle/>
          <a:p>
            <a:r>
              <a:rPr lang="en-US" dirty="0"/>
              <a:t>Gestalt Principles – Proximity </a:t>
            </a:r>
          </a:p>
        </p:txBody>
      </p:sp>
      <p:sp>
        <p:nvSpPr>
          <p:cNvPr id="2" name="Content Placeholder 1">
            <a:extLst>
              <a:ext uri="{FF2B5EF4-FFF2-40B4-BE49-F238E27FC236}">
                <a16:creationId xmlns:a16="http://schemas.microsoft.com/office/drawing/2014/main" id="{7B548C95-F7DA-4D14-B1B3-30EE56FA1165}"/>
              </a:ext>
            </a:extLst>
          </p:cNvPr>
          <p:cNvSpPr>
            <a:spLocks noGrp="1"/>
          </p:cNvSpPr>
          <p:nvPr>
            <p:ph idx="1"/>
          </p:nvPr>
        </p:nvSpPr>
        <p:spPr/>
        <p:txBody>
          <a:bodyPr vert="horz" lIns="0" tIns="45720" rIns="0" bIns="45720" rtlCol="0" anchor="ctr">
            <a:normAutofit/>
          </a:bodyPr>
          <a:lstStyle/>
          <a:p>
            <a:pPr>
              <a:spcBef>
                <a:spcPts val="1200"/>
              </a:spcBef>
            </a:pPr>
            <a:r>
              <a:rPr lang="en-US" dirty="0"/>
              <a:t>Objects/shapes that are in </a:t>
            </a:r>
            <a:r>
              <a:rPr lang="en-US" b="1" dirty="0"/>
              <a:t>proximity</a:t>
            </a:r>
            <a:r>
              <a:rPr lang="en-US" dirty="0"/>
              <a:t> (close) appear to form </a:t>
            </a:r>
            <a:r>
              <a:rPr lang="en-US" b="1" dirty="0"/>
              <a:t>groups</a:t>
            </a:r>
            <a:r>
              <a:rPr lang="en-US" dirty="0"/>
              <a:t>. </a:t>
            </a:r>
          </a:p>
          <a:p>
            <a:pPr>
              <a:spcBef>
                <a:spcPts val="1200"/>
              </a:spcBef>
            </a:pPr>
            <a:r>
              <a:rPr lang="en-US" dirty="0"/>
              <a:t>The effect generated by the collected group is more “powerful” than that generated by separate elements.</a:t>
            </a:r>
          </a:p>
          <a:p>
            <a:pPr>
              <a:spcBef>
                <a:spcPts val="1200"/>
              </a:spcBef>
            </a:pPr>
            <a:r>
              <a:rPr lang="en-US" dirty="0"/>
              <a:t>Elements which are grouped together create the </a:t>
            </a:r>
            <a:r>
              <a:rPr lang="en-US" b="1" dirty="0"/>
              <a:t>illusion</a:t>
            </a:r>
            <a:r>
              <a:rPr lang="en-US" dirty="0"/>
              <a:t> of shapes/planes in space, even if the elements are not touching.</a:t>
            </a:r>
          </a:p>
          <a:p>
            <a:pPr>
              <a:spcBef>
                <a:spcPts val="1200"/>
              </a:spcBef>
            </a:pPr>
            <a:r>
              <a:rPr lang="en-US" b="1" dirty="0"/>
              <a:t>Lesson:</a:t>
            </a:r>
            <a:r>
              <a:rPr lang="en-US" dirty="0"/>
              <a:t> understand the chart’s priorities and create groupings through proximity that support those priorities.</a:t>
            </a:r>
          </a:p>
        </p:txBody>
      </p:sp>
    </p:spTree>
    <p:extLst>
      <p:ext uri="{BB962C8B-B14F-4D97-AF65-F5344CB8AC3E}">
        <p14:creationId xmlns:p14="http://schemas.microsoft.com/office/powerpoint/2010/main" val="2545725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Anomaly Detection</a:t>
            </a:r>
          </a:p>
        </p:txBody>
      </p:sp>
      <p:sp>
        <p:nvSpPr>
          <p:cNvPr id="3" name="Content Placeholder 2"/>
          <p:cNvSpPr>
            <a:spLocks noGrp="1"/>
          </p:cNvSpPr>
          <p:nvPr>
            <p:ph idx="1"/>
          </p:nvPr>
        </p:nvSpPr>
        <p:spPr>
          <a:xfrm>
            <a:off x="581195" y="2180498"/>
            <a:ext cx="6862960" cy="4140767"/>
          </a:xfrm>
        </p:spPr>
        <p:txBody>
          <a:bodyPr>
            <a:normAutofit fontScale="92500"/>
          </a:bodyPr>
          <a:lstStyle/>
          <a:p>
            <a:pPr>
              <a:spcBef>
                <a:spcPts val="1200"/>
              </a:spcBef>
            </a:pPr>
            <a:r>
              <a:rPr lang="en-US" sz="2600" b="1" dirty="0">
                <a:latin typeface="Dagny OT" panose="020B0504020201020104" pitchFamily="34" charset="0"/>
              </a:rPr>
              <a:t>Anomaly:</a:t>
            </a:r>
            <a:r>
              <a:rPr lang="en-US" sz="2600" dirty="0">
                <a:latin typeface="Dagny OT" panose="020B0504020201020104" pitchFamily="34" charset="0"/>
              </a:rPr>
              <a:t> an unexpected, unusual, atypical or statistically unlikely event</a:t>
            </a:r>
          </a:p>
          <a:p>
            <a:pPr>
              <a:spcBef>
                <a:spcPts val="1200"/>
              </a:spcBef>
            </a:pPr>
            <a:r>
              <a:rPr lang="en-US" sz="2600" dirty="0">
                <a:latin typeface="Dagny OT" panose="020B0504020201020104" pitchFamily="34" charset="0"/>
              </a:rPr>
              <a:t>Wouldn’t it be nice to have a data analysis pipeline that alerted you when things were out of the ordinary?</a:t>
            </a:r>
          </a:p>
          <a:p>
            <a:pPr>
              <a:spcBef>
                <a:spcPts val="1200"/>
              </a:spcBef>
            </a:pPr>
            <a:r>
              <a:rPr lang="en-US" sz="2600" dirty="0">
                <a:latin typeface="Dagny OT" panose="020B0504020201020104" pitchFamily="34" charset="0"/>
              </a:rPr>
              <a:t>Many different analytic approaches to take!</a:t>
            </a:r>
          </a:p>
          <a:p>
            <a:pPr lvl="1">
              <a:spcBef>
                <a:spcPts val="600"/>
              </a:spcBef>
            </a:pPr>
            <a:r>
              <a:rPr lang="en-US" dirty="0">
                <a:latin typeface="Dagny OT" panose="020B0504020201020104" pitchFamily="34" charset="0"/>
              </a:rPr>
              <a:t>clustering</a:t>
            </a:r>
          </a:p>
          <a:p>
            <a:pPr lvl="1">
              <a:spcBef>
                <a:spcPts val="600"/>
              </a:spcBef>
            </a:pPr>
            <a:r>
              <a:rPr lang="en-US" dirty="0"/>
              <a:t>classification</a:t>
            </a:r>
            <a:endParaRPr lang="en-US" dirty="0">
              <a:latin typeface="Dagny OT" panose="020B0504020201020104" pitchFamily="34" charset="0"/>
            </a:endParaRPr>
          </a:p>
          <a:p>
            <a:pPr lvl="1">
              <a:spcBef>
                <a:spcPts val="600"/>
              </a:spcBef>
            </a:pPr>
            <a:r>
              <a:rPr lang="en-US" dirty="0"/>
              <a:t>e</a:t>
            </a:r>
            <a:r>
              <a:rPr lang="en-US" dirty="0">
                <a:latin typeface="Dagny OT" panose="020B0504020201020104" pitchFamily="34" charset="0"/>
              </a:rPr>
              <a:t>nsemble techniques, etc.</a:t>
            </a:r>
          </a:p>
        </p:txBody>
      </p:sp>
      <p:pic>
        <p:nvPicPr>
          <p:cNvPr id="5" name="Picture 4"/>
          <p:cNvPicPr>
            <a:picLocks noChangeAspect="1"/>
          </p:cNvPicPr>
          <p:nvPr/>
        </p:nvPicPr>
        <p:blipFill>
          <a:blip r:embed="rId2"/>
          <a:stretch>
            <a:fillRect/>
          </a:stretch>
        </p:blipFill>
        <p:spPr>
          <a:xfrm>
            <a:off x="8980013" y="4923388"/>
            <a:ext cx="1721335" cy="1523450"/>
          </a:xfrm>
          <a:prstGeom prst="rect">
            <a:avLst/>
          </a:prstGeom>
        </p:spPr>
      </p:pic>
      <p:pic>
        <p:nvPicPr>
          <p:cNvPr id="6" name="Picture 5"/>
          <p:cNvPicPr>
            <a:picLocks noChangeAspect="1"/>
          </p:cNvPicPr>
          <p:nvPr/>
        </p:nvPicPr>
        <p:blipFill>
          <a:blip r:embed="rId3"/>
          <a:stretch>
            <a:fillRect/>
          </a:stretch>
        </p:blipFill>
        <p:spPr>
          <a:xfrm>
            <a:off x="8014305" y="1908632"/>
            <a:ext cx="3652752" cy="2889183"/>
          </a:xfrm>
          <a:prstGeom prst="rect">
            <a:avLst/>
          </a:prstGeom>
        </p:spPr>
      </p:pic>
    </p:spTree>
    <p:extLst>
      <p:ext uri="{BB962C8B-B14F-4D97-AF65-F5344CB8AC3E}">
        <p14:creationId xmlns:p14="http://schemas.microsoft.com/office/powerpoint/2010/main" val="68298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62CE3-A810-4904-A509-40D1F57ABD50}"/>
              </a:ext>
            </a:extLst>
          </p:cNvPr>
          <p:cNvSpPr>
            <a:spLocks noGrp="1"/>
          </p:cNvSpPr>
          <p:nvPr>
            <p:ph type="title"/>
          </p:nvPr>
        </p:nvSpPr>
        <p:spPr/>
        <p:txBody>
          <a:bodyPr/>
          <a:lstStyle/>
          <a:p>
            <a:r>
              <a:rPr lang="en-US" dirty="0"/>
              <a:t>Gestalt Principles – Proximity </a:t>
            </a:r>
          </a:p>
        </p:txBody>
      </p:sp>
      <p:graphicFrame>
        <p:nvGraphicFramePr>
          <p:cNvPr id="23" name="Chart 22">
            <a:extLst>
              <a:ext uri="{FF2B5EF4-FFF2-40B4-BE49-F238E27FC236}">
                <a16:creationId xmlns:a16="http://schemas.microsoft.com/office/drawing/2014/main" id="{06BAEE62-A39E-7E4E-8E3E-3FFE81D0D085}"/>
              </a:ext>
            </a:extLst>
          </p:cNvPr>
          <p:cNvGraphicFramePr/>
          <p:nvPr/>
        </p:nvGraphicFramePr>
        <p:xfrm>
          <a:off x="581192" y="2533123"/>
          <a:ext cx="5199498" cy="36399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205DAEC3-F094-D31F-49DA-4BD2DAC266F1}"/>
              </a:ext>
            </a:extLst>
          </p:cNvPr>
          <p:cNvGraphicFramePr/>
          <p:nvPr/>
        </p:nvGraphicFramePr>
        <p:xfrm>
          <a:off x="6408187" y="2534400"/>
          <a:ext cx="5202621" cy="36543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556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515635-0D81-9B45-AD76-DDBBDC6A54E9}"/>
              </a:ext>
            </a:extLst>
          </p:cNvPr>
          <p:cNvSpPr>
            <a:spLocks noGrp="1"/>
          </p:cNvSpPr>
          <p:nvPr>
            <p:ph type="title"/>
          </p:nvPr>
        </p:nvSpPr>
        <p:spPr/>
        <p:txBody>
          <a:bodyPr/>
          <a:lstStyle/>
          <a:p>
            <a:r>
              <a:rPr lang="en-US" dirty="0"/>
              <a:t>Gestalt Principles – Similarity</a:t>
            </a:r>
          </a:p>
        </p:txBody>
      </p:sp>
      <p:sp>
        <p:nvSpPr>
          <p:cNvPr id="2" name="Content Placeholder 1">
            <a:extLst>
              <a:ext uri="{FF2B5EF4-FFF2-40B4-BE49-F238E27FC236}">
                <a16:creationId xmlns:a16="http://schemas.microsoft.com/office/drawing/2014/main" id="{7B548C95-F7DA-4D14-B1B3-30EE56FA1165}"/>
              </a:ext>
            </a:extLst>
          </p:cNvPr>
          <p:cNvSpPr>
            <a:spLocks noGrp="1"/>
          </p:cNvSpPr>
          <p:nvPr>
            <p:ph idx="1"/>
          </p:nvPr>
        </p:nvSpPr>
        <p:spPr/>
        <p:txBody>
          <a:bodyPr vert="horz" lIns="0" tIns="45720" rIns="0" bIns="45720" rtlCol="0" anchor="ctr">
            <a:normAutofit/>
          </a:bodyPr>
          <a:lstStyle/>
          <a:p>
            <a:pPr>
              <a:spcBef>
                <a:spcPts val="1200"/>
              </a:spcBef>
            </a:pPr>
            <a:r>
              <a:rPr lang="en-US" dirty="0"/>
              <a:t>Stimuli that physically resemble each other are viewed as </a:t>
            </a:r>
            <a:r>
              <a:rPr lang="en-US" b="1" dirty="0"/>
              <a:t>part of the same object</a:t>
            </a:r>
            <a:r>
              <a:rPr lang="en-US" dirty="0"/>
              <a:t>; stimuli that don’t are viewed as part of a different object. </a:t>
            </a:r>
          </a:p>
          <a:p>
            <a:pPr>
              <a:spcBef>
                <a:spcPts val="1200"/>
              </a:spcBef>
            </a:pPr>
            <a:r>
              <a:rPr lang="en-US" dirty="0"/>
              <a:t>Similarity and proximity often come together to form a </a:t>
            </a:r>
            <a:r>
              <a:rPr lang="en-US" b="1" dirty="0"/>
              <a:t>visual hierarchy</a:t>
            </a:r>
            <a:r>
              <a:rPr lang="en-US" dirty="0"/>
              <a:t>. Either principle can dominate the other, depending on their application and combination. </a:t>
            </a:r>
          </a:p>
          <a:p>
            <a:pPr>
              <a:spcBef>
                <a:spcPts val="1200"/>
              </a:spcBef>
            </a:pPr>
            <a:r>
              <a:rPr lang="en-US" b="1" dirty="0"/>
              <a:t>Lesson:</a:t>
            </a:r>
            <a:r>
              <a:rPr lang="en-US" dirty="0"/>
              <a:t> use similar characteristics to establish relationships and to encourage groupings of objects.</a:t>
            </a:r>
          </a:p>
        </p:txBody>
      </p:sp>
      <p:sp>
        <p:nvSpPr>
          <p:cNvPr id="3" name="Date Placeholder 3">
            <a:extLst>
              <a:ext uri="{FF2B5EF4-FFF2-40B4-BE49-F238E27FC236}">
                <a16:creationId xmlns:a16="http://schemas.microsoft.com/office/drawing/2014/main" id="{6A36B5D6-0951-047C-BD27-905A9657EB10}"/>
              </a:ext>
            </a:extLst>
          </p:cNvPr>
          <p:cNvSpPr>
            <a:spLocks noGrp="1"/>
          </p:cNvSpPr>
          <p:nvPr>
            <p:ph type="dt" sz="half" idx="2"/>
          </p:nvPr>
        </p:nvSpPr>
        <p:spPr>
          <a:xfrm>
            <a:off x="1097280" y="6447427"/>
            <a:ext cx="377952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DATA VISUALIZATION AND DASHBOARDS</a:t>
            </a:r>
            <a:endParaRPr lang="en-CA" dirty="0"/>
          </a:p>
        </p:txBody>
      </p:sp>
      <p:sp>
        <p:nvSpPr>
          <p:cNvPr id="4" name="Slide Number Placeholder 4">
            <a:extLst>
              <a:ext uri="{FF2B5EF4-FFF2-40B4-BE49-F238E27FC236}">
                <a16:creationId xmlns:a16="http://schemas.microsoft.com/office/drawing/2014/main" id="{E7963060-B7B6-D582-A77F-ACD6B1E874F8}"/>
              </a:ext>
            </a:extLst>
          </p:cNvPr>
          <p:cNvSpPr>
            <a:spLocks noGrp="1"/>
          </p:cNvSpPr>
          <p:nvPr>
            <p:ph type="sldNum" sz="quarter" idx="4"/>
          </p:nvPr>
        </p:nvSpPr>
        <p:spPr>
          <a:xfrm>
            <a:off x="9900458" y="644742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63F5A6-AD82-4E1E-87F7-CE90DE510401}" type="slidenum">
              <a:rPr lang="en-CA" smtClean="0"/>
              <a:pPr/>
              <a:t>111</a:t>
            </a:fld>
            <a:endParaRPr lang="en-CA" dirty="0"/>
          </a:p>
        </p:txBody>
      </p:sp>
    </p:spTree>
    <p:extLst>
      <p:ext uri="{BB962C8B-B14F-4D97-AF65-F5344CB8AC3E}">
        <p14:creationId xmlns:p14="http://schemas.microsoft.com/office/powerpoint/2010/main" val="361892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515635-0D81-9B45-AD76-DDBBDC6A54E9}"/>
              </a:ext>
            </a:extLst>
          </p:cNvPr>
          <p:cNvSpPr>
            <a:spLocks noGrp="1"/>
          </p:cNvSpPr>
          <p:nvPr>
            <p:ph type="title"/>
          </p:nvPr>
        </p:nvSpPr>
        <p:spPr/>
        <p:txBody>
          <a:bodyPr/>
          <a:lstStyle/>
          <a:p>
            <a:r>
              <a:rPr lang="en-US" dirty="0"/>
              <a:t>Gestalt Principles – Similarity</a:t>
            </a:r>
          </a:p>
        </p:txBody>
      </p:sp>
      <p:pic>
        <p:nvPicPr>
          <p:cNvPr id="6146" name="Picture 2" descr="https://upload.wikimedia.org/wikipedia/commons/thumb/8/8f/Gestalt_similarity.svg/300px-Gestalt_similarity.svg.png">
            <a:extLst>
              <a:ext uri="{FF2B5EF4-FFF2-40B4-BE49-F238E27FC236}">
                <a16:creationId xmlns:a16="http://schemas.microsoft.com/office/drawing/2014/main" id="{6ACC3852-3162-4CDC-86EB-C8FE9386B5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418" y="26136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learningsolutionsmag.com/assets/images/learningsolutions/080309/080309des_f3.png">
            <a:extLst>
              <a:ext uri="{FF2B5EF4-FFF2-40B4-BE49-F238E27FC236}">
                <a16:creationId xmlns:a16="http://schemas.microsoft.com/office/drawing/2014/main" id="{4698500B-7419-4311-8FA5-199D5868C8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48666" y="3017821"/>
            <a:ext cx="2526080" cy="2164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EE6A92A-6ED3-9A49-B956-F13CD6640A5A}"/>
              </a:ext>
            </a:extLst>
          </p:cNvPr>
          <p:cNvSpPr/>
          <p:nvPr/>
        </p:nvSpPr>
        <p:spPr>
          <a:xfrm>
            <a:off x="6417256" y="3394255"/>
            <a:ext cx="5173179" cy="1296189"/>
          </a:xfrm>
          <a:prstGeom prst="rect">
            <a:avLst/>
          </a:prstGeom>
        </p:spPr>
        <p:txBody>
          <a:bodyPr wrap="square">
            <a:spAutoFit/>
          </a:bodyPr>
          <a:lstStyle/>
          <a:p>
            <a:pPr algn="just">
              <a:lnSpc>
                <a:spcPct val="110000"/>
              </a:lnSpc>
            </a:pPr>
            <a:r>
              <a:rPr lang="en-US" sz="2400" dirty="0">
                <a:solidFill>
                  <a:schemeClr val="tx2"/>
                </a:solidFill>
                <a:latin typeface="Dagny OT" panose="020B0504020201020104" pitchFamily="34" charset="77"/>
              </a:rPr>
              <a:t>In these examples, similarity dominates over proximity: we see rows before we see columns.</a:t>
            </a:r>
          </a:p>
        </p:txBody>
      </p:sp>
    </p:spTree>
    <p:extLst>
      <p:ext uri="{BB962C8B-B14F-4D97-AF65-F5344CB8AC3E}">
        <p14:creationId xmlns:p14="http://schemas.microsoft.com/office/powerpoint/2010/main" val="1307737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DD87FB-35EC-F346-A003-E959328FABE7}"/>
              </a:ext>
            </a:extLst>
          </p:cNvPr>
          <p:cNvSpPr/>
          <p:nvPr/>
        </p:nvSpPr>
        <p:spPr>
          <a:xfrm>
            <a:off x="0" y="5142045"/>
            <a:ext cx="12192000" cy="1715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3" name="Title 2">
            <a:extLst>
              <a:ext uri="{FF2B5EF4-FFF2-40B4-BE49-F238E27FC236}">
                <a16:creationId xmlns:a16="http://schemas.microsoft.com/office/drawing/2014/main" id="{BF062CE3-A810-4904-A509-40D1F57ABD50}"/>
              </a:ext>
            </a:extLst>
          </p:cNvPr>
          <p:cNvSpPr>
            <a:spLocks noGrp="1"/>
          </p:cNvSpPr>
          <p:nvPr>
            <p:ph type="title"/>
          </p:nvPr>
        </p:nvSpPr>
        <p:spPr/>
        <p:txBody>
          <a:bodyPr/>
          <a:lstStyle/>
          <a:p>
            <a:r>
              <a:rPr lang="en-US" dirty="0"/>
              <a:t>Gestalt Principles – Focal Point</a:t>
            </a:r>
          </a:p>
        </p:txBody>
      </p:sp>
      <p:sp>
        <p:nvSpPr>
          <p:cNvPr id="2" name="Content Placeholder 1">
            <a:extLst>
              <a:ext uri="{FF2B5EF4-FFF2-40B4-BE49-F238E27FC236}">
                <a16:creationId xmlns:a16="http://schemas.microsoft.com/office/drawing/2014/main" id="{7B548C95-F7DA-4D14-B1B3-30EE56FA1165}"/>
              </a:ext>
            </a:extLst>
          </p:cNvPr>
          <p:cNvSpPr>
            <a:spLocks noGrp="1"/>
          </p:cNvSpPr>
          <p:nvPr>
            <p:ph idx="1"/>
          </p:nvPr>
        </p:nvSpPr>
        <p:spPr>
          <a:xfrm>
            <a:off x="581194" y="2180499"/>
            <a:ext cx="11029615" cy="3780464"/>
          </a:xfrm>
        </p:spPr>
        <p:txBody>
          <a:bodyPr vert="horz" lIns="0" tIns="45720" rIns="0" bIns="45720" rtlCol="0" anchor="ctr">
            <a:normAutofit/>
          </a:bodyPr>
          <a:lstStyle/>
          <a:p>
            <a:pPr>
              <a:spcBef>
                <a:spcPts val="1200"/>
              </a:spcBef>
            </a:pPr>
            <a:r>
              <a:rPr lang="en-US" dirty="0"/>
              <a:t>In opposition to similarity, the </a:t>
            </a:r>
            <a:r>
              <a:rPr lang="en-US" b="1" dirty="0"/>
              <a:t>focal point</a:t>
            </a:r>
            <a:r>
              <a:rPr lang="en-US" dirty="0"/>
              <a:t> principle states that distinctive-looking objects can create a focal point.</a:t>
            </a:r>
          </a:p>
          <a:p>
            <a:pPr>
              <a:spcBef>
                <a:spcPts val="1200"/>
              </a:spcBef>
            </a:pPr>
            <a:r>
              <a:rPr lang="en-US" dirty="0"/>
              <a:t>To highlight one salesperson’s performance, make their bar graph color different. </a:t>
            </a:r>
          </a:p>
          <a:p>
            <a:pPr>
              <a:spcBef>
                <a:spcPts val="1200"/>
              </a:spcBef>
            </a:pPr>
            <a:r>
              <a:rPr lang="en-US" b="1" dirty="0"/>
              <a:t>Lesson:</a:t>
            </a:r>
            <a:r>
              <a:rPr lang="en-US" dirty="0"/>
              <a:t> use different characteristics to highlight and create focal points.</a:t>
            </a:r>
          </a:p>
          <a:p>
            <a:pPr>
              <a:spcBef>
                <a:spcPts val="1200"/>
              </a:spcBef>
            </a:pPr>
            <a:endParaRPr lang="en-US" sz="1400" dirty="0"/>
          </a:p>
          <a:p>
            <a:pPr>
              <a:spcBef>
                <a:spcPts val="1200"/>
              </a:spcBef>
            </a:pPr>
            <a:endParaRPr lang="en-US" sz="1400" dirty="0"/>
          </a:p>
          <a:p>
            <a:pPr>
              <a:spcBef>
                <a:spcPts val="1200"/>
              </a:spcBef>
            </a:pPr>
            <a:endParaRPr lang="en-US" dirty="0"/>
          </a:p>
        </p:txBody>
      </p:sp>
      <p:graphicFrame>
        <p:nvGraphicFramePr>
          <p:cNvPr id="24" name="Chart 23">
            <a:extLst>
              <a:ext uri="{FF2B5EF4-FFF2-40B4-BE49-F238E27FC236}">
                <a16:creationId xmlns:a16="http://schemas.microsoft.com/office/drawing/2014/main" id="{06D051A1-7EA4-4EB9-A86C-DE2E603F5D0B}"/>
              </a:ext>
            </a:extLst>
          </p:cNvPr>
          <p:cNvGraphicFramePr/>
          <p:nvPr/>
        </p:nvGraphicFramePr>
        <p:xfrm>
          <a:off x="426322" y="4442400"/>
          <a:ext cx="5360400" cy="234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EF13732-DCF8-DFC3-F579-7ED2219207D8}"/>
              </a:ext>
            </a:extLst>
          </p:cNvPr>
          <p:cNvGraphicFramePr/>
          <p:nvPr/>
        </p:nvGraphicFramePr>
        <p:xfrm>
          <a:off x="6250406" y="4442400"/>
          <a:ext cx="5360400" cy="234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932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62CE3-A810-4904-A509-40D1F57ABD50}"/>
              </a:ext>
            </a:extLst>
          </p:cNvPr>
          <p:cNvSpPr>
            <a:spLocks noGrp="1"/>
          </p:cNvSpPr>
          <p:nvPr>
            <p:ph type="title"/>
          </p:nvPr>
        </p:nvSpPr>
        <p:spPr/>
        <p:txBody>
          <a:bodyPr/>
          <a:lstStyle/>
          <a:p>
            <a:r>
              <a:rPr lang="en-US" dirty="0"/>
              <a:t>Gestalt Principles – Duality</a:t>
            </a:r>
          </a:p>
        </p:txBody>
      </p:sp>
      <p:sp>
        <p:nvSpPr>
          <p:cNvPr id="2" name="Content Placeholder 1">
            <a:extLst>
              <a:ext uri="{FF2B5EF4-FFF2-40B4-BE49-F238E27FC236}">
                <a16:creationId xmlns:a16="http://schemas.microsoft.com/office/drawing/2014/main" id="{7B548C95-F7DA-4D14-B1B3-30EE56FA1165}"/>
              </a:ext>
            </a:extLst>
          </p:cNvPr>
          <p:cNvSpPr>
            <a:spLocks noGrp="1"/>
          </p:cNvSpPr>
          <p:nvPr>
            <p:ph idx="1"/>
          </p:nvPr>
        </p:nvSpPr>
        <p:spPr/>
        <p:txBody>
          <a:bodyPr vert="horz" lIns="0" tIns="45720" rIns="0" bIns="45720" rtlCol="0" anchor="ctr">
            <a:normAutofit/>
          </a:bodyPr>
          <a:lstStyle/>
          <a:p>
            <a:pPr>
              <a:spcBef>
                <a:spcPts val="1200"/>
              </a:spcBef>
            </a:pPr>
            <a:r>
              <a:rPr lang="en-US" dirty="0"/>
              <a:t>Chart elements are either perceived as </a:t>
            </a:r>
            <a:r>
              <a:rPr lang="en-US" b="1" dirty="0"/>
              <a:t>figures</a:t>
            </a:r>
            <a:r>
              <a:rPr lang="en-US" dirty="0"/>
              <a:t> (focus) or as (back)</a:t>
            </a:r>
            <a:r>
              <a:rPr lang="en-US" b="1" dirty="0"/>
              <a:t>ground</a:t>
            </a:r>
            <a:r>
              <a:rPr lang="en-US" dirty="0"/>
              <a:t>.</a:t>
            </a:r>
          </a:p>
          <a:p>
            <a:pPr>
              <a:spcBef>
                <a:spcPts val="1200"/>
              </a:spcBef>
            </a:pPr>
            <a:r>
              <a:rPr lang="en-US" dirty="0"/>
              <a:t>Foreground objects are </a:t>
            </a:r>
            <a:r>
              <a:rPr lang="en-US" b="1" dirty="0"/>
              <a:t>promoted</a:t>
            </a:r>
            <a:r>
              <a:rPr lang="en-US" dirty="0"/>
              <a:t> by the brain, background objects are </a:t>
            </a:r>
            <a:r>
              <a:rPr lang="en-US" b="1" dirty="0"/>
              <a:t>demoted</a:t>
            </a:r>
            <a:r>
              <a:rPr lang="en-US" dirty="0"/>
              <a:t>.</a:t>
            </a:r>
          </a:p>
          <a:p>
            <a:pPr>
              <a:spcBef>
                <a:spcPts val="1200"/>
              </a:spcBef>
            </a:pPr>
            <a:r>
              <a:rPr lang="en-US" b="1" dirty="0"/>
              <a:t>Strong contrast</a:t>
            </a:r>
            <a:r>
              <a:rPr lang="en-US" dirty="0"/>
              <a:t> makes it easier to distinguish between the two types of objects.</a:t>
            </a:r>
          </a:p>
          <a:p>
            <a:pPr>
              <a:spcBef>
                <a:spcPts val="1200"/>
              </a:spcBef>
            </a:pPr>
            <a:r>
              <a:rPr lang="en-US" b="1" dirty="0"/>
              <a:t>Lesson:</a:t>
            </a:r>
            <a:r>
              <a:rPr lang="en-US" dirty="0"/>
              <a:t> ensure there is enough contrast between the chart foreground (figures) and their background.</a:t>
            </a:r>
          </a:p>
        </p:txBody>
      </p:sp>
    </p:spTree>
    <p:extLst>
      <p:ext uri="{BB962C8B-B14F-4D97-AF65-F5344CB8AC3E}">
        <p14:creationId xmlns:p14="http://schemas.microsoft.com/office/powerpoint/2010/main" val="87397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62CE3-A810-4904-A509-40D1F57ABD50}"/>
              </a:ext>
            </a:extLst>
          </p:cNvPr>
          <p:cNvSpPr>
            <a:spLocks noGrp="1"/>
          </p:cNvSpPr>
          <p:nvPr>
            <p:ph type="title"/>
          </p:nvPr>
        </p:nvSpPr>
        <p:spPr/>
        <p:txBody>
          <a:bodyPr/>
          <a:lstStyle/>
          <a:p>
            <a:r>
              <a:rPr lang="en-US" dirty="0"/>
              <a:t>Gestalt Principles – Duality</a:t>
            </a:r>
          </a:p>
        </p:txBody>
      </p:sp>
      <p:sp>
        <p:nvSpPr>
          <p:cNvPr id="2" name="Content Placeholder 1">
            <a:extLst>
              <a:ext uri="{FF2B5EF4-FFF2-40B4-BE49-F238E27FC236}">
                <a16:creationId xmlns:a16="http://schemas.microsoft.com/office/drawing/2014/main" id="{7B548C95-F7DA-4D14-B1B3-30EE56FA1165}"/>
              </a:ext>
            </a:extLst>
          </p:cNvPr>
          <p:cNvSpPr>
            <a:spLocks noGrp="1"/>
          </p:cNvSpPr>
          <p:nvPr>
            <p:ph idx="1"/>
          </p:nvPr>
        </p:nvSpPr>
        <p:spPr>
          <a:xfrm>
            <a:off x="581194" y="2180498"/>
            <a:ext cx="11029615" cy="3687867"/>
          </a:xfrm>
        </p:spPr>
        <p:txBody>
          <a:bodyPr vert="horz" lIns="0" tIns="45720" rIns="0" bIns="45720" rtlCol="0" anchor="ctr">
            <a:normAutofit/>
          </a:bodyPr>
          <a:lstStyle/>
          <a:p>
            <a:pPr>
              <a:spcBef>
                <a:spcPts val="1200"/>
              </a:spcBef>
            </a:pPr>
            <a:r>
              <a:rPr lang="en-US" dirty="0"/>
              <a:t>Because of the </a:t>
            </a:r>
            <a:r>
              <a:rPr lang="en-US" b="1" dirty="0"/>
              <a:t>low contrast</a:t>
            </a:r>
            <a:r>
              <a:rPr lang="en-US" dirty="0"/>
              <a:t> between the figure and background in the chart on the left, there is an </a:t>
            </a:r>
            <a:r>
              <a:rPr lang="en-US" b="1" dirty="0"/>
              <a:t>additional cognitive load</a:t>
            </a:r>
            <a:r>
              <a:rPr lang="en-US" dirty="0"/>
              <a:t>. </a:t>
            </a:r>
          </a:p>
          <a:p>
            <a:pPr>
              <a:spcBef>
                <a:spcPts val="1200"/>
              </a:spcBef>
            </a:pPr>
            <a:r>
              <a:rPr lang="en-US" dirty="0"/>
              <a:t>Increasing the contrast on the right improves readability.</a:t>
            </a:r>
          </a:p>
          <a:p>
            <a:pPr marL="0" indent="0">
              <a:spcBef>
                <a:spcPts val="1200"/>
              </a:spcBef>
              <a:buNone/>
            </a:pPr>
            <a:endParaRPr lang="en-US" sz="2000" dirty="0"/>
          </a:p>
          <a:p>
            <a:pPr>
              <a:spcBef>
                <a:spcPts val="1200"/>
              </a:spcBef>
            </a:pPr>
            <a:endParaRPr lang="en-US" dirty="0"/>
          </a:p>
          <a:p>
            <a:pPr>
              <a:spcBef>
                <a:spcPts val="1200"/>
              </a:spcBef>
            </a:pPr>
            <a:endParaRPr lang="en-US" dirty="0"/>
          </a:p>
          <a:p>
            <a:pPr>
              <a:spcBef>
                <a:spcPts val="1200"/>
              </a:spcBef>
            </a:pPr>
            <a:endParaRPr lang="en-US" dirty="0"/>
          </a:p>
        </p:txBody>
      </p:sp>
      <p:graphicFrame>
        <p:nvGraphicFramePr>
          <p:cNvPr id="6" name="Chart 5">
            <a:extLst>
              <a:ext uri="{FF2B5EF4-FFF2-40B4-BE49-F238E27FC236}">
                <a16:creationId xmlns:a16="http://schemas.microsoft.com/office/drawing/2014/main" id="{73EA84BC-7F57-48E4-8B51-773F57028071}"/>
              </a:ext>
            </a:extLst>
          </p:cNvPr>
          <p:cNvGraphicFramePr/>
          <p:nvPr/>
        </p:nvGraphicFramePr>
        <p:xfrm>
          <a:off x="466079" y="3726387"/>
          <a:ext cx="3663502" cy="2436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71126318-A900-B743-3335-AFD45F9159B0}"/>
              </a:ext>
            </a:extLst>
          </p:cNvPr>
          <p:cNvGraphicFramePr/>
          <p:nvPr/>
        </p:nvGraphicFramePr>
        <p:xfrm>
          <a:off x="4264250" y="3726387"/>
          <a:ext cx="3663502" cy="2436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EC38A68-E730-D719-30D9-B844460D956E}"/>
              </a:ext>
            </a:extLst>
          </p:cNvPr>
          <p:cNvGraphicFramePr/>
          <p:nvPr/>
        </p:nvGraphicFramePr>
        <p:xfrm>
          <a:off x="8062421" y="3726387"/>
          <a:ext cx="3663502" cy="24368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04618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F8AC2-8EE0-46EF-B3F9-385B1030E560}"/>
              </a:ext>
            </a:extLst>
          </p:cNvPr>
          <p:cNvSpPr>
            <a:spLocks noGrp="1"/>
          </p:cNvSpPr>
          <p:nvPr>
            <p:ph type="title"/>
          </p:nvPr>
        </p:nvSpPr>
        <p:spPr/>
        <p:txBody>
          <a:bodyPr/>
          <a:lstStyle/>
          <a:p>
            <a:r>
              <a:rPr lang="en-US" dirty="0"/>
              <a:t>Decluttering</a:t>
            </a:r>
          </a:p>
        </p:txBody>
      </p:sp>
      <p:sp>
        <p:nvSpPr>
          <p:cNvPr id="3" name="Content Placeholder 2"/>
          <p:cNvSpPr>
            <a:spLocks noGrp="1"/>
          </p:cNvSpPr>
          <p:nvPr>
            <p:ph idx="1"/>
          </p:nvPr>
        </p:nvSpPr>
        <p:spPr/>
        <p:txBody>
          <a:bodyPr vert="horz" lIns="0" tIns="45720" rIns="0" bIns="45720" rtlCol="0" anchor="ctr">
            <a:normAutofit/>
          </a:bodyPr>
          <a:lstStyle/>
          <a:p>
            <a:pPr>
              <a:spcBef>
                <a:spcPts val="1200"/>
              </a:spcBef>
            </a:pPr>
            <a:r>
              <a:rPr lang="en-CA" b="1" dirty="0"/>
              <a:t>Clutter is the enemy!</a:t>
            </a:r>
          </a:p>
          <a:p>
            <a:pPr>
              <a:spcBef>
                <a:spcPts val="1200"/>
              </a:spcBef>
            </a:pPr>
            <a:r>
              <a:rPr lang="en-CA" dirty="0"/>
              <a:t>Every element on a page adds cognitive load</a:t>
            </a:r>
          </a:p>
          <a:p>
            <a:pPr lvl="1">
              <a:spcBef>
                <a:spcPts val="600"/>
              </a:spcBef>
            </a:pPr>
            <a:r>
              <a:rPr lang="en-CA" dirty="0"/>
              <a:t>identify and remove anything that isn’t adding value</a:t>
            </a:r>
          </a:p>
          <a:p>
            <a:pPr lvl="1">
              <a:spcBef>
                <a:spcPts val="600"/>
              </a:spcBef>
            </a:pPr>
            <a:r>
              <a:rPr lang="en-CA" dirty="0"/>
              <a:t>think of cognitive load as mental effort required to process information (lower is better)</a:t>
            </a:r>
          </a:p>
          <a:p>
            <a:pPr>
              <a:spcBef>
                <a:spcPts val="1200"/>
              </a:spcBef>
            </a:pPr>
            <a:r>
              <a:rPr lang="en-CA" dirty="0"/>
              <a:t>Tufte refers to the </a:t>
            </a:r>
            <a:r>
              <a:rPr lang="en-CA" b="1" dirty="0"/>
              <a:t>data-to-ink ratio</a:t>
            </a:r>
            <a:r>
              <a:rPr lang="en-CA" dirty="0"/>
              <a:t> – “the larger the share of a graphic’s ink devoted to data,  the better”</a:t>
            </a:r>
          </a:p>
          <a:p>
            <a:pPr>
              <a:spcBef>
                <a:spcPts val="1200"/>
              </a:spcBef>
            </a:pPr>
            <a:r>
              <a:rPr lang="en-CA" dirty="0"/>
              <a:t>In </a:t>
            </a:r>
            <a:r>
              <a:rPr lang="en-CA" i="1" dirty="0"/>
              <a:t>Resonate</a:t>
            </a:r>
            <a:r>
              <a:rPr lang="en-CA" dirty="0"/>
              <a:t>, Duarte refers to this as “</a:t>
            </a:r>
            <a:r>
              <a:rPr lang="en-CA" b="1" dirty="0"/>
              <a:t>maximizing the signal-to-noise ratio</a:t>
            </a:r>
            <a:r>
              <a:rPr lang="en-CA" dirty="0"/>
              <a:t>” where the signal is the information or the story we want to communicate.</a:t>
            </a:r>
          </a:p>
        </p:txBody>
      </p:sp>
    </p:spTree>
    <p:extLst>
      <p:ext uri="{BB962C8B-B14F-4D97-AF65-F5344CB8AC3E}">
        <p14:creationId xmlns:p14="http://schemas.microsoft.com/office/powerpoint/2010/main" val="2643771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F8AC2-8EE0-46EF-B3F9-385B1030E560}"/>
              </a:ext>
            </a:extLst>
          </p:cNvPr>
          <p:cNvSpPr>
            <a:spLocks noGrp="1"/>
          </p:cNvSpPr>
          <p:nvPr>
            <p:ph type="title"/>
          </p:nvPr>
        </p:nvSpPr>
        <p:spPr/>
        <p:txBody>
          <a:bodyPr/>
          <a:lstStyle/>
          <a:p>
            <a:r>
              <a:rPr lang="en-US" dirty="0"/>
              <a:t>Decluttering</a:t>
            </a:r>
          </a:p>
        </p:txBody>
      </p:sp>
      <p:sp>
        <p:nvSpPr>
          <p:cNvPr id="3" name="Content Placeholder 2"/>
          <p:cNvSpPr>
            <a:spLocks noGrp="1"/>
          </p:cNvSpPr>
          <p:nvPr>
            <p:ph idx="1"/>
          </p:nvPr>
        </p:nvSpPr>
        <p:spPr>
          <a:xfrm>
            <a:off x="581194" y="2180498"/>
            <a:ext cx="6320865" cy="4140767"/>
          </a:xfrm>
        </p:spPr>
        <p:txBody>
          <a:bodyPr vert="horz" lIns="0" tIns="45720" rIns="0" bIns="45720" rtlCol="0" anchor="ctr">
            <a:normAutofit/>
          </a:bodyPr>
          <a:lstStyle/>
          <a:p>
            <a:pPr algn="l"/>
            <a:r>
              <a:rPr lang="en-CA" dirty="0"/>
              <a:t>Use the Gestalt Principles to </a:t>
            </a:r>
            <a:r>
              <a:rPr lang="en-CA" b="1" dirty="0"/>
              <a:t>organize/highlight</a:t>
            </a:r>
            <a:r>
              <a:rPr lang="en-CA" dirty="0"/>
              <a:t> data in the chart.</a:t>
            </a:r>
          </a:p>
          <a:p>
            <a:pPr algn="l"/>
            <a:r>
              <a:rPr lang="en-CA" b="1" dirty="0"/>
              <a:t>Align</a:t>
            </a:r>
            <a:r>
              <a:rPr lang="en-CA" dirty="0"/>
              <a:t> all elements (graphs, text, lines, etc.): </a:t>
            </a:r>
          </a:p>
          <a:p>
            <a:pPr lvl="1" algn="l"/>
            <a:r>
              <a:rPr lang="en-CA" dirty="0"/>
              <a:t>don’t rely on eye, use position boxes and values</a:t>
            </a:r>
          </a:p>
          <a:p>
            <a:pPr algn="l"/>
            <a:r>
              <a:rPr lang="en-CA" b="1" dirty="0"/>
              <a:t>Charts:</a:t>
            </a:r>
          </a:p>
          <a:p>
            <a:pPr lvl="1" algn="l"/>
            <a:r>
              <a:rPr lang="en-CA" dirty="0"/>
              <a:t>remove border, gridlines, data markers</a:t>
            </a:r>
          </a:p>
          <a:p>
            <a:pPr lvl="1" algn="l"/>
            <a:r>
              <a:rPr lang="en-CA" dirty="0"/>
              <a:t>clean up axis labels</a:t>
            </a:r>
          </a:p>
          <a:p>
            <a:pPr lvl="1" algn="l"/>
            <a:r>
              <a:rPr lang="en-CA" dirty="0"/>
              <a:t>label data directly</a:t>
            </a:r>
          </a:p>
        </p:txBody>
      </p:sp>
      <p:sp>
        <p:nvSpPr>
          <p:cNvPr id="11" name="Slide Number Placeholder 4">
            <a:extLst>
              <a:ext uri="{FF2B5EF4-FFF2-40B4-BE49-F238E27FC236}">
                <a16:creationId xmlns:a16="http://schemas.microsoft.com/office/drawing/2014/main" id="{C00D9D00-B73A-20F6-C127-643560AC3AB2}"/>
              </a:ext>
            </a:extLst>
          </p:cNvPr>
          <p:cNvSpPr>
            <a:spLocks noGrp="1"/>
          </p:cNvSpPr>
          <p:nvPr>
            <p:ph type="sldNum" sz="quarter" idx="4294967295"/>
          </p:nvPr>
        </p:nvSpPr>
        <p:spPr>
          <a:xfrm>
            <a:off x="10880725" y="6446838"/>
            <a:ext cx="1311275"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63F5A6-AD82-4E1E-87F7-CE90DE510401}" type="slidenum">
              <a:rPr lang="en-CA" smtClean="0"/>
              <a:pPr/>
              <a:t>117</a:t>
            </a:fld>
            <a:endParaRPr lang="en-CA" dirty="0"/>
          </a:p>
        </p:txBody>
      </p:sp>
      <p:graphicFrame>
        <p:nvGraphicFramePr>
          <p:cNvPr id="4" name="Chart 3">
            <a:extLst>
              <a:ext uri="{FF2B5EF4-FFF2-40B4-BE49-F238E27FC236}">
                <a16:creationId xmlns:a16="http://schemas.microsoft.com/office/drawing/2014/main" id="{25AE0F73-693B-4551-8F23-E6B1D1539CD9}"/>
              </a:ext>
            </a:extLst>
          </p:cNvPr>
          <p:cNvGraphicFramePr/>
          <p:nvPr/>
        </p:nvGraphicFramePr>
        <p:xfrm>
          <a:off x="6902059" y="3757569"/>
          <a:ext cx="5408022" cy="29345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2AC00A86-E0B9-45E9-9041-FADB054C7E29}"/>
              </a:ext>
            </a:extLst>
          </p:cNvPr>
          <p:cNvGraphicFramePr/>
          <p:nvPr/>
        </p:nvGraphicFramePr>
        <p:xfrm>
          <a:off x="7432171" y="1909550"/>
          <a:ext cx="3993214" cy="220439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02E15E8D-6E5D-486C-B889-E223D66E1664}"/>
              </a:ext>
            </a:extLst>
          </p:cNvPr>
          <p:cNvSpPr txBox="1"/>
          <p:nvPr/>
        </p:nvSpPr>
        <p:spPr>
          <a:xfrm>
            <a:off x="10972888" y="4677628"/>
            <a:ext cx="684803" cy="307777"/>
          </a:xfrm>
          <a:prstGeom prst="rect">
            <a:avLst/>
          </a:prstGeom>
          <a:noFill/>
        </p:spPr>
        <p:txBody>
          <a:bodyPr wrap="none" rtlCol="0">
            <a:spAutoFit/>
          </a:bodyPr>
          <a:lstStyle/>
          <a:p>
            <a:r>
              <a:rPr lang="en-US" sz="1400" dirty="0">
                <a:solidFill>
                  <a:srgbClr val="FFC000"/>
                </a:solidFill>
                <a:latin typeface="Dagny OT" panose="020B0504020201020104" pitchFamily="34" charset="77"/>
              </a:rPr>
              <a:t>Things</a:t>
            </a:r>
          </a:p>
        </p:txBody>
      </p:sp>
      <p:sp>
        <p:nvSpPr>
          <p:cNvPr id="8" name="TextBox 7">
            <a:extLst>
              <a:ext uri="{FF2B5EF4-FFF2-40B4-BE49-F238E27FC236}">
                <a16:creationId xmlns:a16="http://schemas.microsoft.com/office/drawing/2014/main" id="{2504EC36-A400-4AEB-97BB-2E0263CF04C4}"/>
              </a:ext>
            </a:extLst>
          </p:cNvPr>
          <p:cNvSpPr txBox="1"/>
          <p:nvPr/>
        </p:nvSpPr>
        <p:spPr>
          <a:xfrm>
            <a:off x="10972888" y="5549086"/>
            <a:ext cx="1070358" cy="307777"/>
          </a:xfrm>
          <a:prstGeom prst="rect">
            <a:avLst/>
          </a:prstGeom>
          <a:noFill/>
        </p:spPr>
        <p:txBody>
          <a:bodyPr wrap="none" rtlCol="0">
            <a:spAutoFit/>
          </a:bodyPr>
          <a:lstStyle/>
          <a:p>
            <a:r>
              <a:rPr lang="en-US" sz="1400" dirty="0">
                <a:solidFill>
                  <a:schemeClr val="accent2"/>
                </a:solidFill>
                <a:latin typeface="Dagny OT" panose="020B0504020201020104" pitchFamily="34" charset="77"/>
              </a:rPr>
              <a:t>More things</a:t>
            </a:r>
          </a:p>
        </p:txBody>
      </p:sp>
      <p:sp>
        <p:nvSpPr>
          <p:cNvPr id="10" name="Date Placeholder 3">
            <a:extLst>
              <a:ext uri="{FF2B5EF4-FFF2-40B4-BE49-F238E27FC236}">
                <a16:creationId xmlns:a16="http://schemas.microsoft.com/office/drawing/2014/main" id="{CC40D42D-8455-389C-2741-CC44D04BE168}"/>
              </a:ext>
            </a:extLst>
          </p:cNvPr>
          <p:cNvSpPr txBox="1">
            <a:spLocks/>
          </p:cNvSpPr>
          <p:nvPr/>
        </p:nvSpPr>
        <p:spPr>
          <a:xfrm>
            <a:off x="1097280" y="6447427"/>
            <a:ext cx="3779520" cy="365125"/>
          </a:xfrm>
          <a:prstGeom prst="rect">
            <a:avLst/>
          </a:prstGeom>
        </p:spPr>
        <p:txBody>
          <a:bodyPr vert="horz" lIns="0" tIns="45720" rIns="0" bIns="45720" rtlCol="0" anchor="ctr">
            <a:normAutofit/>
          </a:bodyPr>
          <a:lstStyle>
            <a:lvl1pPr marL="91440" indent="-91440" algn="just" defTabSz="914400" rtl="0" eaLnBrk="1" latinLnBrk="0" hangingPunct="1">
              <a:lnSpc>
                <a:spcPct val="100000"/>
              </a:lnSpc>
              <a:spcBef>
                <a:spcPts val="2000"/>
              </a:spcBef>
              <a:spcAft>
                <a:spcPts val="200"/>
              </a:spcAft>
              <a:buClr>
                <a:schemeClr val="accent1"/>
              </a:buClr>
              <a:buSzPct val="100000"/>
              <a:buFont typeface="Calibri" panose="020F0502020204030204" pitchFamily="34" charset="0"/>
              <a:buChar char=" "/>
              <a:defRPr sz="2400" kern="1200">
                <a:solidFill>
                  <a:schemeClr val="tx2"/>
                </a:solidFill>
                <a:latin typeface="Dagny OT" panose="020B0504020201020104" pitchFamily="34" charset="0"/>
                <a:ea typeface="+mn-ea"/>
                <a:cs typeface="+mn-cs"/>
              </a:defRPr>
            </a:lvl1pPr>
            <a:lvl2pPr marL="384048" indent="-182880" algn="just"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2"/>
                </a:solidFill>
                <a:latin typeface="Dagny OT" panose="020B0504020201020104" pitchFamily="34" charset="0"/>
                <a:ea typeface="+mn-ea"/>
                <a:cs typeface="+mn-cs"/>
              </a:defRPr>
            </a:lvl2pPr>
            <a:lvl3pPr marL="384048" indent="0" algn="l" defTabSz="914400" rtl="0" eaLnBrk="1" latinLnBrk="0" hangingPunct="1">
              <a:lnSpc>
                <a:spcPct val="100000"/>
              </a:lnSpc>
              <a:spcBef>
                <a:spcPts val="200"/>
              </a:spcBef>
              <a:spcAft>
                <a:spcPts val="400"/>
              </a:spcAft>
              <a:buClr>
                <a:schemeClr val="accent1"/>
              </a:buClr>
              <a:buFont typeface="Wingdings" panose="05000000000000000000" pitchFamily="2" charset="2"/>
              <a:buNone/>
              <a:defRPr sz="1400" kern="1200">
                <a:solidFill>
                  <a:schemeClr val="tx1">
                    <a:lumMod val="75000"/>
                    <a:lumOff val="25000"/>
                  </a:schemeClr>
                </a:solidFill>
                <a:latin typeface="Dagny OT" panose="020B05040202010201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Dagny OT" panose="020B05040202010201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Dagny OT" panose="020B05040202010201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400" dirty="0">
                <a:solidFill>
                  <a:schemeClr val="bg1"/>
                </a:solidFill>
              </a:rPr>
              <a:t>DATA VISUALIZATION AND DASHBOARDS</a:t>
            </a:r>
            <a:endParaRPr lang="en-CA" sz="1400" dirty="0">
              <a:solidFill>
                <a:schemeClr val="bg1"/>
              </a:solidFill>
            </a:endParaRPr>
          </a:p>
        </p:txBody>
      </p:sp>
    </p:spTree>
    <p:extLst>
      <p:ext uri="{BB962C8B-B14F-4D97-AF65-F5344CB8AC3E}">
        <p14:creationId xmlns:p14="http://schemas.microsoft.com/office/powerpoint/2010/main" val="478650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F8AC2-8EE0-46EF-B3F9-385B1030E560}"/>
              </a:ext>
            </a:extLst>
          </p:cNvPr>
          <p:cNvSpPr>
            <a:spLocks noGrp="1"/>
          </p:cNvSpPr>
          <p:nvPr>
            <p:ph type="title"/>
          </p:nvPr>
        </p:nvSpPr>
        <p:spPr/>
        <p:txBody>
          <a:bodyPr/>
          <a:lstStyle/>
          <a:p>
            <a:r>
              <a:rPr lang="en-US" dirty="0"/>
              <a:t>Decluttering</a:t>
            </a:r>
          </a:p>
        </p:txBody>
      </p:sp>
      <p:sp>
        <p:nvSpPr>
          <p:cNvPr id="3" name="Content Placeholder 2"/>
          <p:cNvSpPr>
            <a:spLocks noGrp="1"/>
          </p:cNvSpPr>
          <p:nvPr>
            <p:ph idx="1"/>
          </p:nvPr>
        </p:nvSpPr>
        <p:spPr/>
        <p:txBody>
          <a:bodyPr vert="horz" lIns="0" tIns="45720" rIns="0" bIns="45720" rtlCol="0" anchor="ctr">
            <a:normAutofit/>
          </a:bodyPr>
          <a:lstStyle/>
          <a:p>
            <a:pPr>
              <a:spcBef>
                <a:spcPts val="1200"/>
              </a:spcBef>
            </a:pPr>
            <a:r>
              <a:rPr lang="en-CA" dirty="0"/>
              <a:t>Use </a:t>
            </a:r>
            <a:r>
              <a:rPr lang="en-CA" b="1" dirty="0"/>
              <a:t>consistent</a:t>
            </a:r>
            <a:r>
              <a:rPr lang="en-CA" dirty="0"/>
              <a:t> fonts, font size, colour and alignment.</a:t>
            </a:r>
          </a:p>
          <a:p>
            <a:pPr>
              <a:spcBef>
                <a:spcPts val="1200"/>
              </a:spcBef>
            </a:pPr>
            <a:r>
              <a:rPr lang="en-CA" dirty="0"/>
              <a:t>Don’t rotate text to anything other than 0 or 90 degrees (however: English/French incompatibility with vertical text).</a:t>
            </a:r>
          </a:p>
          <a:p>
            <a:pPr>
              <a:spcBef>
                <a:spcPts val="1200"/>
              </a:spcBef>
            </a:pPr>
            <a:r>
              <a:rPr lang="en-CA" dirty="0"/>
              <a:t>Use </a:t>
            </a:r>
            <a:r>
              <a:rPr lang="en-CA" b="1" dirty="0"/>
              <a:t>white space</a:t>
            </a:r>
            <a:r>
              <a:rPr lang="en-CA" dirty="0"/>
              <a:t>:</a:t>
            </a:r>
          </a:p>
          <a:p>
            <a:pPr lvl="1">
              <a:spcBef>
                <a:spcPts val="600"/>
              </a:spcBef>
            </a:pPr>
            <a:r>
              <a:rPr lang="en-CA" dirty="0"/>
              <a:t>margins should remain free of text and visuals</a:t>
            </a:r>
          </a:p>
          <a:p>
            <a:pPr lvl="1">
              <a:spcBef>
                <a:spcPts val="600"/>
              </a:spcBef>
            </a:pPr>
            <a:r>
              <a:rPr lang="en-CA" dirty="0"/>
              <a:t>don’t stretch visuals to edge of page or too close to other visuals</a:t>
            </a:r>
          </a:p>
          <a:p>
            <a:pPr lvl="1">
              <a:spcBef>
                <a:spcPts val="600"/>
              </a:spcBef>
            </a:pPr>
            <a:r>
              <a:rPr lang="en-CA" dirty="0"/>
              <a:t>think of white space as a border</a:t>
            </a:r>
          </a:p>
        </p:txBody>
      </p:sp>
      <p:sp>
        <p:nvSpPr>
          <p:cNvPr id="10" name="TextBox 9">
            <a:extLst>
              <a:ext uri="{FF2B5EF4-FFF2-40B4-BE49-F238E27FC236}">
                <a16:creationId xmlns:a16="http://schemas.microsoft.com/office/drawing/2014/main" id="{98E64171-85DF-FC56-A57A-0D54BC2D6446}"/>
              </a:ext>
            </a:extLst>
          </p:cNvPr>
          <p:cNvSpPr txBox="1"/>
          <p:nvPr/>
        </p:nvSpPr>
        <p:spPr>
          <a:xfrm>
            <a:off x="6096886" y="0"/>
            <a:ext cx="6095114" cy="307777"/>
          </a:xfrm>
          <a:prstGeom prst="rect">
            <a:avLst/>
          </a:prstGeom>
          <a:noFill/>
        </p:spPr>
        <p:txBody>
          <a:bodyPr wrap="square">
            <a:spAutoFit/>
          </a:bodyPr>
          <a:lstStyle/>
          <a:p>
            <a:pPr algn="r"/>
            <a:r>
              <a:rPr lang="en-CA" sz="1400" dirty="0">
                <a:solidFill>
                  <a:schemeClr val="tx2"/>
                </a:solidFill>
                <a:latin typeface="Dagny OT" panose="020B0504020201020104" pitchFamily="34" charset="0"/>
              </a:rPr>
              <a:t>[L.C. </a:t>
            </a:r>
            <a:r>
              <a:rPr lang="en-CA" sz="1400" dirty="0" err="1">
                <a:solidFill>
                  <a:schemeClr val="tx2"/>
                </a:solidFill>
                <a:latin typeface="Dagny OT" panose="020B0504020201020104" pitchFamily="34" charset="0"/>
              </a:rPr>
              <a:t>Muth</a:t>
            </a:r>
            <a:r>
              <a:rPr lang="en-CA" sz="1400" dirty="0">
                <a:solidFill>
                  <a:schemeClr val="tx2"/>
                </a:solidFill>
                <a:latin typeface="Dagny OT" panose="020B0504020201020104" pitchFamily="34" charset="0"/>
              </a:rPr>
              <a:t>,</a:t>
            </a:r>
            <a:r>
              <a:rPr lang="en-CA" sz="1400" dirty="0">
                <a:latin typeface="Dagny OT" panose="020B0504020201020104" pitchFamily="34" charset="0"/>
              </a:rPr>
              <a:t> </a:t>
            </a:r>
            <a:r>
              <a:rPr lang="en-CA" sz="1400" dirty="0">
                <a:latin typeface="Dagny OT" panose="020B0504020201020104" pitchFamily="34" charset="0"/>
                <a:hlinkClick r:id="rId2"/>
              </a:rPr>
              <a:t>https://blog.datawrapper.de/fonts-for-data-visualization</a:t>
            </a:r>
            <a:r>
              <a:rPr lang="en-CA" sz="14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3766039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2747-AC5D-43B5-A7BC-73DB202748DA}"/>
              </a:ext>
            </a:extLst>
          </p:cNvPr>
          <p:cNvSpPr>
            <a:spLocks noGrp="1"/>
          </p:cNvSpPr>
          <p:nvPr>
            <p:ph type="title"/>
          </p:nvPr>
        </p:nvSpPr>
        <p:spPr/>
        <p:txBody>
          <a:bodyPr/>
          <a:lstStyle/>
          <a:p>
            <a:r>
              <a:rPr lang="en-CA" dirty="0"/>
              <a:t>Colour Schemes</a:t>
            </a:r>
          </a:p>
        </p:txBody>
      </p:sp>
      <p:graphicFrame>
        <p:nvGraphicFramePr>
          <p:cNvPr id="3" name="Table 3">
            <a:extLst>
              <a:ext uri="{FF2B5EF4-FFF2-40B4-BE49-F238E27FC236}">
                <a16:creationId xmlns:a16="http://schemas.microsoft.com/office/drawing/2014/main" id="{E566AD10-75A0-CCA2-1314-D183829F7D9C}"/>
              </a:ext>
            </a:extLst>
          </p:cNvPr>
          <p:cNvGraphicFramePr>
            <a:graphicFrameLocks noGrp="1"/>
          </p:cNvGraphicFramePr>
          <p:nvPr/>
        </p:nvGraphicFramePr>
        <p:xfrm>
          <a:off x="-416958" y="2463835"/>
          <a:ext cx="11257515" cy="3247632"/>
        </p:xfrm>
        <a:graphic>
          <a:graphicData uri="http://schemas.openxmlformats.org/drawingml/2006/table">
            <a:tbl>
              <a:tblPr>
                <a:tableStyleId>{5DA37D80-6434-44D0-A028-1B22A696006F}</a:tableStyleId>
              </a:tblPr>
              <a:tblGrid>
                <a:gridCol w="9988846">
                  <a:extLst>
                    <a:ext uri="{9D8B030D-6E8A-4147-A177-3AD203B41FA5}">
                      <a16:colId xmlns:a16="http://schemas.microsoft.com/office/drawing/2014/main" val="787703709"/>
                    </a:ext>
                  </a:extLst>
                </a:gridCol>
                <a:gridCol w="1268669">
                  <a:extLst>
                    <a:ext uri="{9D8B030D-6E8A-4147-A177-3AD203B41FA5}">
                      <a16:colId xmlns:a16="http://schemas.microsoft.com/office/drawing/2014/main" val="1444524713"/>
                    </a:ext>
                  </a:extLst>
                </a:gridCol>
              </a:tblGrid>
              <a:tr h="811908">
                <a:tc>
                  <a:txBody>
                    <a:bodyPr/>
                    <a:lstStyle/>
                    <a:p>
                      <a:pPr marL="0" marR="0" lvl="0" indent="0" algn="r" defTabSz="457182" rtl="0" eaLnBrk="1" fontAlgn="auto" latinLnBrk="0" hangingPunct="1">
                        <a:lnSpc>
                          <a:spcPct val="100000"/>
                        </a:lnSpc>
                        <a:spcBef>
                          <a:spcPts val="0"/>
                        </a:spcBef>
                        <a:spcAft>
                          <a:spcPts val="0"/>
                        </a:spcAft>
                        <a:buClrTx/>
                        <a:buSzTx/>
                        <a:buFontTx/>
                        <a:buNone/>
                        <a:tabLst/>
                        <a:defRPr/>
                      </a:pPr>
                      <a:r>
                        <a:rPr lang="en-CA" sz="2000" b="1" dirty="0">
                          <a:solidFill>
                            <a:schemeClr val="tx2"/>
                          </a:solidFill>
                          <a:latin typeface="Dagny OT" panose="020B0504020201020104" pitchFamily="34" charset="0"/>
                        </a:rPr>
                        <a:t>Achromatic</a:t>
                      </a:r>
                      <a:r>
                        <a:rPr lang="en-CA" sz="2000" dirty="0">
                          <a:solidFill>
                            <a:schemeClr val="tx2"/>
                          </a:solidFill>
                          <a:latin typeface="Dagny OT" panose="020B0504020201020104" pitchFamily="34" charset="0"/>
                        </a:rPr>
                        <a:t> (</a:t>
                      </a:r>
                      <a:r>
                        <a:rPr lang="en-US" sz="2000" dirty="0" err="1">
                          <a:solidFill>
                            <a:schemeClr val="tx2"/>
                          </a:solidFill>
                          <a:latin typeface="Dagny OT" panose="020B0504020201020104" pitchFamily="34" charset="0"/>
                        </a:rPr>
                        <a:t>colourless</a:t>
                      </a:r>
                      <a:r>
                        <a:rPr lang="en-US" sz="2000" dirty="0">
                          <a:solidFill>
                            <a:schemeClr val="tx2"/>
                          </a:solidFill>
                          <a:latin typeface="Dagny OT" panose="020B0504020201020104" pitchFamily="34" charset="0"/>
                        </a:rPr>
                        <a:t>, using only blacks, whites and grays)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CA"/>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0070010"/>
                  </a:ext>
                </a:extLst>
              </a:tr>
              <a:tr h="811908">
                <a:tc>
                  <a:txBody>
                    <a:bodyPr/>
                    <a:lstStyle/>
                    <a:p>
                      <a:pPr marL="0" marR="0" lvl="0" indent="0" algn="r" defTabSz="457182" rtl="0" eaLnBrk="1" fontAlgn="auto" latinLnBrk="0" hangingPunct="1">
                        <a:lnSpc>
                          <a:spcPct val="100000"/>
                        </a:lnSpc>
                        <a:spcBef>
                          <a:spcPts val="0"/>
                        </a:spcBef>
                        <a:spcAft>
                          <a:spcPts val="0"/>
                        </a:spcAft>
                        <a:buClrTx/>
                        <a:buSzTx/>
                        <a:buFontTx/>
                        <a:buNone/>
                        <a:tabLst/>
                        <a:defRPr/>
                      </a:pPr>
                      <a:r>
                        <a:rPr lang="en-US" sz="2000" b="1" dirty="0">
                          <a:solidFill>
                            <a:schemeClr val="tx2"/>
                          </a:solidFill>
                          <a:latin typeface="Dagny OT" panose="020B0504020201020104" pitchFamily="34" charset="0"/>
                        </a:rPr>
                        <a:t>Monochromatic</a:t>
                      </a:r>
                      <a:r>
                        <a:rPr lang="en-US" sz="2000" dirty="0">
                          <a:solidFill>
                            <a:schemeClr val="tx2"/>
                          </a:solidFill>
                          <a:latin typeface="Dagny OT" panose="020B0504020201020104" pitchFamily="34" charset="0"/>
                        </a:rPr>
                        <a:t> (1-colour schemes)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CA"/>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3622731"/>
                  </a:ext>
                </a:extLst>
              </a:tr>
              <a:tr h="811908">
                <a:tc>
                  <a:txBody>
                    <a:bodyPr/>
                    <a:lstStyle/>
                    <a:p>
                      <a:pPr marL="0" marR="0" lvl="0" indent="0" algn="r" defTabSz="457182" rtl="0" eaLnBrk="1" fontAlgn="auto" latinLnBrk="0" hangingPunct="1">
                        <a:lnSpc>
                          <a:spcPct val="100000"/>
                        </a:lnSpc>
                        <a:spcBef>
                          <a:spcPts val="0"/>
                        </a:spcBef>
                        <a:spcAft>
                          <a:spcPts val="0"/>
                        </a:spcAft>
                        <a:buClrTx/>
                        <a:buSzTx/>
                        <a:buFontTx/>
                        <a:buNone/>
                        <a:tabLst/>
                        <a:defRPr/>
                      </a:pPr>
                      <a:r>
                        <a:rPr lang="en-US" sz="2000" b="1" dirty="0">
                          <a:solidFill>
                            <a:schemeClr val="tx2"/>
                          </a:solidFill>
                          <a:latin typeface="Dagny OT" panose="020B0504020201020104" pitchFamily="34" charset="0"/>
                        </a:rPr>
                        <a:t>Complementary</a:t>
                      </a:r>
                      <a:r>
                        <a:rPr lang="en-US" sz="2000" dirty="0">
                          <a:solidFill>
                            <a:schemeClr val="tx2"/>
                          </a:solidFill>
                          <a:latin typeface="Dagny OT" panose="020B0504020201020104" pitchFamily="34" charset="0"/>
                        </a:rPr>
                        <a:t> (</a:t>
                      </a:r>
                      <a:r>
                        <a:rPr lang="en-US" sz="2000" dirty="0" err="1">
                          <a:solidFill>
                            <a:schemeClr val="tx2"/>
                          </a:solidFill>
                          <a:latin typeface="Dagny OT" panose="020B0504020201020104" pitchFamily="34" charset="0"/>
                        </a:rPr>
                        <a:t>colours</a:t>
                      </a:r>
                      <a:r>
                        <a:rPr lang="en-US" sz="2000" dirty="0">
                          <a:solidFill>
                            <a:schemeClr val="tx2"/>
                          </a:solidFill>
                          <a:latin typeface="Dagny OT" panose="020B0504020201020104" pitchFamily="34" charset="0"/>
                        </a:rPr>
                        <a:t> directly across from each other on the </a:t>
                      </a:r>
                      <a:r>
                        <a:rPr lang="en-US" sz="2000" dirty="0" err="1">
                          <a:solidFill>
                            <a:schemeClr val="tx2"/>
                          </a:solidFill>
                          <a:latin typeface="Dagny OT" panose="020B0504020201020104" pitchFamily="34" charset="0"/>
                        </a:rPr>
                        <a:t>colour</a:t>
                      </a:r>
                      <a:r>
                        <a:rPr lang="en-US" sz="2000" dirty="0">
                          <a:solidFill>
                            <a:schemeClr val="tx2"/>
                          </a:solidFill>
                          <a:latin typeface="Dagny OT" panose="020B0504020201020104" pitchFamily="34" charset="0"/>
                        </a:rPr>
                        <a:t> wheel)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CA"/>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4114728"/>
                  </a:ext>
                </a:extLst>
              </a:tr>
              <a:tr h="811908">
                <a:tc>
                  <a:txBody>
                    <a:bodyPr/>
                    <a:lstStyle/>
                    <a:p>
                      <a:pPr marL="0" marR="0" lvl="0" indent="0" algn="r" defTabSz="457182" rtl="0" eaLnBrk="1" fontAlgn="auto" latinLnBrk="0" hangingPunct="1">
                        <a:lnSpc>
                          <a:spcPct val="100000"/>
                        </a:lnSpc>
                        <a:spcBef>
                          <a:spcPts val="0"/>
                        </a:spcBef>
                        <a:spcAft>
                          <a:spcPts val="0"/>
                        </a:spcAft>
                        <a:buClrTx/>
                        <a:buSzTx/>
                        <a:buFontTx/>
                        <a:buNone/>
                        <a:tabLst/>
                        <a:defRPr/>
                      </a:pPr>
                      <a:r>
                        <a:rPr lang="en-US" sz="2000" b="1" dirty="0">
                          <a:solidFill>
                            <a:schemeClr val="tx2"/>
                          </a:solidFill>
                          <a:latin typeface="Dagny OT" panose="020B0504020201020104" pitchFamily="34" charset="0"/>
                        </a:rPr>
                        <a:t>Split complementary </a:t>
                      </a:r>
                      <a:r>
                        <a:rPr lang="en-US" sz="2000" dirty="0">
                          <a:solidFill>
                            <a:schemeClr val="tx2"/>
                          </a:solidFill>
                          <a:latin typeface="Dagny OT" panose="020B0504020201020104" pitchFamily="34" charset="0"/>
                        </a:rPr>
                        <a:t>(2 of the 3 colors are adjacent; 1 of the </a:t>
                      </a:r>
                      <a:r>
                        <a:rPr lang="en-US" sz="2000" dirty="0" err="1">
                          <a:solidFill>
                            <a:schemeClr val="tx2"/>
                          </a:solidFill>
                          <a:latin typeface="Dagny OT" panose="020B0504020201020104" pitchFamily="34" charset="0"/>
                        </a:rPr>
                        <a:t>colours</a:t>
                      </a:r>
                      <a:r>
                        <a:rPr lang="en-US" sz="2000" dirty="0">
                          <a:solidFill>
                            <a:schemeClr val="tx2"/>
                          </a:solidFill>
                          <a:latin typeface="Dagny OT" panose="020B0504020201020104" pitchFamily="34" charset="0"/>
                        </a:rPr>
                        <a:t> is opposite)</a:t>
                      </a:r>
                      <a:endParaRPr lang="en-CA" sz="2000" dirty="0">
                        <a:solidFill>
                          <a:schemeClr val="tx2"/>
                        </a:solidFill>
                        <a:latin typeface="Dagny OT" panose="020B05040202010201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CA"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8761111"/>
                  </a:ext>
                </a:extLst>
              </a:tr>
            </a:tbl>
          </a:graphicData>
        </a:graphic>
      </p:graphicFrame>
      <p:pic>
        <p:nvPicPr>
          <p:cNvPr id="4" name="Picture 3">
            <a:extLst>
              <a:ext uri="{FF2B5EF4-FFF2-40B4-BE49-F238E27FC236}">
                <a16:creationId xmlns:a16="http://schemas.microsoft.com/office/drawing/2014/main" id="{7C29BE27-DBFC-5908-2F03-56B2D5F97110}"/>
              </a:ext>
            </a:extLst>
          </p:cNvPr>
          <p:cNvPicPr>
            <a:picLocks noChangeAspect="1"/>
          </p:cNvPicPr>
          <p:nvPr/>
        </p:nvPicPr>
        <p:blipFill>
          <a:blip r:embed="rId2"/>
          <a:stretch>
            <a:fillRect/>
          </a:stretch>
        </p:blipFill>
        <p:spPr>
          <a:xfrm>
            <a:off x="9697767" y="2532509"/>
            <a:ext cx="893169" cy="720000"/>
          </a:xfrm>
          <a:prstGeom prst="rect">
            <a:avLst/>
          </a:prstGeom>
        </p:spPr>
      </p:pic>
      <p:pic>
        <p:nvPicPr>
          <p:cNvPr id="5" name="Picture 4">
            <a:extLst>
              <a:ext uri="{FF2B5EF4-FFF2-40B4-BE49-F238E27FC236}">
                <a16:creationId xmlns:a16="http://schemas.microsoft.com/office/drawing/2014/main" id="{C62FFD43-E5E9-0095-FA2C-1FFFDE34EAE4}"/>
              </a:ext>
            </a:extLst>
          </p:cNvPr>
          <p:cNvPicPr>
            <a:picLocks noChangeAspect="1"/>
          </p:cNvPicPr>
          <p:nvPr/>
        </p:nvPicPr>
        <p:blipFill>
          <a:blip r:embed="rId3"/>
          <a:stretch>
            <a:fillRect/>
          </a:stretch>
        </p:blipFill>
        <p:spPr>
          <a:xfrm>
            <a:off x="9744104" y="3325872"/>
            <a:ext cx="800495" cy="720000"/>
          </a:xfrm>
          <a:prstGeom prst="rect">
            <a:avLst/>
          </a:prstGeom>
        </p:spPr>
      </p:pic>
      <p:pic>
        <p:nvPicPr>
          <p:cNvPr id="6" name="Picture 5">
            <a:extLst>
              <a:ext uri="{FF2B5EF4-FFF2-40B4-BE49-F238E27FC236}">
                <a16:creationId xmlns:a16="http://schemas.microsoft.com/office/drawing/2014/main" id="{5950C667-C277-666D-C3DC-3271356A3B15}"/>
              </a:ext>
            </a:extLst>
          </p:cNvPr>
          <p:cNvPicPr>
            <a:picLocks noChangeAspect="1"/>
          </p:cNvPicPr>
          <p:nvPr/>
        </p:nvPicPr>
        <p:blipFill>
          <a:blip r:embed="rId4"/>
          <a:stretch>
            <a:fillRect/>
          </a:stretch>
        </p:blipFill>
        <p:spPr>
          <a:xfrm>
            <a:off x="9709716" y="4119235"/>
            <a:ext cx="869270" cy="720000"/>
          </a:xfrm>
          <a:prstGeom prst="rect">
            <a:avLst/>
          </a:prstGeom>
        </p:spPr>
      </p:pic>
      <p:pic>
        <p:nvPicPr>
          <p:cNvPr id="7" name="Picture 6">
            <a:extLst>
              <a:ext uri="{FF2B5EF4-FFF2-40B4-BE49-F238E27FC236}">
                <a16:creationId xmlns:a16="http://schemas.microsoft.com/office/drawing/2014/main" id="{9B543424-B5E7-3AB2-3984-2EDC35690F21}"/>
              </a:ext>
            </a:extLst>
          </p:cNvPr>
          <p:cNvPicPr>
            <a:picLocks noChangeAspect="1"/>
          </p:cNvPicPr>
          <p:nvPr/>
        </p:nvPicPr>
        <p:blipFill>
          <a:blip r:embed="rId5"/>
          <a:stretch>
            <a:fillRect/>
          </a:stretch>
        </p:blipFill>
        <p:spPr>
          <a:xfrm>
            <a:off x="9762401" y="4939733"/>
            <a:ext cx="763900" cy="720000"/>
          </a:xfrm>
          <a:prstGeom prst="rect">
            <a:avLst/>
          </a:prstGeom>
        </p:spPr>
      </p:pic>
    </p:spTree>
    <p:extLst>
      <p:ext uri="{BB962C8B-B14F-4D97-AF65-F5344CB8AC3E}">
        <p14:creationId xmlns:p14="http://schemas.microsoft.com/office/powerpoint/2010/main" val="29813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8B65-1F55-A1D5-0D0C-37A7201A9C5B}"/>
              </a:ext>
            </a:extLst>
          </p:cNvPr>
          <p:cNvSpPr>
            <a:spLocks noGrp="1"/>
          </p:cNvSpPr>
          <p:nvPr>
            <p:ph type="title"/>
          </p:nvPr>
        </p:nvSpPr>
        <p:spPr/>
        <p:txBody>
          <a:bodyPr/>
          <a:lstStyle/>
          <a:p>
            <a:r>
              <a:rPr lang="en-CA"/>
              <a:t>The Hot Mess</a:t>
            </a:r>
          </a:p>
        </p:txBody>
      </p:sp>
      <p:sp>
        <p:nvSpPr>
          <p:cNvPr id="3" name="Content Placeholder 2">
            <a:extLst>
              <a:ext uri="{FF2B5EF4-FFF2-40B4-BE49-F238E27FC236}">
                <a16:creationId xmlns:a16="http://schemas.microsoft.com/office/drawing/2014/main" id="{BD2928DC-9ADB-0884-7AB3-EEA1EECC208A}"/>
              </a:ext>
            </a:extLst>
          </p:cNvPr>
          <p:cNvSpPr>
            <a:spLocks noGrp="1"/>
          </p:cNvSpPr>
          <p:nvPr>
            <p:ph idx="1"/>
          </p:nvPr>
        </p:nvSpPr>
        <p:spPr/>
        <p:txBody>
          <a:bodyPr vert="horz" lIns="0" tIns="45720" rIns="0" bIns="45720" rtlCol="0" anchor="ctr">
            <a:normAutofit/>
          </a:bodyPr>
          <a:lstStyle/>
          <a:p>
            <a:pPr algn="ctr"/>
            <a:r>
              <a:rPr lang="en-GB"/>
              <a:t>“Data is messy, you know.”</a:t>
            </a:r>
            <a:br>
              <a:rPr lang="en-GB"/>
            </a:br>
            <a:r>
              <a:rPr lang="en-GB"/>
              <a:t>“Even after it’s been cleaned?”</a:t>
            </a:r>
            <a:br>
              <a:rPr lang="en-GB"/>
            </a:br>
            <a:r>
              <a:rPr lang="en-GB"/>
              <a:t>“</a:t>
            </a:r>
            <a:r>
              <a:rPr lang="en-GB" i="1"/>
              <a:t>Especially</a:t>
            </a:r>
            <a:r>
              <a:rPr lang="en-GB"/>
              <a:t> after it’s been cleaned.”</a:t>
            </a:r>
          </a:p>
          <a:p>
            <a:br>
              <a:rPr lang="en-GB"/>
            </a:br>
            <a:r>
              <a:rPr lang="en-GB"/>
              <a:t>Data</a:t>
            </a:r>
            <a:r>
              <a:rPr lang="en-GB" b="1"/>
              <a:t> cleaning</a:t>
            </a:r>
            <a:r>
              <a:rPr lang="en-GB"/>
              <a:t>,</a:t>
            </a:r>
            <a:r>
              <a:rPr lang="en-GB" b="1"/>
              <a:t> processing</a:t>
            </a:r>
            <a:r>
              <a:rPr lang="en-GB"/>
              <a:t>, </a:t>
            </a:r>
            <a:r>
              <a:rPr lang="en-GB" b="1"/>
              <a:t>wrangling</a:t>
            </a:r>
            <a:r>
              <a:rPr lang="en-GB"/>
              <a:t> are essential aspects of data science projects; analysts may spend </a:t>
            </a:r>
            <a:r>
              <a:rPr lang="en-GB" b="1"/>
              <a:t>up to 80%</a:t>
            </a:r>
            <a:r>
              <a:rPr lang="en-GB"/>
              <a:t> of their time on </a:t>
            </a:r>
            <a:r>
              <a:rPr lang="en-GB" b="1"/>
              <a:t>data preparation</a:t>
            </a:r>
            <a:r>
              <a:rPr lang="en-GB"/>
              <a:t>.</a:t>
            </a:r>
          </a:p>
        </p:txBody>
      </p:sp>
    </p:spTree>
    <p:extLst>
      <p:ext uri="{BB962C8B-B14F-4D97-AF65-F5344CB8AC3E}">
        <p14:creationId xmlns:p14="http://schemas.microsoft.com/office/powerpoint/2010/main" val="1541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F8AC2-8EE0-46EF-B3F9-385B1030E560}"/>
              </a:ext>
            </a:extLst>
          </p:cNvPr>
          <p:cNvSpPr>
            <a:spLocks noGrp="1"/>
          </p:cNvSpPr>
          <p:nvPr>
            <p:ph type="title"/>
          </p:nvPr>
        </p:nvSpPr>
        <p:spPr/>
        <p:txBody>
          <a:bodyPr/>
          <a:lstStyle/>
          <a:p>
            <a:r>
              <a:rPr lang="en-US" dirty="0" err="1"/>
              <a:t>Colour</a:t>
            </a:r>
            <a:r>
              <a:rPr lang="en-US" dirty="0"/>
              <a:t> Tips</a:t>
            </a:r>
          </a:p>
        </p:txBody>
      </p:sp>
      <p:sp>
        <p:nvSpPr>
          <p:cNvPr id="3" name="Content Placeholder 2"/>
          <p:cNvSpPr>
            <a:spLocks noGrp="1"/>
          </p:cNvSpPr>
          <p:nvPr>
            <p:ph idx="1"/>
          </p:nvPr>
        </p:nvSpPr>
        <p:spPr/>
        <p:txBody>
          <a:bodyPr vert="horz" lIns="0" tIns="45720" rIns="0" bIns="45720" rtlCol="0" anchor="ctr">
            <a:normAutofit/>
          </a:bodyPr>
          <a:lstStyle/>
          <a:p>
            <a:pPr algn="l"/>
            <a:r>
              <a:rPr lang="en-CA" dirty="0"/>
              <a:t>When it comes to colour, </a:t>
            </a:r>
            <a:r>
              <a:rPr lang="en-CA" b="1" dirty="0"/>
              <a:t>less is more</a:t>
            </a:r>
            <a:r>
              <a:rPr lang="en-CA" dirty="0"/>
              <a:t>: use it sparingly (graphic designers are taught  to “get it right, in black and white”).</a:t>
            </a:r>
          </a:p>
          <a:p>
            <a:pPr algn="l"/>
            <a:r>
              <a:rPr lang="en-CA" dirty="0"/>
              <a:t>Based on the Gestalt Principles, </a:t>
            </a:r>
            <a:r>
              <a:rPr lang="en-CA" b="1" dirty="0"/>
              <a:t>monochrome</a:t>
            </a:r>
            <a:r>
              <a:rPr lang="en-CA" dirty="0"/>
              <a:t> schemes can be effective.</a:t>
            </a:r>
          </a:p>
          <a:p>
            <a:pPr algn="l"/>
            <a:r>
              <a:rPr lang="en-CA" dirty="0"/>
              <a:t>When appropriate, pick corporate identity scheme (this maximizes buy in).</a:t>
            </a:r>
          </a:p>
          <a:p>
            <a:pPr algn="l"/>
            <a:r>
              <a:rPr lang="en-CA" dirty="0"/>
              <a:t>Create a </a:t>
            </a:r>
            <a:r>
              <a:rPr lang="en-CA" b="1" dirty="0"/>
              <a:t>template</a:t>
            </a:r>
            <a:r>
              <a:rPr lang="en-CA" dirty="0"/>
              <a:t> (and stick to it).</a:t>
            </a:r>
          </a:p>
          <a:p>
            <a:pPr algn="l"/>
            <a:r>
              <a:rPr lang="en-CA" dirty="0"/>
              <a:t>Upload images to see what charts look like for flavours of </a:t>
            </a:r>
            <a:r>
              <a:rPr lang="en-CA" dirty="0" err="1"/>
              <a:t>colourblindness</a:t>
            </a:r>
            <a:r>
              <a:rPr lang="en-CA" dirty="0"/>
              <a:t>: </a:t>
            </a:r>
          </a:p>
          <a:p>
            <a:pPr lvl="1" algn="l"/>
            <a:r>
              <a:rPr lang="en-CA" dirty="0">
                <a:hlinkClick r:id="rId2"/>
              </a:rPr>
              <a:t>https://www.color-blindness.com/coblis-color-blindness-simulator</a:t>
            </a:r>
            <a:r>
              <a:rPr lang="en-CA" dirty="0"/>
              <a:t> (not the only tool)</a:t>
            </a:r>
          </a:p>
        </p:txBody>
      </p:sp>
    </p:spTree>
    <p:extLst>
      <p:ext uri="{BB962C8B-B14F-4D97-AF65-F5344CB8AC3E}">
        <p14:creationId xmlns:p14="http://schemas.microsoft.com/office/powerpoint/2010/main" val="1809436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B54EF-F4C8-497B-8EFE-8F1DAD06E301}"/>
              </a:ext>
            </a:extLst>
          </p:cNvPr>
          <p:cNvPicPr>
            <a:picLocks noChangeAspect="1"/>
          </p:cNvPicPr>
          <p:nvPr/>
        </p:nvPicPr>
        <p:blipFill>
          <a:blip r:embed="rId2"/>
          <a:stretch>
            <a:fillRect/>
          </a:stretch>
        </p:blipFill>
        <p:spPr>
          <a:xfrm>
            <a:off x="159488" y="97132"/>
            <a:ext cx="12032512" cy="6753247"/>
          </a:xfrm>
          <a:prstGeom prst="rect">
            <a:avLst/>
          </a:prstGeom>
        </p:spPr>
      </p:pic>
    </p:spTree>
    <p:extLst>
      <p:ext uri="{BB962C8B-B14F-4D97-AF65-F5344CB8AC3E}">
        <p14:creationId xmlns:p14="http://schemas.microsoft.com/office/powerpoint/2010/main" val="2685961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D173F-8948-433F-B6CB-837D820B4402}"/>
              </a:ext>
            </a:extLst>
          </p:cNvPr>
          <p:cNvPicPr>
            <a:picLocks noChangeAspect="1"/>
          </p:cNvPicPr>
          <p:nvPr/>
        </p:nvPicPr>
        <p:blipFill>
          <a:blip r:embed="rId2"/>
          <a:stretch>
            <a:fillRect/>
          </a:stretch>
        </p:blipFill>
        <p:spPr>
          <a:xfrm>
            <a:off x="190500" y="0"/>
            <a:ext cx="11811000" cy="6858000"/>
          </a:xfrm>
          <a:prstGeom prst="rect">
            <a:avLst/>
          </a:prstGeom>
        </p:spPr>
      </p:pic>
    </p:spTree>
    <p:extLst>
      <p:ext uri="{BB962C8B-B14F-4D97-AF65-F5344CB8AC3E}">
        <p14:creationId xmlns:p14="http://schemas.microsoft.com/office/powerpoint/2010/main" val="1536166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CA" altLang="en-US" dirty="0">
                <a:latin typeface="Dagny OT"/>
              </a:rPr>
              <a:t>Data Environment</a:t>
            </a:r>
          </a:p>
        </p:txBody>
      </p:sp>
      <p:pic>
        <p:nvPicPr>
          <p:cNvPr id="11267" name="Graphic 4" descr="Databas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775" y="3457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Graphic 8" descr="Gea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1988" y="3457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Graphic 10" descr="Databas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775" y="44211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Group 11"/>
          <p:cNvGrpSpPr>
            <a:grpSpLocks/>
          </p:cNvGrpSpPr>
          <p:nvPr/>
        </p:nvGrpSpPr>
        <p:grpSpPr bwMode="auto">
          <a:xfrm>
            <a:off x="5908675" y="3402013"/>
            <a:ext cx="1042988" cy="1023937"/>
            <a:chOff x="4619235" y="2521386"/>
            <a:chExt cx="1042994" cy="1022575"/>
          </a:xfrm>
        </p:grpSpPr>
        <p:pic>
          <p:nvPicPr>
            <p:cNvPr id="11301" name="Graphic 17" descr="Tabl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9235" y="25213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Graphic 15" descr="Magnifying glas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237" y="2834969"/>
              <a:ext cx="708992" cy="7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71" name="Graphic 20" descr="Playbook"/>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8425" y="33718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7"/>
          <p:cNvGrpSpPr>
            <a:grpSpLocks/>
          </p:cNvGrpSpPr>
          <p:nvPr/>
        </p:nvGrpSpPr>
        <p:grpSpPr bwMode="auto">
          <a:xfrm>
            <a:off x="10363200" y="3168650"/>
            <a:ext cx="1582738" cy="1581150"/>
            <a:chOff x="9988328" y="2865736"/>
            <a:chExt cx="1582403" cy="1582403"/>
          </a:xfrm>
        </p:grpSpPr>
        <p:pic>
          <p:nvPicPr>
            <p:cNvPr id="11299" name="Graphic 24" descr="Gauge"/>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2329" y="307913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Graphic 28" descr="Monito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8328" y="2865736"/>
              <a:ext cx="1582403" cy="158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3" name="TextBox 20"/>
          <p:cNvSpPr txBox="1">
            <a:spLocks noChangeArrowheads="1"/>
          </p:cNvSpPr>
          <p:nvPr/>
        </p:nvSpPr>
        <p:spPr bwMode="auto">
          <a:xfrm>
            <a:off x="3165380" y="2809518"/>
            <a:ext cx="10589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solidFill>
                  <a:srgbClr val="F8931F"/>
                </a:solidFill>
                <a:latin typeface="Dagny OT" panose="020B0504020201020104" pitchFamily="34" charset="77"/>
              </a:rPr>
              <a:t>Extract</a:t>
            </a:r>
            <a:br>
              <a:rPr lang="en-US" altLang="en-US" sz="1400" b="1" dirty="0">
                <a:solidFill>
                  <a:srgbClr val="F8931F"/>
                </a:solidFill>
                <a:latin typeface="Dagny OT" panose="020B0504020201020104" pitchFamily="34" charset="77"/>
              </a:rPr>
            </a:br>
            <a:r>
              <a:rPr lang="en-US" altLang="en-US" sz="1400" b="1" dirty="0" err="1">
                <a:solidFill>
                  <a:srgbClr val="F8931F"/>
                </a:solidFill>
                <a:latin typeface="Dagny OT" panose="020B0504020201020104" pitchFamily="34" charset="77"/>
              </a:rPr>
              <a:t>TransformLoad</a:t>
            </a:r>
            <a:endParaRPr lang="en-US" altLang="en-US" sz="1400" b="1" dirty="0">
              <a:solidFill>
                <a:srgbClr val="F8931F"/>
              </a:solidFill>
              <a:latin typeface="Dagny OT" panose="020B0504020201020104" pitchFamily="34" charset="77"/>
            </a:endParaRPr>
          </a:p>
        </p:txBody>
      </p:sp>
      <p:sp>
        <p:nvSpPr>
          <p:cNvPr id="11274" name="TextBox 21"/>
          <p:cNvSpPr txBox="1">
            <a:spLocks noChangeArrowheads="1"/>
          </p:cNvSpPr>
          <p:nvPr/>
        </p:nvSpPr>
        <p:spPr bwMode="auto">
          <a:xfrm>
            <a:off x="1327302" y="2247643"/>
            <a:ext cx="1927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Data storage</a:t>
            </a:r>
          </a:p>
        </p:txBody>
      </p:sp>
      <p:sp>
        <p:nvSpPr>
          <p:cNvPr id="11275" name="TextBox 24"/>
          <p:cNvSpPr txBox="1">
            <a:spLocks noChangeArrowheads="1"/>
          </p:cNvSpPr>
          <p:nvPr/>
        </p:nvSpPr>
        <p:spPr bwMode="auto">
          <a:xfrm>
            <a:off x="8170842" y="3009943"/>
            <a:ext cx="2433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Visualization generation</a:t>
            </a:r>
          </a:p>
        </p:txBody>
      </p:sp>
      <p:pic>
        <p:nvPicPr>
          <p:cNvPr id="11276" name="Graphic 3" descr="Head with Gears"/>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9813" y="3422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31"/>
          <p:cNvPicPr>
            <a:picLocks noChangeAspect="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47638" y="1914525"/>
            <a:ext cx="1333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Graphic 4" descr="Databas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538" y="3457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37"/>
          <p:cNvPicPr>
            <a:picLocks noChangeAspect="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47638" y="3097213"/>
            <a:ext cx="1333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38"/>
          <p:cNvPicPr>
            <a:picLocks noChangeAspect="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47638" y="5332413"/>
            <a:ext cx="1333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39"/>
          <p:cNvPicPr>
            <a:picLocks noChangeAspect="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47638" y="4318000"/>
            <a:ext cx="1333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TextBox 40"/>
          <p:cNvSpPr txBox="1">
            <a:spLocks noChangeArrowheads="1"/>
          </p:cNvSpPr>
          <p:nvPr/>
        </p:nvSpPr>
        <p:spPr bwMode="auto">
          <a:xfrm>
            <a:off x="-126206" y="2809518"/>
            <a:ext cx="1731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Data collection</a:t>
            </a:r>
          </a:p>
        </p:txBody>
      </p:sp>
      <p:sp>
        <p:nvSpPr>
          <p:cNvPr id="11283" name="TextBox 41"/>
          <p:cNvSpPr txBox="1">
            <a:spLocks noChangeArrowheads="1"/>
          </p:cNvSpPr>
          <p:nvPr/>
        </p:nvSpPr>
        <p:spPr bwMode="auto">
          <a:xfrm>
            <a:off x="4135529" y="4359275"/>
            <a:ext cx="1754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Data warehouse</a:t>
            </a:r>
          </a:p>
        </p:txBody>
      </p:sp>
      <p:sp>
        <p:nvSpPr>
          <p:cNvPr id="11284" name="TextBox 42"/>
          <p:cNvSpPr txBox="1">
            <a:spLocks noChangeArrowheads="1"/>
          </p:cNvSpPr>
          <p:nvPr/>
        </p:nvSpPr>
        <p:spPr bwMode="auto">
          <a:xfrm>
            <a:off x="5365750" y="3186156"/>
            <a:ext cx="2047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Data preparation</a:t>
            </a:r>
          </a:p>
        </p:txBody>
      </p:sp>
      <p:sp>
        <p:nvSpPr>
          <p:cNvPr id="11285" name="TextBox 43"/>
          <p:cNvSpPr txBox="1">
            <a:spLocks noChangeArrowheads="1"/>
          </p:cNvSpPr>
          <p:nvPr/>
        </p:nvSpPr>
        <p:spPr bwMode="auto">
          <a:xfrm>
            <a:off x="6931025" y="4306888"/>
            <a:ext cx="1831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Data analysis</a:t>
            </a:r>
          </a:p>
        </p:txBody>
      </p:sp>
      <p:sp>
        <p:nvSpPr>
          <p:cNvPr id="11286" name="TextBox 44"/>
          <p:cNvSpPr txBox="1">
            <a:spLocks noChangeArrowheads="1"/>
          </p:cNvSpPr>
          <p:nvPr/>
        </p:nvSpPr>
        <p:spPr bwMode="auto">
          <a:xfrm>
            <a:off x="9982200" y="4576296"/>
            <a:ext cx="2224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solidFill>
                  <a:srgbClr val="F8931F"/>
                </a:solidFill>
                <a:latin typeface="Dagny OT" panose="020B0504020201020104" pitchFamily="34" charset="77"/>
              </a:rPr>
              <a:t>Results integration</a:t>
            </a:r>
          </a:p>
        </p:txBody>
      </p:sp>
      <p:pic>
        <p:nvPicPr>
          <p:cNvPr id="11287"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4938" y="36195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9875" y="36195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0350" y="3619500"/>
            <a:ext cx="585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4188" y="36195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5488" y="3619500"/>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66313" y="36195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Graphic 4" descr="Databas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4363" y="25495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Graphic 38" descr="Line Arrow: Straight"/>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027593">
            <a:off x="1420813" y="2546350"/>
            <a:ext cx="584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Graphic 38" descr="Line Arrow: Straight"/>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039843">
            <a:off x="1414463" y="3211513"/>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Graphic 38" descr="Line Arrow: Straight"/>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30338" y="4545013"/>
            <a:ext cx="584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Graphic 38" descr="Line Arrow: Straight"/>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8726658">
            <a:off x="1414463" y="4056063"/>
            <a:ext cx="585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Graphic 38" descr="Line Arrow: Straight"/>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8726658">
            <a:off x="1441450" y="5243513"/>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Content Placeholder 5" descr="A picture containing clipart&#10;&#10;Description generated with very high confidence">
            <a:extLst>
              <a:ext uri="{FF2B5EF4-FFF2-40B4-BE49-F238E27FC236}">
                <a16:creationId xmlns:a16="http://schemas.microsoft.com/office/drawing/2014/main" id="{600C4858-9546-8849-9D97-36911B4C6B13}"/>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1808" y="2693686"/>
            <a:ext cx="914400" cy="647700"/>
          </a:xfrm>
          <a:prstGeom prst="rect">
            <a:avLst/>
          </a:prstGeom>
        </p:spPr>
      </p:pic>
      <p:pic>
        <p:nvPicPr>
          <p:cNvPr id="40" name="Picture 39">
            <a:extLst>
              <a:ext uri="{FF2B5EF4-FFF2-40B4-BE49-F238E27FC236}">
                <a16:creationId xmlns:a16="http://schemas.microsoft.com/office/drawing/2014/main" id="{F2532439-CB5E-8F48-8CA5-D8E8641A68D7}"/>
              </a:ext>
            </a:extLst>
          </p:cNvPr>
          <p:cNvPicPr>
            <a:picLocks noChangeAspect="1"/>
          </p:cNvPicPr>
          <p:nvPr/>
        </p:nvPicPr>
        <p:blipFill>
          <a:blip r:embed="rId14">
            <a:clrChange>
              <a:clrFrom>
                <a:srgbClr val="000000"/>
              </a:clrFrom>
              <a:clrTo>
                <a:srgbClr val="000000">
                  <a:alpha val="0"/>
                </a:srgbClr>
              </a:clrTo>
            </a:clrChange>
          </a:blip>
          <a:stretch>
            <a:fillRect/>
          </a:stretch>
        </p:blipFill>
        <p:spPr>
          <a:xfrm>
            <a:off x="9101642" y="4187481"/>
            <a:ext cx="785919" cy="412607"/>
          </a:xfrm>
          <a:prstGeom prst="rect">
            <a:avLst/>
          </a:prstGeom>
        </p:spPr>
      </p:pic>
      <p:pic>
        <p:nvPicPr>
          <p:cNvPr id="5" name="Picture 4" descr="A close up of a sign&#10;&#10;Description automatically generated">
            <a:extLst>
              <a:ext uri="{FF2B5EF4-FFF2-40B4-BE49-F238E27FC236}">
                <a16:creationId xmlns:a16="http://schemas.microsoft.com/office/drawing/2014/main" id="{594D0E63-66D8-9C49-895D-CCCADCD32846}"/>
              </a:ext>
            </a:extLst>
          </p:cNvPr>
          <p:cNvPicPr>
            <a:picLocks noChangeAspect="1"/>
          </p:cNvPicPr>
          <p:nvPr/>
        </p:nvPicPr>
        <p:blipFill>
          <a:blip r:embed="rId15"/>
          <a:stretch>
            <a:fillRect/>
          </a:stretch>
        </p:blipFill>
        <p:spPr>
          <a:xfrm>
            <a:off x="7032103" y="5184579"/>
            <a:ext cx="1062895" cy="597878"/>
          </a:xfrm>
          <a:prstGeom prst="rect">
            <a:avLst/>
          </a:prstGeom>
        </p:spPr>
      </p:pic>
      <p:pic>
        <p:nvPicPr>
          <p:cNvPr id="7" name="Picture 6" descr="A close up of a logo&#10;&#10;Description automatically generated">
            <a:extLst>
              <a:ext uri="{FF2B5EF4-FFF2-40B4-BE49-F238E27FC236}">
                <a16:creationId xmlns:a16="http://schemas.microsoft.com/office/drawing/2014/main" id="{B9E71944-3462-254D-BF2C-A5322925C462}"/>
              </a:ext>
            </a:extLst>
          </p:cNvPr>
          <p:cNvPicPr>
            <a:picLocks noChangeAspect="1"/>
          </p:cNvPicPr>
          <p:nvPr/>
        </p:nvPicPr>
        <p:blipFill>
          <a:blip r:embed="rId16"/>
          <a:stretch>
            <a:fillRect/>
          </a:stretch>
        </p:blipFill>
        <p:spPr>
          <a:xfrm>
            <a:off x="7885805" y="4717853"/>
            <a:ext cx="840683" cy="36353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5EBBA67-EC03-374A-A761-8BFD9ACBFD30}"/>
              </a:ext>
            </a:extLst>
          </p:cNvPr>
          <p:cNvPicPr>
            <a:picLocks noChangeAspect="1"/>
          </p:cNvPicPr>
          <p:nvPr/>
        </p:nvPicPr>
        <p:blipFill>
          <a:blip r:embed="rId17"/>
          <a:stretch>
            <a:fillRect/>
          </a:stretch>
        </p:blipFill>
        <p:spPr>
          <a:xfrm>
            <a:off x="7066483" y="4533900"/>
            <a:ext cx="900353" cy="70027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887CEFBF-E7E1-A44B-9797-F23417A67FE8}"/>
              </a:ext>
            </a:extLst>
          </p:cNvPr>
          <p:cNvPicPr>
            <a:picLocks noChangeAspect="1"/>
          </p:cNvPicPr>
          <p:nvPr/>
        </p:nvPicPr>
        <p:blipFill>
          <a:blip r:embed="rId18"/>
          <a:stretch>
            <a:fillRect/>
          </a:stretch>
        </p:blipFill>
        <p:spPr>
          <a:xfrm>
            <a:off x="7982043" y="5158455"/>
            <a:ext cx="632452" cy="632452"/>
          </a:xfrm>
          <a:prstGeom prst="rect">
            <a:avLst/>
          </a:prstGeom>
        </p:spPr>
      </p:pic>
      <p:pic>
        <p:nvPicPr>
          <p:cNvPr id="13" name="Picture 12" descr="A picture containing clock&#10;&#10;Description automatically generated">
            <a:extLst>
              <a:ext uri="{FF2B5EF4-FFF2-40B4-BE49-F238E27FC236}">
                <a16:creationId xmlns:a16="http://schemas.microsoft.com/office/drawing/2014/main" id="{3B9AC75A-3738-9244-8BAD-C8E131F822F6}"/>
              </a:ext>
            </a:extLst>
          </p:cNvPr>
          <p:cNvPicPr>
            <a:picLocks noChangeAspect="1"/>
          </p:cNvPicPr>
          <p:nvPr/>
        </p:nvPicPr>
        <p:blipFill>
          <a:blip r:embed="rId19"/>
          <a:stretch>
            <a:fillRect/>
          </a:stretch>
        </p:blipFill>
        <p:spPr>
          <a:xfrm>
            <a:off x="9213850" y="4667052"/>
            <a:ext cx="603469" cy="682182"/>
          </a:xfrm>
          <a:prstGeom prst="rect">
            <a:avLst/>
          </a:prstGeom>
        </p:spPr>
      </p:pic>
      <p:pic>
        <p:nvPicPr>
          <p:cNvPr id="15" name="Picture 14" descr="A close up of a sign&#10;&#10;Description automatically generated">
            <a:extLst>
              <a:ext uri="{FF2B5EF4-FFF2-40B4-BE49-F238E27FC236}">
                <a16:creationId xmlns:a16="http://schemas.microsoft.com/office/drawing/2014/main" id="{D512F28D-667B-0346-8ED0-0C559A25A12A}"/>
              </a:ext>
            </a:extLst>
          </p:cNvPr>
          <p:cNvPicPr>
            <a:picLocks noChangeAspect="1"/>
          </p:cNvPicPr>
          <p:nvPr/>
        </p:nvPicPr>
        <p:blipFill>
          <a:blip r:embed="rId20"/>
          <a:stretch>
            <a:fillRect/>
          </a:stretch>
        </p:blipFill>
        <p:spPr>
          <a:xfrm>
            <a:off x="4745634" y="4716830"/>
            <a:ext cx="687478" cy="687478"/>
          </a:xfrm>
          <a:prstGeom prst="rect">
            <a:avLst/>
          </a:prstGeom>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DC95E5E-DCAF-E34F-B9E7-04B066F23984}"/>
                  </a:ext>
                </a:extLst>
              </p:cNvPr>
              <p:cNvSpPr txBox="1"/>
              <p:nvPr/>
            </p:nvSpPr>
            <p:spPr>
              <a:xfrm>
                <a:off x="8226858" y="2440473"/>
                <a:ext cx="2223655"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sz="1400" b="0" dirty="0">
                    <a:solidFill>
                      <a:schemeClr val="bg1"/>
                    </a:solidFill>
                  </a:rPr>
                  <a:t>Visualizations account for only </a:t>
                </a:r>
                <a14:m>
                  <m:oMath xmlns:m="http://schemas.openxmlformats.org/officeDocument/2006/math">
                    <m:r>
                      <a:rPr lang="en-US" sz="1400" b="0" i="1" smtClean="0">
                        <a:solidFill>
                          <a:schemeClr val="bg1"/>
                        </a:solidFill>
                        <a:latin typeface="Cambria Math" panose="02040503050406030204" pitchFamily="18" charset="0"/>
                      </a:rPr>
                      <m:t>~1</m:t>
                    </m:r>
                    <m:r>
                      <a:rPr lang="en-CA" sz="1400" b="0" i="1" smtClean="0">
                        <a:solidFill>
                          <a:schemeClr val="bg1"/>
                        </a:solidFill>
                        <a:latin typeface="Cambria Math" panose="02040503050406030204" pitchFamily="18" charset="0"/>
                      </a:rPr>
                      <m:t>0</m:t>
                    </m:r>
                    <m:r>
                      <a:rPr lang="en-US" sz="1400" b="0" i="1" smtClean="0">
                        <a:solidFill>
                          <a:schemeClr val="bg1"/>
                        </a:solidFill>
                        <a:latin typeface="Cambria Math" panose="02040503050406030204" pitchFamily="18" charset="0"/>
                      </a:rPr>
                      <m:t>% </m:t>
                    </m:r>
                  </m:oMath>
                </a14:m>
                <a:r>
                  <a:rPr lang="en-US" sz="1400" b="0" dirty="0">
                    <a:solidFill>
                      <a:schemeClr val="bg1"/>
                    </a:solidFill>
                  </a:rPr>
                  <a:t>of the process.</a:t>
                </a:r>
              </a:p>
            </p:txBody>
          </p:sp>
        </mc:Choice>
        <mc:Fallback xmlns="">
          <p:sp>
            <p:nvSpPr>
              <p:cNvPr id="55" name="TextBox 54">
                <a:extLst>
                  <a:ext uri="{FF2B5EF4-FFF2-40B4-BE49-F238E27FC236}">
                    <a16:creationId xmlns:a16="http://schemas.microsoft.com/office/drawing/2014/main" id="{8DC95E5E-DCAF-E34F-B9E7-04B066F23984}"/>
                  </a:ext>
                </a:extLst>
              </p:cNvPr>
              <p:cNvSpPr txBox="1">
                <a:spLocks noRot="1" noChangeAspect="1" noMove="1" noResize="1" noEditPoints="1" noAdjustHandles="1" noChangeArrowheads="1" noChangeShapeType="1" noTextEdit="1"/>
              </p:cNvSpPr>
              <p:nvPr/>
            </p:nvSpPr>
            <p:spPr>
              <a:xfrm>
                <a:off x="8226858" y="2440473"/>
                <a:ext cx="2223655" cy="523220"/>
              </a:xfrm>
              <a:prstGeom prst="rect">
                <a:avLst/>
              </a:prstGeom>
              <a:blipFill>
                <a:blip r:embed="rId21"/>
                <a:stretch>
                  <a:fillRect t="-2381" b="-11905"/>
                </a:stretch>
              </a:blipFill>
              <a:ln>
                <a:noFill/>
              </a:ln>
            </p:spPr>
            <p:txBody>
              <a:bodyPr/>
              <a:lstStyle/>
              <a:p>
                <a:r>
                  <a:rPr lang="en-US">
                    <a:noFill/>
                  </a:rPr>
                  <a:t> </a:t>
                </a:r>
              </a:p>
            </p:txBody>
          </p:sp>
        </mc:Fallback>
      </mc:AlternateContent>
      <p:pic>
        <p:nvPicPr>
          <p:cNvPr id="17" name="Picture 16" descr="A close up of a sign&#10;&#10;Description automatically generated">
            <a:extLst>
              <a:ext uri="{FF2B5EF4-FFF2-40B4-BE49-F238E27FC236}">
                <a16:creationId xmlns:a16="http://schemas.microsoft.com/office/drawing/2014/main" id="{487A26AD-9992-7641-AAA4-F559394BC745}"/>
              </a:ext>
            </a:extLst>
          </p:cNvPr>
          <p:cNvPicPr>
            <a:picLocks noChangeAspect="1"/>
          </p:cNvPicPr>
          <p:nvPr/>
        </p:nvPicPr>
        <p:blipFill rotWithShape="1">
          <a:blip r:embed="rId22"/>
          <a:srcRect l="8373" t="14564" r="7606" b="14049"/>
          <a:stretch/>
        </p:blipFill>
        <p:spPr>
          <a:xfrm>
            <a:off x="9258866" y="5731921"/>
            <a:ext cx="513434" cy="580235"/>
          </a:xfrm>
          <a:prstGeom prst="rect">
            <a:avLst/>
          </a:prstGeom>
        </p:spPr>
      </p:pic>
      <p:pic>
        <p:nvPicPr>
          <p:cNvPr id="2" name="Picture 22">
            <a:extLst>
              <a:ext uri="{FF2B5EF4-FFF2-40B4-BE49-F238E27FC236}">
                <a16:creationId xmlns:a16="http://schemas.microsoft.com/office/drawing/2014/main" id="{620C2660-1A2E-2356-2944-DBECABA2825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862539" y="5418083"/>
            <a:ext cx="1306089" cy="27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4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D9111FD-C8B7-46BE-81E6-737C9EDF0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data table&#10;&#10;Description automatically generated"/>
          <p:cNvPicPr>
            <a:picLocks noChangeAspect="1"/>
          </p:cNvPicPr>
          <p:nvPr/>
        </p:nvPicPr>
        <p:blipFill rotWithShape="1">
          <a:blip r:embed="rId3" cstate="email">
            <a:extLst>
              <a:ext uri="{28A0092B-C50C-407E-A947-70E740481C1C}">
                <a14:useLocalDpi xmlns:a14="http://schemas.microsoft.com/office/drawing/2010/main"/>
              </a:ext>
            </a:extLst>
          </a:blip>
          <a:srcRect l="4547" r="20116"/>
          <a:stretch/>
        </p:blipFill>
        <p:spPr>
          <a:xfrm>
            <a:off x="1" y="10"/>
            <a:ext cx="8379802" cy="6857990"/>
          </a:xfrm>
          <a:prstGeom prst="rect">
            <a:avLst/>
          </a:prstGeom>
        </p:spPr>
      </p:pic>
      <p:grpSp>
        <p:nvGrpSpPr>
          <p:cNvPr id="20" name="Group 19">
            <a:extLst>
              <a:ext uri="{FF2B5EF4-FFF2-40B4-BE49-F238E27FC236}">
                <a16:creationId xmlns:a16="http://schemas.microsoft.com/office/drawing/2014/main" id="{88D6630A-4CFE-4F25-BEB6-77F1F5D0C7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21" name="Rectangle 20">
              <a:extLst>
                <a:ext uri="{FF2B5EF4-FFF2-40B4-BE49-F238E27FC236}">
                  <a16:creationId xmlns:a16="http://schemas.microsoft.com/office/drawing/2014/main" id="{DBC43C95-B0F9-41DE-B5B8-434CAF0EE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0A62DA4F-8ABA-48D4-A6BE-A1E707969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363194B9-DEEA-46E5-A95F-6D9BD1F4F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9B06B8E-2792-474C-BEF7-0B8D77AC98D4}"/>
              </a:ext>
            </a:extLst>
          </p:cNvPr>
          <p:cNvSpPr>
            <a:spLocks noGrp="1"/>
          </p:cNvSpPr>
          <p:nvPr>
            <p:ph type="title"/>
          </p:nvPr>
        </p:nvSpPr>
        <p:spPr>
          <a:xfrm>
            <a:off x="584200" y="1006956"/>
            <a:ext cx="7213600" cy="1372177"/>
          </a:xfrm>
        </p:spPr>
        <p:txBody>
          <a:bodyPr anchor="ctr">
            <a:normAutofit/>
          </a:bodyPr>
          <a:lstStyle/>
          <a:p>
            <a:r>
              <a:rPr lang="en-US" dirty="0"/>
              <a:t>Overview</a:t>
            </a:r>
          </a:p>
        </p:txBody>
      </p:sp>
      <p:sp>
        <p:nvSpPr>
          <p:cNvPr id="7" name="Content Placeholder 6">
            <a:extLst>
              <a:ext uri="{FF2B5EF4-FFF2-40B4-BE49-F238E27FC236}">
                <a16:creationId xmlns:a16="http://schemas.microsoft.com/office/drawing/2014/main" id="{4A5EB5E4-CA74-704C-9B59-1DB4935B0CA1}"/>
              </a:ext>
            </a:extLst>
          </p:cNvPr>
          <p:cNvSpPr>
            <a:spLocks noGrp="1"/>
          </p:cNvSpPr>
          <p:nvPr>
            <p:ph idx="1"/>
          </p:nvPr>
        </p:nvSpPr>
        <p:spPr>
          <a:xfrm>
            <a:off x="581192" y="2438399"/>
            <a:ext cx="7216607" cy="3564467"/>
          </a:xfrm>
        </p:spPr>
        <p:txBody>
          <a:bodyPr vert="horz" lIns="0" tIns="45720" rIns="0" bIns="45720" rtlCol="0">
            <a:normAutofit/>
          </a:bodyPr>
          <a:lstStyle/>
          <a:p>
            <a:r>
              <a:rPr lang="en-US">
                <a:solidFill>
                  <a:schemeClr val="bg1"/>
                </a:solidFill>
              </a:rPr>
              <a:t>The past is </a:t>
            </a:r>
            <a:r>
              <a:rPr lang="en-US" b="1">
                <a:solidFill>
                  <a:schemeClr val="bg1"/>
                </a:solidFill>
              </a:rPr>
              <a:t>data-driven</a:t>
            </a:r>
            <a:r>
              <a:rPr lang="en-US">
                <a:solidFill>
                  <a:schemeClr val="bg1"/>
                </a:solidFill>
              </a:rPr>
              <a:t>:</a:t>
            </a:r>
          </a:p>
          <a:p>
            <a:pPr lvl="1"/>
            <a:r>
              <a:rPr lang="en-US">
                <a:solidFill>
                  <a:schemeClr val="bg1"/>
                </a:solidFill>
              </a:rPr>
              <a:t>mostly Excel (or reporting tools like Cognos)</a:t>
            </a:r>
          </a:p>
          <a:p>
            <a:pPr lvl="1"/>
            <a:r>
              <a:rPr lang="en-US">
                <a:solidFill>
                  <a:schemeClr val="bg1"/>
                </a:solidFill>
              </a:rPr>
              <a:t>mostly numbers, tables and non-interactive graphs</a:t>
            </a:r>
          </a:p>
          <a:p>
            <a:pPr lvl="1"/>
            <a:r>
              <a:rPr lang="en-US">
                <a:solidFill>
                  <a:schemeClr val="bg1"/>
                </a:solidFill>
              </a:rPr>
              <a:t>distributed on desktop computers, by email, in PowerPoint presentation</a:t>
            </a:r>
          </a:p>
          <a:p>
            <a:pPr lvl="1"/>
            <a:r>
              <a:rPr lang="en-US">
                <a:solidFill>
                  <a:schemeClr val="bg1"/>
                </a:solidFill>
              </a:rPr>
              <a:t>static, mostly backwards looking (lagging indicators)</a:t>
            </a:r>
          </a:p>
          <a:p>
            <a:pPr lvl="1"/>
            <a:r>
              <a:rPr lang="en-US">
                <a:solidFill>
                  <a:schemeClr val="bg1"/>
                </a:solidFill>
              </a:rPr>
              <a:t>KPIs and dashboards were somewhat contrived</a:t>
            </a:r>
          </a:p>
        </p:txBody>
      </p:sp>
      <p:pic>
        <p:nvPicPr>
          <p:cNvPr id="13" name="Picture 12" descr="A graph with red and blue bars&#10;&#10;Description automatically generated">
            <a:extLst>
              <a:ext uri="{FF2B5EF4-FFF2-40B4-BE49-F238E27FC236}">
                <a16:creationId xmlns:a16="http://schemas.microsoft.com/office/drawing/2014/main" id="{1F4920AE-B8CF-0948-90AF-BB48F00409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381" r="34882"/>
          <a:stretch/>
        </p:blipFill>
        <p:spPr>
          <a:xfrm>
            <a:off x="8373530" y="10"/>
            <a:ext cx="3818469" cy="6857990"/>
          </a:xfrm>
          <a:prstGeom prst="rect">
            <a:avLst/>
          </a:prstGeom>
        </p:spPr>
      </p:pic>
      <p:sp>
        <p:nvSpPr>
          <p:cNvPr id="25" name="Rectangle 24">
            <a:extLst>
              <a:ext uri="{FF2B5EF4-FFF2-40B4-BE49-F238E27FC236}">
                <a16:creationId xmlns:a16="http://schemas.microsoft.com/office/drawing/2014/main" id="{110BBF6D-0451-4B2A-9D68-17DB4CFD5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5120"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ablet and a screen with graphs and charts&#10;&#10;Description automatically generated">
            <a:extLst>
              <a:ext uri="{FF2B5EF4-FFF2-40B4-BE49-F238E27FC236}">
                <a16:creationId xmlns:a16="http://schemas.microsoft.com/office/drawing/2014/main" id="{1D2EB203-77DC-C349-9435-5044581028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446" t="9091" r="24928" b="1"/>
          <a:stretch/>
        </p:blipFill>
        <p:spPr>
          <a:xfrm>
            <a:off x="20" y="10"/>
            <a:ext cx="12191980" cy="6857990"/>
          </a:xfrm>
          <a:prstGeom prst="rect">
            <a:avLst/>
          </a:prstGeom>
        </p:spPr>
      </p:pic>
      <p:grpSp>
        <p:nvGrpSpPr>
          <p:cNvPr id="14" name="Group 13">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5" name="Rectangle 14">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9B06B8E-2792-474C-BEF7-0B8D77AC98D4}"/>
              </a:ext>
            </a:extLst>
          </p:cNvPr>
          <p:cNvSpPr>
            <a:spLocks noGrp="1"/>
          </p:cNvSpPr>
          <p:nvPr>
            <p:ph type="title"/>
          </p:nvPr>
        </p:nvSpPr>
        <p:spPr>
          <a:xfrm>
            <a:off x="584200" y="1006956"/>
            <a:ext cx="7213600" cy="1372177"/>
          </a:xfrm>
        </p:spPr>
        <p:txBody>
          <a:bodyPr anchor="ctr">
            <a:normAutofit/>
          </a:bodyPr>
          <a:lstStyle/>
          <a:p>
            <a:r>
              <a:rPr lang="en-US" dirty="0"/>
              <a:t>Overview</a:t>
            </a:r>
          </a:p>
        </p:txBody>
      </p:sp>
      <p:sp>
        <p:nvSpPr>
          <p:cNvPr id="7" name="Content Placeholder 6">
            <a:extLst>
              <a:ext uri="{FF2B5EF4-FFF2-40B4-BE49-F238E27FC236}">
                <a16:creationId xmlns:a16="http://schemas.microsoft.com/office/drawing/2014/main" id="{4A5EB5E4-CA74-704C-9B59-1DB4935B0CA1}"/>
              </a:ext>
            </a:extLst>
          </p:cNvPr>
          <p:cNvSpPr>
            <a:spLocks noGrp="1"/>
          </p:cNvSpPr>
          <p:nvPr>
            <p:ph idx="1"/>
          </p:nvPr>
        </p:nvSpPr>
        <p:spPr>
          <a:xfrm>
            <a:off x="581192" y="2438399"/>
            <a:ext cx="7216607" cy="3564467"/>
          </a:xfrm>
        </p:spPr>
        <p:txBody>
          <a:bodyPr vert="horz" lIns="0" tIns="45720" rIns="0" bIns="45720" rtlCol="0">
            <a:normAutofit/>
          </a:bodyPr>
          <a:lstStyle/>
          <a:p>
            <a:r>
              <a:rPr lang="en-US">
                <a:solidFill>
                  <a:schemeClr val="bg1"/>
                </a:solidFill>
              </a:rPr>
              <a:t>The future is </a:t>
            </a:r>
            <a:r>
              <a:rPr lang="en-US" b="1">
                <a:solidFill>
                  <a:schemeClr val="bg1"/>
                </a:solidFill>
              </a:rPr>
              <a:t>story-driven</a:t>
            </a:r>
            <a:r>
              <a:rPr lang="en-US">
                <a:solidFill>
                  <a:schemeClr val="bg1"/>
                </a:solidFill>
              </a:rPr>
              <a:t>:</a:t>
            </a:r>
          </a:p>
          <a:p>
            <a:pPr lvl="1"/>
            <a:r>
              <a:rPr lang="en-US">
                <a:solidFill>
                  <a:schemeClr val="bg1"/>
                </a:solidFill>
              </a:rPr>
              <a:t>new tools: Power BI, Tableau, Qlickview, Shiny, etc.</a:t>
            </a:r>
          </a:p>
          <a:p>
            <a:pPr lvl="1"/>
            <a:r>
              <a:rPr lang="en-US">
                <a:solidFill>
                  <a:schemeClr val="bg1"/>
                </a:solidFill>
              </a:rPr>
              <a:t>mostly visualizations, occasional numbers and tables</a:t>
            </a:r>
          </a:p>
          <a:p>
            <a:pPr lvl="1"/>
            <a:r>
              <a:rPr lang="en-US">
                <a:solidFill>
                  <a:schemeClr val="bg1"/>
                </a:solidFill>
              </a:rPr>
              <a:t>distributed on the web (internal and external)</a:t>
            </a:r>
          </a:p>
          <a:p>
            <a:pPr lvl="1"/>
            <a:r>
              <a:rPr lang="en-US">
                <a:solidFill>
                  <a:schemeClr val="bg1"/>
                </a:solidFill>
              </a:rPr>
              <a:t>dynamic and both backwards and forwards looking (leading and lagging indicators)</a:t>
            </a:r>
          </a:p>
          <a:p>
            <a:pPr lvl="1"/>
            <a:r>
              <a:rPr lang="en-US">
                <a:solidFill>
                  <a:schemeClr val="bg1"/>
                </a:solidFill>
              </a:rPr>
              <a:t>data for everyone</a:t>
            </a:r>
          </a:p>
        </p:txBody>
      </p:sp>
    </p:spTree>
    <p:extLst>
      <p:ext uri="{BB962C8B-B14F-4D97-AF65-F5344CB8AC3E}">
        <p14:creationId xmlns:p14="http://schemas.microsoft.com/office/powerpoint/2010/main" val="366624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A41DB47-1259-4666-A04A-458EF8E02EAF}"/>
              </a:ext>
            </a:extLst>
          </p:cNvPr>
          <p:cNvGrpSpPr/>
          <p:nvPr/>
        </p:nvGrpSpPr>
        <p:grpSpPr>
          <a:xfrm>
            <a:off x="318266" y="2043242"/>
            <a:ext cx="2743201" cy="2625752"/>
            <a:chOff x="636418" y="1636005"/>
            <a:chExt cx="2743201" cy="2625752"/>
          </a:xfrm>
        </p:grpSpPr>
        <p:sp>
          <p:nvSpPr>
            <p:cNvPr id="8" name="Rectangle 7">
              <a:extLst>
                <a:ext uri="{FF2B5EF4-FFF2-40B4-BE49-F238E27FC236}">
                  <a16:creationId xmlns:a16="http://schemas.microsoft.com/office/drawing/2014/main" id="{5FE03BB1-DE3F-47DC-A217-C0C4D73F4675}"/>
                </a:ext>
              </a:extLst>
            </p:cNvPr>
            <p:cNvSpPr/>
            <p:nvPr/>
          </p:nvSpPr>
          <p:spPr>
            <a:xfrm>
              <a:off x="636419" y="3829709"/>
              <a:ext cx="2743200" cy="43204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latin typeface="Dagny OT" panose="020B0504020201020104" pitchFamily="34" charset="77"/>
                </a:rPr>
                <a:t>Seconds</a:t>
              </a:r>
            </a:p>
          </p:txBody>
        </p:sp>
        <p:pic>
          <p:nvPicPr>
            <p:cNvPr id="9" name="Picture 8">
              <a:extLst>
                <a:ext uri="{FF2B5EF4-FFF2-40B4-BE49-F238E27FC236}">
                  <a16:creationId xmlns:a16="http://schemas.microsoft.com/office/drawing/2014/main" id="{FEC2E251-A380-4898-A500-89016C3BCB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418" y="1636005"/>
              <a:ext cx="2743199" cy="2051090"/>
            </a:xfrm>
            <a:prstGeom prst="rect">
              <a:avLst/>
            </a:prstGeom>
          </p:spPr>
        </p:pic>
      </p:grpSp>
      <p:grpSp>
        <p:nvGrpSpPr>
          <p:cNvPr id="17" name="Group 16">
            <a:extLst>
              <a:ext uri="{FF2B5EF4-FFF2-40B4-BE49-F238E27FC236}">
                <a16:creationId xmlns:a16="http://schemas.microsoft.com/office/drawing/2014/main" id="{DD9582A6-1B4D-40FE-9C48-9E4BF53C96E3}"/>
              </a:ext>
            </a:extLst>
          </p:cNvPr>
          <p:cNvGrpSpPr/>
          <p:nvPr/>
        </p:nvGrpSpPr>
        <p:grpSpPr>
          <a:xfrm>
            <a:off x="9098555" y="1959306"/>
            <a:ext cx="2743200" cy="2709688"/>
            <a:chOff x="9050947" y="1552069"/>
            <a:chExt cx="2743200" cy="2709688"/>
          </a:xfrm>
        </p:grpSpPr>
        <p:sp>
          <p:nvSpPr>
            <p:cNvPr id="13" name="Rectangle 12">
              <a:extLst>
                <a:ext uri="{FF2B5EF4-FFF2-40B4-BE49-F238E27FC236}">
                  <a16:creationId xmlns:a16="http://schemas.microsoft.com/office/drawing/2014/main" id="{B3C72187-3E51-4F89-B5C8-7E322B7E6A51}"/>
                </a:ext>
              </a:extLst>
            </p:cNvPr>
            <p:cNvSpPr/>
            <p:nvPr/>
          </p:nvSpPr>
          <p:spPr>
            <a:xfrm>
              <a:off x="9050947" y="3829709"/>
              <a:ext cx="2743200" cy="43204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latin typeface="Dagny OT" panose="020B0504020201020104" pitchFamily="34" charset="77"/>
                </a:rPr>
                <a:t>Hours</a:t>
              </a:r>
            </a:p>
          </p:txBody>
        </p:sp>
        <p:pic>
          <p:nvPicPr>
            <p:cNvPr id="1030" name="Picture 6" descr="https://www.visualcinnamon.com/wp-content/uploads/2016/12/Top-2000-Details-1.png">
              <a:extLst>
                <a:ext uri="{FF2B5EF4-FFF2-40B4-BE49-F238E27FC236}">
                  <a16:creationId xmlns:a16="http://schemas.microsoft.com/office/drawing/2014/main" id="{AE76F3FE-BCB9-4B86-8E10-D9015BD725A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51431" y="1552069"/>
              <a:ext cx="2742716" cy="22189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Arrow Connector 17">
            <a:extLst>
              <a:ext uri="{FF2B5EF4-FFF2-40B4-BE49-F238E27FC236}">
                <a16:creationId xmlns:a16="http://schemas.microsoft.com/office/drawing/2014/main" id="{F4DA9743-CBD9-40D9-907D-F84624442532}"/>
              </a:ext>
            </a:extLst>
          </p:cNvPr>
          <p:cNvCxnSpPr>
            <a:cxnSpLocks/>
          </p:cNvCxnSpPr>
          <p:nvPr/>
        </p:nvCxnSpPr>
        <p:spPr>
          <a:xfrm>
            <a:off x="318266" y="4874007"/>
            <a:ext cx="3607950" cy="0"/>
          </a:xfrm>
          <a:prstGeom prst="straightConnector1">
            <a:avLst/>
          </a:prstGeom>
          <a:ln w="3810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024" name="TextBox 1023">
            <a:extLst>
              <a:ext uri="{FF2B5EF4-FFF2-40B4-BE49-F238E27FC236}">
                <a16:creationId xmlns:a16="http://schemas.microsoft.com/office/drawing/2014/main" id="{2ADE07C5-9A07-4001-AF4A-4634781EBA55}"/>
              </a:ext>
            </a:extLst>
          </p:cNvPr>
          <p:cNvSpPr txBox="1"/>
          <p:nvPr/>
        </p:nvSpPr>
        <p:spPr>
          <a:xfrm>
            <a:off x="899791" y="4689341"/>
            <a:ext cx="2444900" cy="369332"/>
          </a:xfrm>
          <a:prstGeom prst="rect">
            <a:avLst/>
          </a:prstGeom>
          <a:solidFill>
            <a:schemeClr val="bg1"/>
          </a:solidFill>
        </p:spPr>
        <p:txBody>
          <a:bodyPr wrap="none" rtlCol="0">
            <a:spAutoFit/>
          </a:bodyPr>
          <a:lstStyle/>
          <a:p>
            <a:r>
              <a:rPr lang="en-US" b="1">
                <a:latin typeface="Dagny OT" panose="020B0504020201020104" pitchFamily="34" charset="77"/>
              </a:rPr>
              <a:t>Infographics/Data Viz</a:t>
            </a:r>
          </a:p>
        </p:txBody>
      </p:sp>
      <p:cxnSp>
        <p:nvCxnSpPr>
          <p:cNvPr id="27" name="Straight Arrow Connector 26">
            <a:extLst>
              <a:ext uri="{FF2B5EF4-FFF2-40B4-BE49-F238E27FC236}">
                <a16:creationId xmlns:a16="http://schemas.microsoft.com/office/drawing/2014/main" id="{40ACBE04-90B0-408F-8FE1-CC3344C2DE3F}"/>
              </a:ext>
            </a:extLst>
          </p:cNvPr>
          <p:cNvCxnSpPr>
            <a:cxnSpLocks/>
          </p:cNvCxnSpPr>
          <p:nvPr/>
        </p:nvCxnSpPr>
        <p:spPr>
          <a:xfrm>
            <a:off x="2507344" y="5292480"/>
            <a:ext cx="3913632" cy="0"/>
          </a:xfrm>
          <a:prstGeom prst="straightConnector1">
            <a:avLst/>
          </a:prstGeom>
          <a:ln w="3810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D23A1B28-EE79-474A-BA3F-7333C569E3D5}"/>
              </a:ext>
            </a:extLst>
          </p:cNvPr>
          <p:cNvSpPr txBox="1"/>
          <p:nvPr/>
        </p:nvSpPr>
        <p:spPr>
          <a:xfrm>
            <a:off x="3817958" y="5107814"/>
            <a:ext cx="1410964" cy="369332"/>
          </a:xfrm>
          <a:prstGeom prst="rect">
            <a:avLst/>
          </a:prstGeom>
          <a:solidFill>
            <a:schemeClr val="bg1"/>
          </a:solidFill>
        </p:spPr>
        <p:txBody>
          <a:bodyPr wrap="none" rtlCol="0">
            <a:spAutoFit/>
          </a:bodyPr>
          <a:lstStyle/>
          <a:p>
            <a:r>
              <a:rPr lang="en-US" b="1">
                <a:latin typeface="Dagny OT" panose="020B0504020201020104" pitchFamily="34" charset="77"/>
              </a:rPr>
              <a:t>Dashboards</a:t>
            </a:r>
          </a:p>
        </p:txBody>
      </p:sp>
      <p:cxnSp>
        <p:nvCxnSpPr>
          <p:cNvPr id="29" name="Straight Arrow Connector 28">
            <a:extLst>
              <a:ext uri="{FF2B5EF4-FFF2-40B4-BE49-F238E27FC236}">
                <a16:creationId xmlns:a16="http://schemas.microsoft.com/office/drawing/2014/main" id="{9427C3ED-8CD4-4693-926D-743769D7BADA}"/>
              </a:ext>
            </a:extLst>
          </p:cNvPr>
          <p:cNvCxnSpPr>
            <a:cxnSpLocks/>
          </p:cNvCxnSpPr>
          <p:nvPr/>
        </p:nvCxnSpPr>
        <p:spPr>
          <a:xfrm>
            <a:off x="5510392" y="5710953"/>
            <a:ext cx="4028688" cy="0"/>
          </a:xfrm>
          <a:prstGeom prst="straightConnector1">
            <a:avLst/>
          </a:prstGeom>
          <a:ln w="3810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88396676-F5AC-42D0-BF9D-1B0738856087}"/>
              </a:ext>
            </a:extLst>
          </p:cNvPr>
          <p:cNvSpPr txBox="1"/>
          <p:nvPr/>
        </p:nvSpPr>
        <p:spPr>
          <a:xfrm>
            <a:off x="6212014" y="5526288"/>
            <a:ext cx="2661306" cy="369332"/>
          </a:xfrm>
          <a:prstGeom prst="rect">
            <a:avLst/>
          </a:prstGeom>
          <a:solidFill>
            <a:schemeClr val="bg1"/>
          </a:solidFill>
        </p:spPr>
        <p:txBody>
          <a:bodyPr wrap="none" rtlCol="0">
            <a:spAutoFit/>
          </a:bodyPr>
          <a:lstStyle/>
          <a:p>
            <a:r>
              <a:rPr lang="en-US" b="1">
                <a:latin typeface="Dagny OT" panose="020B0504020201020104" pitchFamily="34" charset="77"/>
              </a:rPr>
              <a:t>Reports and Exploration</a:t>
            </a:r>
          </a:p>
        </p:txBody>
      </p:sp>
      <p:cxnSp>
        <p:nvCxnSpPr>
          <p:cNvPr id="30" name="Straight Arrow Connector 29">
            <a:extLst>
              <a:ext uri="{FF2B5EF4-FFF2-40B4-BE49-F238E27FC236}">
                <a16:creationId xmlns:a16="http://schemas.microsoft.com/office/drawing/2014/main" id="{E9BD826E-38D2-49A3-B933-620E0D639810}"/>
              </a:ext>
            </a:extLst>
          </p:cNvPr>
          <p:cNvCxnSpPr>
            <a:cxnSpLocks/>
          </p:cNvCxnSpPr>
          <p:nvPr/>
        </p:nvCxnSpPr>
        <p:spPr>
          <a:xfrm>
            <a:off x="8683000" y="6129425"/>
            <a:ext cx="3158755" cy="0"/>
          </a:xfrm>
          <a:prstGeom prst="straightConnector1">
            <a:avLst/>
          </a:prstGeom>
          <a:ln w="38100">
            <a:solidFill>
              <a:schemeClr val="accent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68119AF5-3B8C-41C6-957D-333DA9EA1A6F}"/>
              </a:ext>
            </a:extLst>
          </p:cNvPr>
          <p:cNvSpPr txBox="1"/>
          <p:nvPr/>
        </p:nvSpPr>
        <p:spPr>
          <a:xfrm>
            <a:off x="9780579" y="5944759"/>
            <a:ext cx="1051891" cy="369332"/>
          </a:xfrm>
          <a:prstGeom prst="rect">
            <a:avLst/>
          </a:prstGeom>
          <a:solidFill>
            <a:schemeClr val="bg1"/>
          </a:solidFill>
        </p:spPr>
        <p:txBody>
          <a:bodyPr wrap="none" rtlCol="0">
            <a:spAutoFit/>
          </a:bodyPr>
          <a:lstStyle/>
          <a:p>
            <a:r>
              <a:rPr lang="en-US" b="1">
                <a:latin typeface="Dagny OT" panose="020B0504020201020104" pitchFamily="34" charset="77"/>
              </a:rPr>
              <a:t>Data Art</a:t>
            </a:r>
          </a:p>
        </p:txBody>
      </p:sp>
      <p:sp>
        <p:nvSpPr>
          <p:cNvPr id="36" name="Title 35">
            <a:extLst>
              <a:ext uri="{FF2B5EF4-FFF2-40B4-BE49-F238E27FC236}">
                <a16:creationId xmlns:a16="http://schemas.microsoft.com/office/drawing/2014/main" id="{644B3D07-CBAB-4C7B-BF54-413F4C677707}"/>
              </a:ext>
            </a:extLst>
          </p:cNvPr>
          <p:cNvSpPr>
            <a:spLocks noGrp="1"/>
          </p:cNvSpPr>
          <p:nvPr>
            <p:ph type="title"/>
          </p:nvPr>
        </p:nvSpPr>
        <p:spPr/>
        <p:txBody>
          <a:bodyPr/>
          <a:lstStyle/>
          <a:p>
            <a:r>
              <a:rPr lang="en-US"/>
              <a:t>Defining Context</a:t>
            </a:r>
          </a:p>
        </p:txBody>
      </p:sp>
      <p:grpSp>
        <p:nvGrpSpPr>
          <p:cNvPr id="2" name="Group 1">
            <a:extLst>
              <a:ext uri="{FF2B5EF4-FFF2-40B4-BE49-F238E27FC236}">
                <a16:creationId xmlns:a16="http://schemas.microsoft.com/office/drawing/2014/main" id="{8168FD94-6BAF-4C80-AC88-87846B166FD4}"/>
              </a:ext>
            </a:extLst>
          </p:cNvPr>
          <p:cNvGrpSpPr/>
          <p:nvPr/>
        </p:nvGrpSpPr>
        <p:grpSpPr>
          <a:xfrm>
            <a:off x="6171309" y="1959306"/>
            <a:ext cx="2743684" cy="2709688"/>
            <a:chOff x="6324869" y="1552069"/>
            <a:chExt cx="2743684" cy="2709688"/>
          </a:xfrm>
        </p:grpSpPr>
        <p:sp>
          <p:nvSpPr>
            <p:cNvPr id="12" name="Rectangle 11">
              <a:extLst>
                <a:ext uri="{FF2B5EF4-FFF2-40B4-BE49-F238E27FC236}">
                  <a16:creationId xmlns:a16="http://schemas.microsoft.com/office/drawing/2014/main" id="{5C2180F4-8237-4AA7-A828-3FBDF69B1EF0}"/>
                </a:ext>
              </a:extLst>
            </p:cNvPr>
            <p:cNvSpPr/>
            <p:nvPr/>
          </p:nvSpPr>
          <p:spPr>
            <a:xfrm>
              <a:off x="6325353" y="3829709"/>
              <a:ext cx="2743200" cy="43204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latin typeface="Dagny OT" panose="020B0504020201020104" pitchFamily="34" charset="77"/>
                </a:rPr>
                <a:t>Fraction of Hour</a:t>
              </a:r>
            </a:p>
          </p:txBody>
        </p:sp>
        <p:pic>
          <p:nvPicPr>
            <p:cNvPr id="23" name="Picture 22">
              <a:extLst>
                <a:ext uri="{FF2B5EF4-FFF2-40B4-BE49-F238E27FC236}">
                  <a16:creationId xmlns:a16="http://schemas.microsoft.com/office/drawing/2014/main" id="{7AF5FA8C-D0A9-41FE-ACA0-61FAE35596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869" y="1552069"/>
              <a:ext cx="2742716" cy="1647638"/>
            </a:xfrm>
            <a:prstGeom prst="rect">
              <a:avLst/>
            </a:prstGeom>
          </p:spPr>
        </p:pic>
      </p:grpSp>
      <p:grpSp>
        <p:nvGrpSpPr>
          <p:cNvPr id="4" name="Group 3">
            <a:extLst>
              <a:ext uri="{FF2B5EF4-FFF2-40B4-BE49-F238E27FC236}">
                <a16:creationId xmlns:a16="http://schemas.microsoft.com/office/drawing/2014/main" id="{8F567220-8B17-4BCC-9834-4B975B2EDCCD}"/>
              </a:ext>
            </a:extLst>
          </p:cNvPr>
          <p:cNvGrpSpPr/>
          <p:nvPr/>
        </p:nvGrpSpPr>
        <p:grpSpPr>
          <a:xfrm>
            <a:off x="3245030" y="1974020"/>
            <a:ext cx="2778078" cy="2694974"/>
            <a:chOff x="3398590" y="1566783"/>
            <a:chExt cx="2778078" cy="2694974"/>
          </a:xfrm>
        </p:grpSpPr>
        <p:sp>
          <p:nvSpPr>
            <p:cNvPr id="11" name="Rectangle 10">
              <a:extLst>
                <a:ext uri="{FF2B5EF4-FFF2-40B4-BE49-F238E27FC236}">
                  <a16:creationId xmlns:a16="http://schemas.microsoft.com/office/drawing/2014/main" id="{FAE3CC2F-0313-4416-8E2F-9EDC4B42202F}"/>
                </a:ext>
              </a:extLst>
            </p:cNvPr>
            <p:cNvSpPr/>
            <p:nvPr/>
          </p:nvSpPr>
          <p:spPr>
            <a:xfrm>
              <a:off x="3398590" y="3829709"/>
              <a:ext cx="2743200" cy="43204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latin typeface="Dagny OT" panose="020B0504020201020104" pitchFamily="34" charset="77"/>
                </a:rPr>
                <a:t>Minutes</a:t>
              </a:r>
            </a:p>
          </p:txBody>
        </p:sp>
        <p:pic>
          <p:nvPicPr>
            <p:cNvPr id="3" name="Picture 2">
              <a:extLst>
                <a:ext uri="{FF2B5EF4-FFF2-40B4-BE49-F238E27FC236}">
                  <a16:creationId xmlns:a16="http://schemas.microsoft.com/office/drawing/2014/main" id="{F19CB106-035B-4242-930B-8DF65E56464D}"/>
                </a:ext>
              </a:extLst>
            </p:cNvPr>
            <p:cNvPicPr>
              <a:picLocks noChangeAspect="1"/>
            </p:cNvPicPr>
            <p:nvPr/>
          </p:nvPicPr>
          <p:blipFill>
            <a:blip r:embed="rId5"/>
            <a:stretch>
              <a:fillRect/>
            </a:stretch>
          </p:blipFill>
          <p:spPr>
            <a:xfrm>
              <a:off x="3401391" y="1566783"/>
              <a:ext cx="2775277" cy="2204242"/>
            </a:xfrm>
            <a:prstGeom prst="rect">
              <a:avLst/>
            </a:prstGeom>
            <a:solidFill>
              <a:srgbClr val="A5300F"/>
            </a:solidFill>
            <a:ln>
              <a:noFill/>
            </a:ln>
          </p:spPr>
        </p:pic>
      </p:grpSp>
    </p:spTree>
    <p:extLst>
      <p:ext uri="{BB962C8B-B14F-4D97-AF65-F5344CB8AC3E}">
        <p14:creationId xmlns:p14="http://schemas.microsoft.com/office/powerpoint/2010/main" val="915103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8321E-4B1E-9FFF-2C79-29371EC4735C}"/>
              </a:ext>
            </a:extLst>
          </p:cNvPr>
          <p:cNvSpPr>
            <a:spLocks noGrp="1"/>
          </p:cNvSpPr>
          <p:nvPr>
            <p:ph type="title"/>
          </p:nvPr>
        </p:nvSpPr>
        <p:spPr/>
        <p:txBody>
          <a:bodyPr/>
          <a:lstStyle/>
          <a:p>
            <a:r>
              <a:rPr lang="en-CA" dirty="0"/>
              <a:t>Dashboard Types</a:t>
            </a:r>
          </a:p>
        </p:txBody>
      </p:sp>
      <p:sp>
        <p:nvSpPr>
          <p:cNvPr id="5" name="Content Placeholder 4">
            <a:extLst>
              <a:ext uri="{FF2B5EF4-FFF2-40B4-BE49-F238E27FC236}">
                <a16:creationId xmlns:a16="http://schemas.microsoft.com/office/drawing/2014/main" id="{9A82902D-65EA-28D3-5EC6-A675B5034514}"/>
              </a:ext>
            </a:extLst>
          </p:cNvPr>
          <p:cNvSpPr>
            <a:spLocks noGrp="1"/>
          </p:cNvSpPr>
          <p:nvPr>
            <p:ph idx="1"/>
          </p:nvPr>
        </p:nvSpPr>
        <p:spPr>
          <a:xfrm>
            <a:off x="581195" y="2180498"/>
            <a:ext cx="5514806" cy="4140767"/>
          </a:xfrm>
        </p:spPr>
        <p:txBody>
          <a:bodyPr>
            <a:normAutofit/>
          </a:bodyPr>
          <a:lstStyle/>
          <a:p>
            <a:r>
              <a:rPr lang="en-CA" b="1" dirty="0"/>
              <a:t>Exploration:</a:t>
            </a:r>
            <a:r>
              <a:rPr lang="en-CA" dirty="0"/>
              <a:t> using visualizations as a tool to explore/understand the data</a:t>
            </a:r>
          </a:p>
          <a:p>
            <a:pPr lvl="1"/>
            <a:r>
              <a:rPr lang="en-CA" dirty="0"/>
              <a:t>high level of interactivity</a:t>
            </a:r>
          </a:p>
          <a:p>
            <a:pPr lvl="1"/>
            <a:r>
              <a:rPr lang="en-CA" dirty="0"/>
              <a:t>high level of detail</a:t>
            </a:r>
          </a:p>
          <a:p>
            <a:pPr lvl="1" algn="l"/>
            <a:r>
              <a:rPr lang="en-CA" b="1" dirty="0"/>
              <a:t>all</a:t>
            </a:r>
            <a:r>
              <a:rPr lang="en-CA" dirty="0"/>
              <a:t> aspects of data should be represented (tables, columns, calculations etc.)</a:t>
            </a:r>
          </a:p>
          <a:p>
            <a:pPr lvl="1"/>
            <a:r>
              <a:rPr lang="en-CA" dirty="0"/>
              <a:t>no annotations or explanations required</a:t>
            </a:r>
          </a:p>
        </p:txBody>
      </p:sp>
      <p:pic>
        <p:nvPicPr>
          <p:cNvPr id="7" name="Picture 6">
            <a:extLst>
              <a:ext uri="{FF2B5EF4-FFF2-40B4-BE49-F238E27FC236}">
                <a16:creationId xmlns:a16="http://schemas.microsoft.com/office/drawing/2014/main" id="{87BB7A5C-9B6E-9B84-2FAE-CED5B9D8C308}"/>
              </a:ext>
            </a:extLst>
          </p:cNvPr>
          <p:cNvPicPr>
            <a:picLocks noChangeAspect="1"/>
          </p:cNvPicPr>
          <p:nvPr/>
        </p:nvPicPr>
        <p:blipFill>
          <a:blip r:embed="rId2"/>
          <a:stretch>
            <a:fillRect/>
          </a:stretch>
        </p:blipFill>
        <p:spPr>
          <a:xfrm>
            <a:off x="6400969" y="2763975"/>
            <a:ext cx="5360205" cy="2973812"/>
          </a:xfrm>
          <a:prstGeom prst="rect">
            <a:avLst/>
          </a:prstGeom>
        </p:spPr>
      </p:pic>
    </p:spTree>
    <p:extLst>
      <p:ext uri="{BB962C8B-B14F-4D97-AF65-F5344CB8AC3E}">
        <p14:creationId xmlns:p14="http://schemas.microsoft.com/office/powerpoint/2010/main" val="84662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8321E-4B1E-9FFF-2C79-29371EC4735C}"/>
              </a:ext>
            </a:extLst>
          </p:cNvPr>
          <p:cNvSpPr>
            <a:spLocks noGrp="1"/>
          </p:cNvSpPr>
          <p:nvPr>
            <p:ph type="title"/>
          </p:nvPr>
        </p:nvSpPr>
        <p:spPr/>
        <p:txBody>
          <a:bodyPr/>
          <a:lstStyle/>
          <a:p>
            <a:r>
              <a:rPr lang="en-CA" dirty="0"/>
              <a:t>Dashboard Types</a:t>
            </a:r>
          </a:p>
        </p:txBody>
      </p:sp>
      <p:sp>
        <p:nvSpPr>
          <p:cNvPr id="5" name="Content Placeholder 4">
            <a:extLst>
              <a:ext uri="{FF2B5EF4-FFF2-40B4-BE49-F238E27FC236}">
                <a16:creationId xmlns:a16="http://schemas.microsoft.com/office/drawing/2014/main" id="{9A82902D-65EA-28D3-5EC6-A675B5034514}"/>
              </a:ext>
            </a:extLst>
          </p:cNvPr>
          <p:cNvSpPr>
            <a:spLocks noGrp="1"/>
          </p:cNvSpPr>
          <p:nvPr>
            <p:ph idx="1"/>
          </p:nvPr>
        </p:nvSpPr>
        <p:spPr>
          <a:xfrm>
            <a:off x="581194" y="2180498"/>
            <a:ext cx="5970077" cy="4140767"/>
          </a:xfrm>
        </p:spPr>
        <p:txBody>
          <a:bodyPr/>
          <a:lstStyle/>
          <a:p>
            <a:r>
              <a:rPr lang="en-CA" b="1" dirty="0"/>
              <a:t>Storybook:</a:t>
            </a:r>
            <a:r>
              <a:rPr lang="en-CA" dirty="0"/>
              <a:t> using visualizations as a tool to explain the data and communicate the story</a:t>
            </a:r>
          </a:p>
          <a:p>
            <a:pPr lvl="1"/>
            <a:r>
              <a:rPr lang="en-CA" dirty="0"/>
              <a:t>low level of interactivity</a:t>
            </a:r>
          </a:p>
          <a:p>
            <a:pPr lvl="1"/>
            <a:r>
              <a:rPr lang="en-CA" dirty="0"/>
              <a:t>low level of detail</a:t>
            </a:r>
          </a:p>
          <a:p>
            <a:pPr lvl="1"/>
            <a:r>
              <a:rPr lang="en-CA" dirty="0"/>
              <a:t>key aspects of data should be represented</a:t>
            </a:r>
          </a:p>
          <a:p>
            <a:pPr lvl="1" algn="l"/>
            <a:r>
              <a:rPr lang="en-CA" dirty="0"/>
              <a:t>annotations and explanations drive the “story”</a:t>
            </a:r>
          </a:p>
        </p:txBody>
      </p:sp>
      <p:pic>
        <p:nvPicPr>
          <p:cNvPr id="4" name="Picture Placeholder 5">
            <a:extLst>
              <a:ext uri="{FF2B5EF4-FFF2-40B4-BE49-F238E27FC236}">
                <a16:creationId xmlns:a16="http://schemas.microsoft.com/office/drawing/2014/main" id="{949FD186-B70A-FA31-FA85-CEBAAAAA458E}"/>
              </a:ext>
            </a:extLst>
          </p:cNvPr>
          <p:cNvPicPr>
            <a:picLocks noChangeAspect="1"/>
          </p:cNvPicPr>
          <p:nvPr/>
        </p:nvPicPr>
        <p:blipFill rotWithShape="1">
          <a:blip r:embed="rId2"/>
          <a:srcRect l="3494" r="2523" b="26682"/>
          <a:stretch/>
        </p:blipFill>
        <p:spPr>
          <a:xfrm>
            <a:off x="6551271" y="2696988"/>
            <a:ext cx="5309755" cy="3107785"/>
          </a:xfrm>
          <a:prstGeom prst="rect">
            <a:avLst/>
          </a:prstGeom>
        </p:spPr>
      </p:pic>
    </p:spTree>
    <p:extLst>
      <p:ext uri="{BB962C8B-B14F-4D97-AF65-F5344CB8AC3E}">
        <p14:creationId xmlns:p14="http://schemas.microsoft.com/office/powerpoint/2010/main" val="331363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8321E-4B1E-9FFF-2C79-29371EC4735C}"/>
              </a:ext>
            </a:extLst>
          </p:cNvPr>
          <p:cNvSpPr>
            <a:spLocks noGrp="1"/>
          </p:cNvSpPr>
          <p:nvPr>
            <p:ph type="title"/>
          </p:nvPr>
        </p:nvSpPr>
        <p:spPr/>
        <p:txBody>
          <a:bodyPr/>
          <a:lstStyle/>
          <a:p>
            <a:r>
              <a:rPr lang="en-CA" dirty="0"/>
              <a:t>Dashboard Types</a:t>
            </a:r>
          </a:p>
        </p:txBody>
      </p:sp>
      <p:sp>
        <p:nvSpPr>
          <p:cNvPr id="5" name="Content Placeholder 4">
            <a:extLst>
              <a:ext uri="{FF2B5EF4-FFF2-40B4-BE49-F238E27FC236}">
                <a16:creationId xmlns:a16="http://schemas.microsoft.com/office/drawing/2014/main" id="{9A82902D-65EA-28D3-5EC6-A675B5034514}"/>
              </a:ext>
            </a:extLst>
          </p:cNvPr>
          <p:cNvSpPr>
            <a:spLocks noGrp="1"/>
          </p:cNvSpPr>
          <p:nvPr>
            <p:ph idx="1"/>
          </p:nvPr>
        </p:nvSpPr>
        <p:spPr>
          <a:xfrm>
            <a:off x="581194" y="2180498"/>
            <a:ext cx="5842755" cy="4140767"/>
          </a:xfrm>
        </p:spPr>
        <p:txBody>
          <a:bodyPr>
            <a:normAutofit/>
          </a:bodyPr>
          <a:lstStyle/>
          <a:p>
            <a:r>
              <a:rPr lang="en-CA" b="1" dirty="0"/>
              <a:t>Situational Awareness:</a:t>
            </a:r>
            <a:r>
              <a:rPr lang="en-CA" dirty="0"/>
              <a:t> using visualizations as a tool to provide a snapshot of the data</a:t>
            </a:r>
          </a:p>
          <a:p>
            <a:pPr lvl="1"/>
            <a:r>
              <a:rPr lang="en-CA" dirty="0"/>
              <a:t>medium level of interactivity</a:t>
            </a:r>
          </a:p>
          <a:p>
            <a:pPr lvl="1" algn="l"/>
            <a:r>
              <a:rPr lang="en-CA" dirty="0"/>
              <a:t>not “scripted” but well organized (e.g., categorized)</a:t>
            </a:r>
          </a:p>
          <a:p>
            <a:pPr lvl="1"/>
            <a:r>
              <a:rPr lang="en-CA" dirty="0"/>
              <a:t>summary data should be represented</a:t>
            </a:r>
          </a:p>
          <a:p>
            <a:pPr lvl="1"/>
            <a:r>
              <a:rPr lang="en-CA" dirty="0"/>
              <a:t>anomalies are highlighted</a:t>
            </a:r>
          </a:p>
          <a:p>
            <a:pPr lvl="1"/>
            <a:r>
              <a:rPr lang="en-CA" dirty="0"/>
              <a:t>often used for internal presentations </a:t>
            </a:r>
          </a:p>
        </p:txBody>
      </p:sp>
      <p:pic>
        <p:nvPicPr>
          <p:cNvPr id="4" name="Picture 3">
            <a:extLst>
              <a:ext uri="{FF2B5EF4-FFF2-40B4-BE49-F238E27FC236}">
                <a16:creationId xmlns:a16="http://schemas.microsoft.com/office/drawing/2014/main" id="{83F84FF3-D6F4-B360-4F05-271631404231}"/>
              </a:ext>
            </a:extLst>
          </p:cNvPr>
          <p:cNvPicPr>
            <a:picLocks noChangeAspect="1"/>
          </p:cNvPicPr>
          <p:nvPr/>
        </p:nvPicPr>
        <p:blipFill>
          <a:blip r:embed="rId2"/>
          <a:stretch>
            <a:fillRect/>
          </a:stretch>
        </p:blipFill>
        <p:spPr>
          <a:xfrm>
            <a:off x="6423949" y="2687269"/>
            <a:ext cx="5605080" cy="3127224"/>
          </a:xfrm>
          <a:prstGeom prst="rect">
            <a:avLst/>
          </a:prstGeom>
        </p:spPr>
      </p:pic>
    </p:spTree>
    <p:extLst>
      <p:ext uri="{BB962C8B-B14F-4D97-AF65-F5344CB8AC3E}">
        <p14:creationId xmlns:p14="http://schemas.microsoft.com/office/powerpoint/2010/main" val="66791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55487-25C3-B543-863B-295CEED78602}"/>
              </a:ext>
            </a:extLst>
          </p:cNvPr>
          <p:cNvSpPr>
            <a:spLocks noGrp="1"/>
          </p:cNvSpPr>
          <p:nvPr>
            <p:ph type="title"/>
          </p:nvPr>
        </p:nvSpPr>
        <p:spPr/>
        <p:txBody>
          <a:bodyPr/>
          <a:lstStyle/>
          <a:p>
            <a:r>
              <a:rPr lang="en-US"/>
              <a:t>Data Wrangling and Tidy Data</a:t>
            </a:r>
          </a:p>
        </p:txBody>
      </p:sp>
      <p:sp>
        <p:nvSpPr>
          <p:cNvPr id="3" name="Content Placeholder 2">
            <a:extLst>
              <a:ext uri="{FF2B5EF4-FFF2-40B4-BE49-F238E27FC236}">
                <a16:creationId xmlns:a16="http://schemas.microsoft.com/office/drawing/2014/main" id="{06D89974-B9BF-E242-98A8-1DC6B62FB7EB}"/>
              </a:ext>
            </a:extLst>
          </p:cNvPr>
          <p:cNvSpPr>
            <a:spLocks noGrp="1"/>
          </p:cNvSpPr>
          <p:nvPr>
            <p:ph idx="1"/>
          </p:nvPr>
        </p:nvSpPr>
        <p:spPr/>
        <p:txBody>
          <a:bodyPr/>
          <a:lstStyle/>
          <a:p>
            <a:r>
              <a:rPr lang="en-CA" b="1" dirty="0"/>
              <a:t>Tidy data </a:t>
            </a:r>
            <a:r>
              <a:rPr lang="en-CA" dirty="0"/>
              <a:t>has a specific structure:</a:t>
            </a:r>
          </a:p>
          <a:p>
            <a:pPr lvl="1"/>
            <a:r>
              <a:rPr lang="en-CA" dirty="0"/>
              <a:t>each variable is in a single column</a:t>
            </a:r>
          </a:p>
          <a:p>
            <a:pPr lvl="1"/>
            <a:r>
              <a:rPr lang="en-CA" dirty="0"/>
              <a:t>each observation is in a single row</a:t>
            </a:r>
          </a:p>
          <a:p>
            <a:pPr lvl="1"/>
            <a:r>
              <a:rPr lang="en-CA" dirty="0"/>
              <a:t>each type of observational unit is in a single table</a:t>
            </a:r>
          </a:p>
          <a:p>
            <a:pPr marL="324000" lvl="1" indent="0">
              <a:buNone/>
            </a:pPr>
            <a:endParaRPr lang="en-CA" dirty="0"/>
          </a:p>
          <a:p>
            <a:pPr marL="324000" lvl="1" indent="0">
              <a:buNone/>
            </a:pPr>
            <a:endParaRPr lang="en-CA" dirty="0"/>
          </a:p>
          <a:p>
            <a:pPr indent="-306000"/>
            <a:r>
              <a:rPr lang="en-CA" dirty="0"/>
              <a:t>                                                                              vs.</a:t>
            </a:r>
          </a:p>
          <a:p>
            <a:pPr lvl="1"/>
            <a:endParaRPr lang="en-CA" dirty="0"/>
          </a:p>
          <a:p>
            <a:pPr lvl="1"/>
            <a:endParaRPr lang="en-CA" dirty="0"/>
          </a:p>
        </p:txBody>
      </p:sp>
      <p:pic>
        <p:nvPicPr>
          <p:cNvPr id="5" name="Picture 4">
            <a:extLst>
              <a:ext uri="{FF2B5EF4-FFF2-40B4-BE49-F238E27FC236}">
                <a16:creationId xmlns:a16="http://schemas.microsoft.com/office/drawing/2014/main" id="{63154CDA-A6D5-FF41-A4A8-567F128517F9}"/>
              </a:ext>
            </a:extLst>
          </p:cNvPr>
          <p:cNvPicPr>
            <a:picLocks noChangeAspect="1"/>
          </p:cNvPicPr>
          <p:nvPr/>
        </p:nvPicPr>
        <p:blipFill>
          <a:blip r:embed="rId2"/>
          <a:stretch>
            <a:fillRect/>
          </a:stretch>
        </p:blipFill>
        <p:spPr>
          <a:xfrm>
            <a:off x="1571976" y="4332942"/>
            <a:ext cx="3402072" cy="1854744"/>
          </a:xfrm>
          <a:prstGeom prst="rect">
            <a:avLst/>
          </a:prstGeom>
        </p:spPr>
      </p:pic>
      <p:pic>
        <p:nvPicPr>
          <p:cNvPr id="7" name="Picture 6">
            <a:extLst>
              <a:ext uri="{FF2B5EF4-FFF2-40B4-BE49-F238E27FC236}">
                <a16:creationId xmlns:a16="http://schemas.microsoft.com/office/drawing/2014/main" id="{9866D03A-A3B7-574A-AA77-7A1160871381}"/>
              </a:ext>
            </a:extLst>
          </p:cNvPr>
          <p:cNvPicPr>
            <a:picLocks noChangeAspect="1"/>
          </p:cNvPicPr>
          <p:nvPr/>
        </p:nvPicPr>
        <p:blipFill>
          <a:blip r:embed="rId3"/>
          <a:stretch>
            <a:fillRect/>
          </a:stretch>
        </p:blipFill>
        <p:spPr>
          <a:xfrm>
            <a:off x="7611745" y="1888850"/>
            <a:ext cx="2823044" cy="4365870"/>
          </a:xfrm>
          <a:prstGeom prst="rect">
            <a:avLst/>
          </a:prstGeom>
        </p:spPr>
      </p:pic>
    </p:spTree>
    <p:extLst>
      <p:ext uri="{BB962C8B-B14F-4D97-AF65-F5344CB8AC3E}">
        <p14:creationId xmlns:p14="http://schemas.microsoft.com/office/powerpoint/2010/main" val="301061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ADC2A7-D586-9543-A77D-DC68D9D4BAA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Dagny OT" panose="020B0504020201020104" pitchFamily="34" charset="77"/>
            </a:endParaRPr>
          </a:p>
        </p:txBody>
      </p:sp>
      <p:pic>
        <p:nvPicPr>
          <p:cNvPr id="3" name="Picture 2">
            <a:extLst>
              <a:ext uri="{FF2B5EF4-FFF2-40B4-BE49-F238E27FC236}">
                <a16:creationId xmlns:a16="http://schemas.microsoft.com/office/drawing/2014/main" id="{6D94B057-0B1A-AA46-BD65-051CAAF96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929" y="10390"/>
            <a:ext cx="9242142" cy="6858000"/>
          </a:xfrm>
          <a:prstGeom prst="rect">
            <a:avLst/>
          </a:prstGeom>
        </p:spPr>
      </p:pic>
      <p:sp>
        <p:nvSpPr>
          <p:cNvPr id="4" name="Rectangle 3">
            <a:extLst>
              <a:ext uri="{FF2B5EF4-FFF2-40B4-BE49-F238E27FC236}">
                <a16:creationId xmlns:a16="http://schemas.microsoft.com/office/drawing/2014/main" id="{026FD61D-0AB5-AA44-87A1-C71A4BBDDA27}"/>
              </a:ext>
            </a:extLst>
          </p:cNvPr>
          <p:cNvSpPr/>
          <p:nvPr/>
        </p:nvSpPr>
        <p:spPr>
          <a:xfrm>
            <a:off x="8455080" y="0"/>
            <a:ext cx="3736920" cy="276999"/>
          </a:xfrm>
          <a:prstGeom prst="rect">
            <a:avLst/>
          </a:prstGeom>
        </p:spPr>
        <p:txBody>
          <a:bodyPr wrap="square">
            <a:spAutoFit/>
          </a:bodyPr>
          <a:lstStyle/>
          <a:p>
            <a:pPr algn="ctr"/>
            <a:r>
              <a:rPr lang="en-US" sz="1200" dirty="0">
                <a:latin typeface="Dagny OT" panose="020B0504020201020104" pitchFamily="34" charset="77"/>
              </a:rPr>
              <a:t>[</a:t>
            </a:r>
            <a:r>
              <a:rPr lang="en-US" sz="1200" dirty="0">
                <a:latin typeface="Dagny OT" panose="020B0504020201020104" pitchFamily="34" charset="77"/>
                <a:hlinkClick r:id="rId4"/>
              </a:rPr>
              <a:t>https://bigbookofdashboards.com/dashboards.html</a:t>
            </a:r>
            <a:r>
              <a:rPr lang="en-US" sz="1200" dirty="0">
                <a:latin typeface="Dagny OT" panose="020B0504020201020104" pitchFamily="34" charset="77"/>
              </a:rPr>
              <a:t>]  </a:t>
            </a:r>
          </a:p>
        </p:txBody>
      </p:sp>
    </p:spTree>
    <p:extLst>
      <p:ext uri="{BB962C8B-B14F-4D97-AF65-F5344CB8AC3E}">
        <p14:creationId xmlns:p14="http://schemas.microsoft.com/office/powerpoint/2010/main" val="410887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9A95A7-2E98-0488-A591-C92E522A7540}"/>
              </a:ext>
            </a:extLst>
          </p:cNvPr>
          <p:cNvSpPr/>
          <p:nvPr/>
        </p:nvSpPr>
        <p:spPr>
          <a:xfrm>
            <a:off x="196769" y="6244542"/>
            <a:ext cx="11783027"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C875EB4-3980-84F9-1DD1-1418140ACE18}"/>
              </a:ext>
            </a:extLst>
          </p:cNvPr>
          <p:cNvSpPr/>
          <p:nvPr/>
        </p:nvSpPr>
        <p:spPr>
          <a:xfrm>
            <a:off x="196770" y="196770"/>
            <a:ext cx="11783027"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94B057-0B1A-AA46-BD65-051CAAF968EF}"/>
              </a:ext>
            </a:extLst>
          </p:cNvPr>
          <p:cNvPicPr>
            <a:picLocks noChangeAspect="1"/>
          </p:cNvPicPr>
          <p:nvPr/>
        </p:nvPicPr>
        <p:blipFill>
          <a:blip r:embed="rId3"/>
          <a:stretch>
            <a:fillRect/>
          </a:stretch>
        </p:blipFill>
        <p:spPr>
          <a:xfrm>
            <a:off x="1474929" y="467480"/>
            <a:ext cx="9242142" cy="5923039"/>
          </a:xfrm>
          <a:prstGeom prst="rect">
            <a:avLst/>
          </a:prstGeom>
        </p:spPr>
      </p:pic>
      <p:sp>
        <p:nvSpPr>
          <p:cNvPr id="4" name="Rectangle 3">
            <a:extLst>
              <a:ext uri="{FF2B5EF4-FFF2-40B4-BE49-F238E27FC236}">
                <a16:creationId xmlns:a16="http://schemas.microsoft.com/office/drawing/2014/main" id="{026FD61D-0AB5-AA44-87A1-C71A4BBDDA27}"/>
              </a:ext>
            </a:extLst>
          </p:cNvPr>
          <p:cNvSpPr/>
          <p:nvPr/>
        </p:nvSpPr>
        <p:spPr>
          <a:xfrm>
            <a:off x="5059919" y="0"/>
            <a:ext cx="7132081" cy="276999"/>
          </a:xfrm>
          <a:prstGeom prst="rect">
            <a:avLst/>
          </a:prstGeom>
        </p:spPr>
        <p:txBody>
          <a:bodyPr wrap="none">
            <a:spAutoFit/>
          </a:bodyPr>
          <a:lstStyle/>
          <a:p>
            <a:pPr algn="r"/>
            <a:r>
              <a:rPr lang="en-US" sz="1200" dirty="0">
                <a:latin typeface="Dagny OT" panose="020B0504020201020104" pitchFamily="34" charset="77"/>
              </a:rPr>
              <a:t>[</a:t>
            </a:r>
            <a:r>
              <a:rPr lang="en-US" sz="1200" dirty="0">
                <a:latin typeface="Dagny OT" panose="020B0504020201020104" pitchFamily="34" charset="77"/>
                <a:hlinkClick r:id="rId4"/>
              </a:rPr>
              <a:t>https://www.matillion.com/wp-content/uploads/2014/11/qlikview-poor-use-of-dashboard-software.png</a:t>
            </a:r>
            <a:r>
              <a:rPr lang="en-US" sz="1200" dirty="0">
                <a:latin typeface="Dagny OT" panose="020B0504020201020104" pitchFamily="34" charset="77"/>
              </a:rPr>
              <a:t>]  </a:t>
            </a:r>
          </a:p>
        </p:txBody>
      </p:sp>
    </p:spTree>
    <p:extLst>
      <p:ext uri="{BB962C8B-B14F-4D97-AF65-F5344CB8AC3E}">
        <p14:creationId xmlns:p14="http://schemas.microsoft.com/office/powerpoint/2010/main" val="168422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C7C95C-68F7-6058-27C5-2E0B67F65FF9}"/>
              </a:ext>
            </a:extLst>
          </p:cNvPr>
          <p:cNvSpPr/>
          <p:nvPr/>
        </p:nvSpPr>
        <p:spPr>
          <a:xfrm>
            <a:off x="196770" y="6244542"/>
            <a:ext cx="11783027"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F8F739-C762-7664-1B12-AC65E7E2E053}"/>
              </a:ext>
            </a:extLst>
          </p:cNvPr>
          <p:cNvSpPr/>
          <p:nvPr/>
        </p:nvSpPr>
        <p:spPr>
          <a:xfrm>
            <a:off x="196770" y="196770"/>
            <a:ext cx="11783027"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94B057-0B1A-AA46-BD65-051CAAF968EF}"/>
              </a:ext>
            </a:extLst>
          </p:cNvPr>
          <p:cNvPicPr>
            <a:picLocks noChangeAspect="1"/>
          </p:cNvPicPr>
          <p:nvPr/>
        </p:nvPicPr>
        <p:blipFill>
          <a:blip r:embed="rId3"/>
          <a:stretch>
            <a:fillRect/>
          </a:stretch>
        </p:blipFill>
        <p:spPr>
          <a:xfrm>
            <a:off x="2271159" y="467480"/>
            <a:ext cx="7649681" cy="5923039"/>
          </a:xfrm>
          <a:prstGeom prst="rect">
            <a:avLst/>
          </a:prstGeom>
        </p:spPr>
      </p:pic>
      <p:sp>
        <p:nvSpPr>
          <p:cNvPr id="4" name="Rectangle 3">
            <a:extLst>
              <a:ext uri="{FF2B5EF4-FFF2-40B4-BE49-F238E27FC236}">
                <a16:creationId xmlns:a16="http://schemas.microsoft.com/office/drawing/2014/main" id="{026FD61D-0AB5-AA44-87A1-C71A4BBDDA27}"/>
              </a:ext>
            </a:extLst>
          </p:cNvPr>
          <p:cNvSpPr/>
          <p:nvPr/>
        </p:nvSpPr>
        <p:spPr>
          <a:xfrm>
            <a:off x="6783147" y="0"/>
            <a:ext cx="5408853" cy="276999"/>
          </a:xfrm>
          <a:prstGeom prst="rect">
            <a:avLst/>
          </a:prstGeom>
        </p:spPr>
        <p:txBody>
          <a:bodyPr wrap="none">
            <a:spAutoFit/>
          </a:bodyPr>
          <a:lstStyle/>
          <a:p>
            <a:pPr algn="r"/>
            <a:r>
              <a:rPr lang="en-US" sz="1200" dirty="0">
                <a:latin typeface="Dagny OT" panose="020B0504020201020104" pitchFamily="34" charset="77"/>
              </a:rPr>
              <a:t>[</a:t>
            </a:r>
            <a:r>
              <a:rPr lang="en-US" sz="1200" dirty="0">
                <a:latin typeface="Dagny OT" panose="020B0504020201020104" pitchFamily="34" charset="77"/>
                <a:hlinkClick r:id="rId4"/>
              </a:rPr>
              <a:t>https://www.geckoboard.com/assets/2-terrible-dashboard-example-min.png</a:t>
            </a:r>
            <a:r>
              <a:rPr lang="en-US" sz="1200" dirty="0">
                <a:latin typeface="Dagny OT" panose="020B0504020201020104" pitchFamily="34" charset="77"/>
              </a:rPr>
              <a:t>]  </a:t>
            </a:r>
          </a:p>
        </p:txBody>
      </p:sp>
    </p:spTree>
    <p:extLst>
      <p:ext uri="{BB962C8B-B14F-4D97-AF65-F5344CB8AC3E}">
        <p14:creationId xmlns:p14="http://schemas.microsoft.com/office/powerpoint/2010/main" val="36139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305C-B0CF-00A2-4EE6-8BEA1E296FA5}"/>
              </a:ext>
            </a:extLst>
          </p:cNvPr>
          <p:cNvSpPr>
            <a:spLocks noGrp="1"/>
          </p:cNvSpPr>
          <p:nvPr>
            <p:ph type="title"/>
          </p:nvPr>
        </p:nvSpPr>
        <p:spPr/>
        <p:txBody>
          <a:bodyPr/>
          <a:lstStyle/>
          <a:p>
            <a:r>
              <a:rPr lang="en-CA" dirty="0"/>
              <a:t>Practical Definition of a Story</a:t>
            </a:r>
          </a:p>
        </p:txBody>
      </p:sp>
      <p:sp>
        <p:nvSpPr>
          <p:cNvPr id="3" name="Content Placeholder 2">
            <a:extLst>
              <a:ext uri="{FF2B5EF4-FFF2-40B4-BE49-F238E27FC236}">
                <a16:creationId xmlns:a16="http://schemas.microsoft.com/office/drawing/2014/main" id="{8BBA1DF4-2916-6237-BF9C-EC6495307606}"/>
              </a:ext>
            </a:extLst>
          </p:cNvPr>
          <p:cNvSpPr>
            <a:spLocks noGrp="1"/>
          </p:cNvSpPr>
          <p:nvPr>
            <p:ph idx="1"/>
          </p:nvPr>
        </p:nvSpPr>
        <p:spPr/>
        <p:txBody>
          <a:bodyPr/>
          <a:lstStyle/>
          <a:p>
            <a:pPr>
              <a:spcBef>
                <a:spcPts val="1200"/>
              </a:spcBef>
            </a:pPr>
            <a:r>
              <a:rPr lang="en-GB" dirty="0"/>
              <a:t>To paraphrase U.S. judge Potter Stewart: “I may not be able to define what a story is, but I know one when I see one”.</a:t>
            </a:r>
          </a:p>
          <a:p>
            <a:pPr>
              <a:spcBef>
                <a:spcPts val="1200"/>
              </a:spcBef>
            </a:pPr>
            <a:r>
              <a:rPr lang="en-US" dirty="0"/>
              <a:t>We could say that a </a:t>
            </a:r>
            <a:r>
              <a:rPr lang="en-US" b="1" dirty="0"/>
              <a:t>story</a:t>
            </a:r>
            <a:r>
              <a:rPr lang="en-US" dirty="0"/>
              <a:t> consists of:</a:t>
            </a:r>
          </a:p>
          <a:p>
            <a:pPr lvl="1"/>
            <a:r>
              <a:rPr lang="en-US" dirty="0"/>
              <a:t>context, </a:t>
            </a:r>
          </a:p>
          <a:p>
            <a:pPr lvl="1"/>
            <a:r>
              <a:rPr lang="en-US" dirty="0"/>
              <a:t>series of events, and </a:t>
            </a:r>
          </a:p>
          <a:p>
            <a:pPr lvl="1"/>
            <a:r>
              <a:rPr lang="en-US" dirty="0"/>
              <a:t>outcome, result, consequence, or resolution.</a:t>
            </a:r>
          </a:p>
        </p:txBody>
      </p:sp>
    </p:spTree>
    <p:extLst>
      <p:ext uri="{BB962C8B-B14F-4D97-AF65-F5344CB8AC3E}">
        <p14:creationId xmlns:p14="http://schemas.microsoft.com/office/powerpoint/2010/main" val="2974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305C-B0CF-00A2-4EE6-8BEA1E296FA5}"/>
              </a:ext>
            </a:extLst>
          </p:cNvPr>
          <p:cNvSpPr>
            <a:spLocks noGrp="1"/>
          </p:cNvSpPr>
          <p:nvPr>
            <p:ph type="title"/>
          </p:nvPr>
        </p:nvSpPr>
        <p:spPr/>
        <p:txBody>
          <a:bodyPr/>
          <a:lstStyle/>
          <a:p>
            <a:r>
              <a:rPr lang="en-CA" dirty="0"/>
              <a:t>Storytelling Goals</a:t>
            </a:r>
          </a:p>
        </p:txBody>
      </p:sp>
      <p:sp>
        <p:nvSpPr>
          <p:cNvPr id="3" name="Content Placeholder 2">
            <a:extLst>
              <a:ext uri="{FF2B5EF4-FFF2-40B4-BE49-F238E27FC236}">
                <a16:creationId xmlns:a16="http://schemas.microsoft.com/office/drawing/2014/main" id="{8BBA1DF4-2916-6237-BF9C-EC6495307606}"/>
              </a:ext>
            </a:extLst>
          </p:cNvPr>
          <p:cNvSpPr>
            <a:spLocks noGrp="1"/>
          </p:cNvSpPr>
          <p:nvPr>
            <p:ph idx="1"/>
          </p:nvPr>
        </p:nvSpPr>
        <p:spPr/>
        <p:txBody>
          <a:bodyPr/>
          <a:lstStyle/>
          <a:p>
            <a:r>
              <a:rPr lang="en-CA" b="1" dirty="0"/>
              <a:t>Cultural Stories</a:t>
            </a:r>
          </a:p>
          <a:p>
            <a:pPr lvl="1"/>
            <a:r>
              <a:rPr lang="en-CA" dirty="0"/>
              <a:t>entertain, inform, teach, explore, shock</a:t>
            </a:r>
          </a:p>
          <a:p>
            <a:r>
              <a:rPr lang="en-GB" b="1" dirty="0"/>
              <a:t>Data (Scientific) Stories</a:t>
            </a:r>
          </a:p>
          <a:p>
            <a:pPr lvl="1"/>
            <a:r>
              <a:rPr lang="en-GB" dirty="0"/>
              <a:t>describe, diagnose, predict, prescribe, persuade</a:t>
            </a:r>
          </a:p>
          <a:p>
            <a:r>
              <a:rPr lang="en-GB" dirty="0"/>
              <a:t>Any overlap?</a:t>
            </a:r>
          </a:p>
          <a:p>
            <a:r>
              <a:rPr lang="en-GB" dirty="0"/>
              <a:t>Anything missing?</a:t>
            </a:r>
          </a:p>
        </p:txBody>
      </p:sp>
    </p:spTree>
    <p:extLst>
      <p:ext uri="{BB962C8B-B14F-4D97-AF65-F5344CB8AC3E}">
        <p14:creationId xmlns:p14="http://schemas.microsoft.com/office/powerpoint/2010/main" val="12698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C2D384-CDFC-A65E-50BC-10EE0E534783}"/>
              </a:ext>
            </a:extLst>
          </p:cNvPr>
          <p:cNvSpPr/>
          <p:nvPr/>
        </p:nvSpPr>
        <p:spPr>
          <a:xfrm>
            <a:off x="204485" y="6244542"/>
            <a:ext cx="11783027"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CA0D18B-C63E-448C-09E8-C5A743D67D74}"/>
              </a:ext>
            </a:extLst>
          </p:cNvPr>
          <p:cNvSpPr/>
          <p:nvPr/>
        </p:nvSpPr>
        <p:spPr>
          <a:xfrm>
            <a:off x="196770" y="196770"/>
            <a:ext cx="11783027"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hape&#10;&#10;Description automatically generated">
            <a:extLst>
              <a:ext uri="{FF2B5EF4-FFF2-40B4-BE49-F238E27FC236}">
                <a16:creationId xmlns:a16="http://schemas.microsoft.com/office/drawing/2014/main" id="{57515725-5812-8BCA-F7C8-297A86C30880}"/>
              </a:ext>
            </a:extLst>
          </p:cNvPr>
          <p:cNvPicPr>
            <a:picLocks noChangeAspect="1"/>
          </p:cNvPicPr>
          <p:nvPr/>
        </p:nvPicPr>
        <p:blipFill>
          <a:blip r:embed="rId2"/>
          <a:stretch>
            <a:fillRect/>
          </a:stretch>
        </p:blipFill>
        <p:spPr>
          <a:xfrm>
            <a:off x="1255058" y="0"/>
            <a:ext cx="9681883" cy="6858001"/>
          </a:xfrm>
          <a:prstGeom prst="rect">
            <a:avLst/>
          </a:prstGeom>
        </p:spPr>
      </p:pic>
    </p:spTree>
    <p:extLst>
      <p:ext uri="{BB962C8B-B14F-4D97-AF65-F5344CB8AC3E}">
        <p14:creationId xmlns:p14="http://schemas.microsoft.com/office/powerpoint/2010/main" val="35672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F500-73DD-5FE6-5419-95EC4DFD889B}"/>
              </a:ext>
            </a:extLst>
          </p:cNvPr>
          <p:cNvSpPr>
            <a:spLocks noGrp="1"/>
          </p:cNvSpPr>
          <p:nvPr>
            <p:ph type="title"/>
          </p:nvPr>
        </p:nvSpPr>
        <p:spPr/>
        <p:txBody>
          <a:bodyPr/>
          <a:lstStyle/>
          <a:p>
            <a:r>
              <a:rPr lang="en-CA" dirty="0"/>
              <a:t>Storytelling Audiences</a:t>
            </a:r>
          </a:p>
        </p:txBody>
      </p:sp>
      <p:sp>
        <p:nvSpPr>
          <p:cNvPr id="3" name="Content Placeholder 2">
            <a:extLst>
              <a:ext uri="{FF2B5EF4-FFF2-40B4-BE49-F238E27FC236}">
                <a16:creationId xmlns:a16="http://schemas.microsoft.com/office/drawing/2014/main" id="{B6E739C3-18C7-7FCC-920F-3462E9A64E44}"/>
              </a:ext>
            </a:extLst>
          </p:cNvPr>
          <p:cNvSpPr>
            <a:spLocks noGrp="1"/>
          </p:cNvSpPr>
          <p:nvPr>
            <p:ph idx="1"/>
          </p:nvPr>
        </p:nvSpPr>
        <p:spPr/>
        <p:txBody>
          <a:bodyPr/>
          <a:lstStyle/>
          <a:p>
            <a:pPr algn="just"/>
            <a:r>
              <a:rPr lang="en-CA"/>
              <a:t>Storytelling requires a </a:t>
            </a:r>
            <a:r>
              <a:rPr lang="en-CA" b="1"/>
              <a:t>teller </a:t>
            </a:r>
            <a:r>
              <a:rPr lang="en-CA"/>
              <a:t>and a</a:t>
            </a:r>
            <a:r>
              <a:rPr lang="en-CA" b="1"/>
              <a:t> story</a:t>
            </a:r>
            <a:r>
              <a:rPr lang="en-CA"/>
              <a:t>, but also an </a:t>
            </a:r>
            <a:r>
              <a:rPr lang="en-CA" b="1"/>
              <a:t>audience.</a:t>
            </a:r>
            <a:endParaRPr lang="en-CA"/>
          </a:p>
          <a:p>
            <a:pPr algn="just"/>
            <a:r>
              <a:rPr lang="en-CA"/>
              <a:t>The </a:t>
            </a:r>
            <a:r>
              <a:rPr lang="en-CA" b="1"/>
              <a:t>teller</a:t>
            </a:r>
            <a:r>
              <a:rPr lang="en-CA"/>
              <a:t>’s job is to convince the audience to accept:</a:t>
            </a:r>
          </a:p>
          <a:p>
            <a:pPr marL="1087175" lvl="1" indent="-457200" algn="just">
              <a:buFont typeface="+mj-lt"/>
              <a:buAutoNum type="arabicPeriod"/>
            </a:pPr>
            <a:r>
              <a:rPr lang="en-CA"/>
              <a:t>the premise (“I’m about to tell you a really interesting story, so listen up!”) </a:t>
            </a:r>
          </a:p>
          <a:p>
            <a:pPr marL="1087175" lvl="1" indent="-457200" algn="just">
              <a:buFont typeface="+mj-lt"/>
              <a:buAutoNum type="arabicPeriod"/>
            </a:pPr>
            <a:r>
              <a:rPr lang="en-CA"/>
              <a:t>the contents (“All these things happened, honest!”)</a:t>
            </a:r>
          </a:p>
          <a:p>
            <a:pPr marL="1087175" lvl="1" indent="-457200" algn="just">
              <a:buFont typeface="+mj-lt"/>
              <a:buAutoNum type="arabicPeriod"/>
            </a:pPr>
            <a:r>
              <a:rPr lang="en-CA"/>
              <a:t>the conclusion (“And that’s why you should never put peanut butter in your laundry.”)</a:t>
            </a:r>
          </a:p>
          <a:p>
            <a:pPr algn="just"/>
            <a:r>
              <a:rPr lang="en-CA"/>
              <a:t>The </a:t>
            </a:r>
            <a:r>
              <a:rPr lang="en-CA" b="1"/>
              <a:t>story</a:t>
            </a:r>
            <a:r>
              <a:rPr lang="en-CA"/>
              <a:t>’s must first and foremost not come in the way of the teller’s job. </a:t>
            </a:r>
          </a:p>
        </p:txBody>
      </p:sp>
    </p:spTree>
    <p:extLst>
      <p:ext uri="{BB962C8B-B14F-4D97-AF65-F5344CB8AC3E}">
        <p14:creationId xmlns:p14="http://schemas.microsoft.com/office/powerpoint/2010/main" val="11247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arge skydiving group mid-air">
            <a:extLst>
              <a:ext uri="{FF2B5EF4-FFF2-40B4-BE49-F238E27FC236}">
                <a16:creationId xmlns:a16="http://schemas.microsoft.com/office/drawing/2014/main" id="{D16E7D39-A944-4CD8-B9FF-743BA4DC5F8F}"/>
              </a:ext>
            </a:extLst>
          </p:cNvPr>
          <p:cNvPicPr>
            <a:picLocks noChangeAspect="1"/>
          </p:cNvPicPr>
          <p:nvPr/>
        </p:nvPicPr>
        <p:blipFill rotWithShape="1">
          <a:blip r:embed="rId2"/>
          <a:srcRect t="11827" r="9091" b="11276"/>
          <a:stretch/>
        </p:blipFill>
        <p:spPr>
          <a:xfrm>
            <a:off x="20" y="10"/>
            <a:ext cx="12191980" cy="6857990"/>
          </a:xfrm>
          <a:prstGeom prst="rect">
            <a:avLst/>
          </a:prstGeom>
        </p:spPr>
      </p:pic>
      <p:grpSp>
        <p:nvGrpSpPr>
          <p:cNvPr id="14" name="Group 13">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5" name="Rectangle 14">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DD8F500-73DD-5FE6-5419-95EC4DFD889B}"/>
              </a:ext>
            </a:extLst>
          </p:cNvPr>
          <p:cNvSpPr>
            <a:spLocks noGrp="1"/>
          </p:cNvSpPr>
          <p:nvPr>
            <p:ph type="title"/>
          </p:nvPr>
        </p:nvSpPr>
        <p:spPr>
          <a:xfrm>
            <a:off x="584200" y="1006956"/>
            <a:ext cx="7213600" cy="1372177"/>
          </a:xfrm>
        </p:spPr>
        <p:txBody>
          <a:bodyPr anchor="ctr">
            <a:normAutofit/>
          </a:bodyPr>
          <a:lstStyle/>
          <a:p>
            <a:r>
              <a:rPr lang="en-CA"/>
              <a:t>Storytelling Audiences</a:t>
            </a:r>
            <a:endParaRPr lang="en-CA" dirty="0"/>
          </a:p>
        </p:txBody>
      </p:sp>
      <p:sp>
        <p:nvSpPr>
          <p:cNvPr id="3" name="Content Placeholder 2">
            <a:extLst>
              <a:ext uri="{FF2B5EF4-FFF2-40B4-BE49-F238E27FC236}">
                <a16:creationId xmlns:a16="http://schemas.microsoft.com/office/drawing/2014/main" id="{B6E739C3-18C7-7FCC-920F-3462E9A64E44}"/>
              </a:ext>
            </a:extLst>
          </p:cNvPr>
          <p:cNvSpPr>
            <a:spLocks noGrp="1"/>
          </p:cNvSpPr>
          <p:nvPr>
            <p:ph idx="1"/>
          </p:nvPr>
        </p:nvSpPr>
        <p:spPr>
          <a:xfrm>
            <a:off x="581192" y="2438399"/>
            <a:ext cx="7216607" cy="3564467"/>
          </a:xfrm>
        </p:spPr>
        <p:txBody>
          <a:bodyPr>
            <a:normAutofit/>
          </a:bodyPr>
          <a:lstStyle/>
          <a:p>
            <a:pPr>
              <a:lnSpc>
                <a:spcPct val="90000"/>
              </a:lnSpc>
              <a:spcBef>
                <a:spcPts val="1200"/>
              </a:spcBef>
            </a:pPr>
            <a:r>
              <a:rPr lang="en-CA" sz="2200" dirty="0">
                <a:solidFill>
                  <a:schemeClr val="bg1"/>
                </a:solidFill>
              </a:rPr>
              <a:t>The </a:t>
            </a:r>
            <a:r>
              <a:rPr lang="en-CA" sz="2200" b="1" dirty="0">
                <a:solidFill>
                  <a:schemeClr val="bg1"/>
                </a:solidFill>
              </a:rPr>
              <a:t>audience</a:t>
            </a:r>
            <a:r>
              <a:rPr lang="en-CA" sz="2200" dirty="0">
                <a:solidFill>
                  <a:schemeClr val="bg1"/>
                </a:solidFill>
              </a:rPr>
              <a:t> is a more nebulous entity. </a:t>
            </a:r>
          </a:p>
          <a:p>
            <a:pPr>
              <a:lnSpc>
                <a:spcPct val="90000"/>
              </a:lnSpc>
              <a:spcBef>
                <a:spcPts val="1200"/>
              </a:spcBef>
            </a:pPr>
            <a:r>
              <a:rPr lang="en-CA" sz="2200" dirty="0">
                <a:solidFill>
                  <a:schemeClr val="bg1"/>
                </a:solidFill>
              </a:rPr>
              <a:t>In many cases, the teller never interacts directly with the audience. For all they know, the audience could be a single child, or the entire nation of Finland. </a:t>
            </a:r>
          </a:p>
          <a:p>
            <a:pPr>
              <a:lnSpc>
                <a:spcPct val="90000"/>
              </a:lnSpc>
              <a:spcBef>
                <a:spcPts val="1200"/>
              </a:spcBef>
            </a:pPr>
            <a:r>
              <a:rPr lang="en-CA" sz="2200" dirty="0">
                <a:solidFill>
                  <a:schemeClr val="bg1"/>
                </a:solidFill>
              </a:rPr>
              <a:t>This </a:t>
            </a:r>
            <a:r>
              <a:rPr lang="en-CA" sz="2200" b="1" dirty="0">
                <a:solidFill>
                  <a:schemeClr val="bg1"/>
                </a:solidFill>
              </a:rPr>
              <a:t>ambiguity</a:t>
            </a:r>
            <a:r>
              <a:rPr lang="en-CA" sz="2200" dirty="0">
                <a:solidFill>
                  <a:schemeClr val="bg1"/>
                </a:solidFill>
              </a:rPr>
              <a:t> typically leads to storytellers imagining the largest possible audience. A story for the ages, which will be all things to all people.</a:t>
            </a:r>
          </a:p>
          <a:p>
            <a:pPr>
              <a:lnSpc>
                <a:spcPct val="90000"/>
              </a:lnSpc>
              <a:spcBef>
                <a:spcPts val="1200"/>
              </a:spcBef>
            </a:pPr>
            <a:r>
              <a:rPr lang="en-CA" sz="2200" dirty="0">
                <a:solidFill>
                  <a:schemeClr val="bg1"/>
                </a:solidFill>
              </a:rPr>
              <a:t>This is a common mistake: </a:t>
            </a:r>
            <a:r>
              <a:rPr lang="en-CA" sz="2200" b="1" dirty="0">
                <a:solidFill>
                  <a:schemeClr val="bg1"/>
                </a:solidFill>
              </a:rPr>
              <a:t>less is more</a:t>
            </a:r>
            <a:r>
              <a:rPr lang="en-CA" sz="2200" dirty="0">
                <a:solidFill>
                  <a:schemeClr val="bg1"/>
                </a:solidFill>
              </a:rPr>
              <a:t>. It pays to know the audience (we will discuss this further at a later stage).  </a:t>
            </a:r>
          </a:p>
        </p:txBody>
      </p:sp>
    </p:spTree>
    <p:extLst>
      <p:ext uri="{BB962C8B-B14F-4D97-AF65-F5344CB8AC3E}">
        <p14:creationId xmlns:p14="http://schemas.microsoft.com/office/powerpoint/2010/main" val="199492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E249C0-9115-20CB-3F7C-35BAB8EA9E0A}"/>
              </a:ext>
            </a:extLst>
          </p:cNvPr>
          <p:cNvSpPr>
            <a:spLocks noGrp="1"/>
          </p:cNvSpPr>
          <p:nvPr>
            <p:ph type="title"/>
          </p:nvPr>
        </p:nvSpPr>
        <p:spPr>
          <a:xfrm>
            <a:off x="643468" y="1033389"/>
            <a:ext cx="4826256" cy="4825409"/>
          </a:xfrm>
        </p:spPr>
        <p:txBody>
          <a:bodyPr anchor="ctr">
            <a:normAutofit/>
          </a:bodyPr>
          <a:lstStyle/>
          <a:p>
            <a:r>
              <a:rPr lang="en-CA" sz="5000" dirty="0">
                <a:solidFill>
                  <a:srgbClr val="FFFFFF"/>
                </a:solidFill>
              </a:rPr>
              <a:t>Storytelling Context</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EC8026-6CB1-7757-9D22-F4391CC3DAD7}"/>
              </a:ext>
            </a:extLst>
          </p:cNvPr>
          <p:cNvSpPr>
            <a:spLocks noGrp="1"/>
          </p:cNvSpPr>
          <p:nvPr>
            <p:ph idx="1"/>
          </p:nvPr>
        </p:nvSpPr>
        <p:spPr>
          <a:xfrm>
            <a:off x="6755769" y="1033390"/>
            <a:ext cx="4855037" cy="4825409"/>
          </a:xfrm>
          <a:ln w="57150">
            <a:noFill/>
          </a:ln>
        </p:spPr>
        <p:txBody>
          <a:bodyPr anchor="ctr">
            <a:normAutofit/>
          </a:bodyPr>
          <a:lstStyle/>
          <a:p>
            <a:pPr>
              <a:spcBef>
                <a:spcPts val="1200"/>
              </a:spcBef>
            </a:pPr>
            <a:r>
              <a:rPr lang="en-CA" sz="2000" dirty="0"/>
              <a:t>A given action may be seen as positive or as negative by audiences with different pre-existing feelings/knowledge concerning the agent/situation. </a:t>
            </a:r>
          </a:p>
          <a:p>
            <a:pPr lvl="1">
              <a:spcBef>
                <a:spcPts val="600"/>
              </a:spcBef>
            </a:pPr>
            <a:r>
              <a:rPr lang="en-CA" sz="2000" dirty="0"/>
              <a:t>Would you be able to recognize nobility in a political enemy’s actions?</a:t>
            </a:r>
          </a:p>
          <a:p>
            <a:pPr lvl="1">
              <a:spcBef>
                <a:spcPts val="600"/>
              </a:spcBef>
            </a:pPr>
            <a:r>
              <a:rPr lang="en-CA" sz="2000" dirty="0"/>
              <a:t>Could a fan of the Maple </a:t>
            </a:r>
            <a:r>
              <a:rPr lang="en-CA" sz="2000" dirty="0" err="1"/>
              <a:t>Leafs</a:t>
            </a:r>
            <a:r>
              <a:rPr lang="en-CA" sz="2000" dirty="0"/>
              <a:t>/</a:t>
            </a:r>
            <a:r>
              <a:rPr lang="en-CA" sz="2000" dirty="0" err="1"/>
              <a:t>Habs</a:t>
            </a:r>
            <a:r>
              <a:rPr lang="en-CA" sz="2000" dirty="0"/>
              <a:t> ever have something worthy to say about hockey?   </a:t>
            </a:r>
          </a:p>
          <a:p>
            <a:pPr>
              <a:spcBef>
                <a:spcPts val="1200"/>
              </a:spcBef>
            </a:pPr>
            <a:r>
              <a:rPr lang="en-CA" sz="2000" dirty="0"/>
              <a:t>Similarly, a story may have different </a:t>
            </a:r>
            <a:r>
              <a:rPr lang="en-CA" sz="2000" b="1" dirty="0"/>
              <a:t>outcomes/impacts </a:t>
            </a:r>
            <a:r>
              <a:rPr lang="en-CA" sz="2000" dirty="0"/>
              <a:t>in different contexts. </a:t>
            </a:r>
          </a:p>
        </p:txBody>
      </p:sp>
    </p:spTree>
    <p:extLst>
      <p:ext uri="{BB962C8B-B14F-4D97-AF65-F5344CB8AC3E}">
        <p14:creationId xmlns:p14="http://schemas.microsoft.com/office/powerpoint/2010/main" val="297888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53D48C68-8230-1C6F-029B-9D0BAA690F6F}"/>
              </a:ext>
            </a:extLst>
          </p:cNvPr>
          <p:cNvPicPr>
            <a:picLocks noChangeAspect="1"/>
          </p:cNvPicPr>
          <p:nvPr/>
        </p:nvPicPr>
        <p:blipFill rotWithShape="1">
          <a:blip r:embed="rId3"/>
          <a:srcRect l="34701" t="35203" r="34708" b="10941"/>
          <a:stretch/>
        </p:blipFill>
        <p:spPr>
          <a:xfrm>
            <a:off x="0" y="0"/>
            <a:ext cx="6183211" cy="6803508"/>
          </a:xfrm>
          <a:prstGeom prst="rect">
            <a:avLst/>
          </a:prstGeom>
        </p:spPr>
      </p:pic>
      <p:sp>
        <p:nvSpPr>
          <p:cNvPr id="6" name="TextBox 5">
            <a:extLst>
              <a:ext uri="{FF2B5EF4-FFF2-40B4-BE49-F238E27FC236}">
                <a16:creationId xmlns:a16="http://schemas.microsoft.com/office/drawing/2014/main" id="{D8ADF172-3D16-C0BB-582B-72611ECFF2DB}"/>
              </a:ext>
            </a:extLst>
          </p:cNvPr>
          <p:cNvSpPr txBox="1"/>
          <p:nvPr/>
        </p:nvSpPr>
        <p:spPr>
          <a:xfrm>
            <a:off x="6008789" y="0"/>
            <a:ext cx="6183211" cy="276999"/>
          </a:xfrm>
          <a:prstGeom prst="rect">
            <a:avLst/>
          </a:prstGeom>
          <a:noFill/>
        </p:spPr>
        <p:txBody>
          <a:bodyPr wrap="square" rtlCol="0">
            <a:spAutoFit/>
          </a:bodyPr>
          <a:lstStyle/>
          <a:p>
            <a:pPr algn="r"/>
            <a:r>
              <a:rPr lang="en-CA" sz="1200" dirty="0">
                <a:latin typeface="Dagny OT" panose="020B0504020201020104" pitchFamily="34" charset="0"/>
              </a:rPr>
              <a:t>[</a:t>
            </a:r>
            <a:r>
              <a:rPr lang="en-CA" sz="1200" dirty="0">
                <a:latin typeface="Dagny OT" panose="020B0504020201020104" pitchFamily="34" charset="0"/>
                <a:hlinkClick r:id="rId2"/>
              </a:rPr>
              <a:t>https://www.lowdownonline.com/post/wakefield-nurse-fires-up-freedom-convoy</a:t>
            </a:r>
            <a:r>
              <a:rPr lang="en-CA" sz="1200" dirty="0">
                <a:latin typeface="Dagny OT" panose="020B0504020201020104" pitchFamily="34" charset="0"/>
              </a:rPr>
              <a:t>]</a:t>
            </a:r>
          </a:p>
        </p:txBody>
      </p:sp>
      <p:sp>
        <p:nvSpPr>
          <p:cNvPr id="8" name="Content Placeholder 2">
            <a:extLst>
              <a:ext uri="{FF2B5EF4-FFF2-40B4-BE49-F238E27FC236}">
                <a16:creationId xmlns:a16="http://schemas.microsoft.com/office/drawing/2014/main" id="{7383ACC3-1C02-E12E-5DC8-230940160667}"/>
              </a:ext>
            </a:extLst>
          </p:cNvPr>
          <p:cNvSpPr txBox="1">
            <a:spLocks/>
          </p:cNvSpPr>
          <p:nvPr/>
        </p:nvSpPr>
        <p:spPr>
          <a:xfrm>
            <a:off x="6281530" y="1088336"/>
            <a:ext cx="5384953" cy="5232930"/>
          </a:xfrm>
          <a:prstGeom prst="rect">
            <a:avLst/>
          </a:prstGeom>
        </p:spPr>
        <p:txBody>
          <a:bodyPr anchor="ctr"/>
          <a:lst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CA" dirty="0"/>
              <a:t>What might lead one to view the </a:t>
            </a:r>
            <a:r>
              <a:rPr lang="en-CA" b="1" dirty="0"/>
              <a:t>subject</a:t>
            </a:r>
            <a:r>
              <a:rPr lang="en-CA" dirty="0"/>
              <a:t> of this article in a positive light?</a:t>
            </a:r>
          </a:p>
          <a:p>
            <a:r>
              <a:rPr lang="en-CA" dirty="0"/>
              <a:t>A negative light? A neutral light?</a:t>
            </a:r>
          </a:p>
          <a:p>
            <a:r>
              <a:rPr lang="en-CA" dirty="0"/>
              <a:t>What might lead one to view the </a:t>
            </a:r>
            <a:r>
              <a:rPr lang="en-CA" b="1" dirty="0"/>
              <a:t>author</a:t>
            </a:r>
            <a:r>
              <a:rPr lang="en-CA" dirty="0"/>
              <a:t> of this article in a positive light?</a:t>
            </a:r>
          </a:p>
          <a:p>
            <a:r>
              <a:rPr lang="en-CA" dirty="0"/>
              <a:t>A negative light? A neutral light?</a:t>
            </a:r>
          </a:p>
        </p:txBody>
      </p:sp>
    </p:spTree>
    <p:extLst>
      <p:ext uri="{BB962C8B-B14F-4D97-AF65-F5344CB8AC3E}">
        <p14:creationId xmlns:p14="http://schemas.microsoft.com/office/powerpoint/2010/main" val="173249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380F-CCA9-2048-AB44-CBABC440B7E2}"/>
              </a:ext>
            </a:extLst>
          </p:cNvPr>
          <p:cNvSpPr>
            <a:spLocks noGrp="1"/>
          </p:cNvSpPr>
          <p:nvPr>
            <p:ph type="title"/>
          </p:nvPr>
        </p:nvSpPr>
        <p:spPr/>
        <p:txBody>
          <a:bodyPr/>
          <a:lstStyle/>
          <a:p>
            <a:r>
              <a:rPr lang="en-US"/>
              <a:t>Data Wrangling Functionality</a:t>
            </a:r>
          </a:p>
        </p:txBody>
      </p:sp>
      <p:sp>
        <p:nvSpPr>
          <p:cNvPr id="3" name="Content Placeholder 2">
            <a:extLst>
              <a:ext uri="{FF2B5EF4-FFF2-40B4-BE49-F238E27FC236}">
                <a16:creationId xmlns:a16="http://schemas.microsoft.com/office/drawing/2014/main" id="{C5B76B95-C2FE-7344-9B33-EAFF8BC92F03}"/>
              </a:ext>
            </a:extLst>
          </p:cNvPr>
          <p:cNvSpPr>
            <a:spLocks noGrp="1"/>
          </p:cNvSpPr>
          <p:nvPr>
            <p:ph idx="1"/>
          </p:nvPr>
        </p:nvSpPr>
        <p:spPr/>
        <p:txBody>
          <a:bodyPr/>
          <a:lstStyle/>
          <a:p>
            <a:r>
              <a:rPr lang="en-US" dirty="0"/>
              <a:t>Data wrangling functions should allow the analyst to: </a:t>
            </a:r>
          </a:p>
          <a:p>
            <a:pPr lvl="1"/>
            <a:r>
              <a:rPr lang="en-CA" dirty="0"/>
              <a:t>extract a subset of variables from the data frame</a:t>
            </a:r>
          </a:p>
          <a:p>
            <a:pPr lvl="1"/>
            <a:r>
              <a:rPr lang="en-CA" dirty="0"/>
              <a:t>extract a subset of observations from the data frame</a:t>
            </a:r>
          </a:p>
          <a:p>
            <a:pPr lvl="1"/>
            <a:r>
              <a:rPr lang="en-CA" dirty="0"/>
              <a:t>sort the data frame along any combination of variables in increasing or decreasing order</a:t>
            </a:r>
          </a:p>
          <a:p>
            <a:pPr lvl="1"/>
            <a:r>
              <a:rPr lang="en-CA" dirty="0"/>
              <a:t>to create new variables from existing variables</a:t>
            </a:r>
          </a:p>
          <a:p>
            <a:pPr lvl="1"/>
            <a:r>
              <a:rPr lang="en-CA" dirty="0"/>
              <a:t>to create (so-called) pivot tables, by observation groups</a:t>
            </a:r>
          </a:p>
          <a:p>
            <a:pPr lvl="1"/>
            <a:r>
              <a:rPr lang="en-CA" dirty="0"/>
              <a:t>database functionality (joins, etc.)</a:t>
            </a:r>
          </a:p>
          <a:p>
            <a:pPr lvl="1"/>
            <a:r>
              <a:rPr lang="en-CA" dirty="0"/>
              <a:t>etc.</a:t>
            </a:r>
          </a:p>
        </p:txBody>
      </p:sp>
    </p:spTree>
    <p:extLst>
      <p:ext uri="{BB962C8B-B14F-4D97-AF65-F5344CB8AC3E}">
        <p14:creationId xmlns:p14="http://schemas.microsoft.com/office/powerpoint/2010/main" val="298270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D2F-EEEC-77B6-0B5F-EC6D6FE7C135}"/>
              </a:ext>
            </a:extLst>
          </p:cNvPr>
          <p:cNvSpPr>
            <a:spLocks noGrp="1"/>
          </p:cNvSpPr>
          <p:nvPr>
            <p:ph type="title"/>
          </p:nvPr>
        </p:nvSpPr>
        <p:spPr/>
        <p:txBody>
          <a:bodyPr/>
          <a:lstStyle/>
          <a:p>
            <a:r>
              <a:rPr lang="en-CA" dirty="0"/>
              <a:t>Storytelling Universality</a:t>
            </a:r>
          </a:p>
        </p:txBody>
      </p:sp>
      <p:sp>
        <p:nvSpPr>
          <p:cNvPr id="3" name="Content Placeholder 2">
            <a:extLst>
              <a:ext uri="{FF2B5EF4-FFF2-40B4-BE49-F238E27FC236}">
                <a16:creationId xmlns:a16="http://schemas.microsoft.com/office/drawing/2014/main" id="{55981A6D-6E65-803B-55C9-C84ECC4B7040}"/>
              </a:ext>
            </a:extLst>
          </p:cNvPr>
          <p:cNvSpPr>
            <a:spLocks noGrp="1"/>
          </p:cNvSpPr>
          <p:nvPr>
            <p:ph idx="1"/>
          </p:nvPr>
        </p:nvSpPr>
        <p:spPr>
          <a:xfrm>
            <a:off x="581195" y="2180498"/>
            <a:ext cx="8342886" cy="4140767"/>
          </a:xfrm>
        </p:spPr>
        <p:txBody>
          <a:bodyPr>
            <a:noAutofit/>
          </a:bodyPr>
          <a:lstStyle/>
          <a:p>
            <a:pPr algn="just">
              <a:spcBef>
                <a:spcPts val="1200"/>
              </a:spcBef>
            </a:pPr>
            <a:r>
              <a:rPr lang="en-GB" sz="1800" dirty="0"/>
              <a:t>There once was a shepherd boy who was bored as he sat on the hillside watching the village sheep. To amuse himself he took a great breath and sang out, "Wolf! Wolf! The Wolf is chasing the sheep!" </a:t>
            </a:r>
          </a:p>
          <a:p>
            <a:pPr algn="just">
              <a:spcBef>
                <a:spcPts val="1200"/>
              </a:spcBef>
            </a:pPr>
            <a:r>
              <a:rPr lang="en-GB" sz="1800" dirty="0"/>
              <a:t>The villagers came running up the hill to help the boy drive the wolf away. But when they arrived at the top of the hill, they found no wolf. The boy laughed at the sight of their angry faces. "Don't cry 'wolf', shepherd boy," said the villagers, "when there's no wolf!" They went grumbling back down the hill. </a:t>
            </a:r>
          </a:p>
          <a:p>
            <a:pPr algn="just">
              <a:spcBef>
                <a:spcPts val="1200"/>
              </a:spcBef>
            </a:pPr>
            <a:r>
              <a:rPr lang="en-GB" sz="1800" dirty="0"/>
              <a:t>Later, the boy sang out again, "Wolf! Wolf! The wolf is chasing the sheep!" To his naughty delight, he watched the villagers run up the hill to help him drive the wolf away. </a:t>
            </a:r>
          </a:p>
          <a:p>
            <a:pPr algn="just">
              <a:spcBef>
                <a:spcPts val="1200"/>
              </a:spcBef>
            </a:pPr>
            <a:r>
              <a:rPr lang="en-GB" sz="1800" dirty="0"/>
              <a:t>When the villagers saw no wolf they sternly said, "Save your frightened song for when there is really something wrong! Don't cry 'wolf' when there is NO wolf!" </a:t>
            </a:r>
          </a:p>
        </p:txBody>
      </p:sp>
      <p:pic>
        <p:nvPicPr>
          <p:cNvPr id="4" name="Picture 3">
            <a:extLst>
              <a:ext uri="{FF2B5EF4-FFF2-40B4-BE49-F238E27FC236}">
                <a16:creationId xmlns:a16="http://schemas.microsoft.com/office/drawing/2014/main" id="{BDC18002-B855-3B22-58C0-CE4C225318B2}"/>
              </a:ext>
            </a:extLst>
          </p:cNvPr>
          <p:cNvPicPr>
            <a:picLocks noChangeAspect="1"/>
          </p:cNvPicPr>
          <p:nvPr/>
        </p:nvPicPr>
        <p:blipFill rotWithShape="1">
          <a:blip r:embed="rId2"/>
          <a:srcRect l="25931" t="20279" r="26913" b="25030"/>
          <a:stretch/>
        </p:blipFill>
        <p:spPr>
          <a:xfrm>
            <a:off x="8946222" y="1920983"/>
            <a:ext cx="2949359" cy="2137895"/>
          </a:xfrm>
          <a:prstGeom prst="rect">
            <a:avLst/>
          </a:prstGeom>
        </p:spPr>
      </p:pic>
      <p:sp>
        <p:nvSpPr>
          <p:cNvPr id="5" name="TextBox 4">
            <a:extLst>
              <a:ext uri="{FF2B5EF4-FFF2-40B4-BE49-F238E27FC236}">
                <a16:creationId xmlns:a16="http://schemas.microsoft.com/office/drawing/2014/main" id="{DD2CD143-4BA2-66E3-5B25-DE7D1E6BCCA2}"/>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77"/>
              </a:rPr>
              <a:t>[Illustrations: V. </a:t>
            </a:r>
            <a:r>
              <a:rPr lang="en-CA" sz="1200" dirty="0" err="1">
                <a:solidFill>
                  <a:schemeClr val="tx2"/>
                </a:solidFill>
                <a:latin typeface="Dagny OT" panose="020B0504020201020104" pitchFamily="34" charset="77"/>
              </a:rPr>
              <a:t>Jaskina</a:t>
            </a:r>
            <a:r>
              <a:rPr lang="en-CA" sz="1200" dirty="0">
                <a:solidFill>
                  <a:schemeClr val="tx2"/>
                </a:solidFill>
                <a:latin typeface="Dagny OT" panose="020B0504020201020104" pitchFamily="34" charset="77"/>
              </a:rPr>
              <a:t>]</a:t>
            </a:r>
          </a:p>
        </p:txBody>
      </p:sp>
      <p:pic>
        <p:nvPicPr>
          <p:cNvPr id="7" name="Picture 6">
            <a:extLst>
              <a:ext uri="{FF2B5EF4-FFF2-40B4-BE49-F238E27FC236}">
                <a16:creationId xmlns:a16="http://schemas.microsoft.com/office/drawing/2014/main" id="{84955B01-F0A5-D2D4-844B-2A758F7FD6A5}"/>
              </a:ext>
            </a:extLst>
          </p:cNvPr>
          <p:cNvPicPr>
            <a:picLocks noChangeAspect="1"/>
          </p:cNvPicPr>
          <p:nvPr/>
        </p:nvPicPr>
        <p:blipFill rotWithShape="1">
          <a:blip r:embed="rId3"/>
          <a:srcRect l="27230" t="16839" r="25195" b="28388"/>
          <a:stretch/>
        </p:blipFill>
        <p:spPr>
          <a:xfrm>
            <a:off x="8924081" y="4183369"/>
            <a:ext cx="2971065" cy="2137896"/>
          </a:xfrm>
          <a:prstGeom prst="rect">
            <a:avLst/>
          </a:prstGeom>
        </p:spPr>
      </p:pic>
    </p:spTree>
    <p:extLst>
      <p:ext uri="{BB962C8B-B14F-4D97-AF65-F5344CB8AC3E}">
        <p14:creationId xmlns:p14="http://schemas.microsoft.com/office/powerpoint/2010/main" val="653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D2F-EEEC-77B6-0B5F-EC6D6FE7C135}"/>
              </a:ext>
            </a:extLst>
          </p:cNvPr>
          <p:cNvSpPr>
            <a:spLocks noGrp="1"/>
          </p:cNvSpPr>
          <p:nvPr>
            <p:ph type="title"/>
          </p:nvPr>
        </p:nvSpPr>
        <p:spPr/>
        <p:txBody>
          <a:bodyPr/>
          <a:lstStyle/>
          <a:p>
            <a:r>
              <a:rPr lang="en-CA" dirty="0"/>
              <a:t>Storytelling Universality</a:t>
            </a:r>
          </a:p>
        </p:txBody>
      </p:sp>
      <p:sp>
        <p:nvSpPr>
          <p:cNvPr id="3" name="Content Placeholder 2">
            <a:extLst>
              <a:ext uri="{FF2B5EF4-FFF2-40B4-BE49-F238E27FC236}">
                <a16:creationId xmlns:a16="http://schemas.microsoft.com/office/drawing/2014/main" id="{55981A6D-6E65-803B-55C9-C84ECC4B7040}"/>
              </a:ext>
            </a:extLst>
          </p:cNvPr>
          <p:cNvSpPr>
            <a:spLocks noGrp="1"/>
          </p:cNvSpPr>
          <p:nvPr>
            <p:ph idx="1"/>
          </p:nvPr>
        </p:nvSpPr>
        <p:spPr>
          <a:xfrm>
            <a:off x="581194" y="2180498"/>
            <a:ext cx="7751437" cy="4140767"/>
          </a:xfrm>
        </p:spPr>
        <p:txBody>
          <a:bodyPr>
            <a:noAutofit/>
          </a:bodyPr>
          <a:lstStyle/>
          <a:p>
            <a:pPr algn="just">
              <a:spcBef>
                <a:spcPts val="1200"/>
              </a:spcBef>
            </a:pPr>
            <a:r>
              <a:rPr lang="en-GB" sz="1800" dirty="0"/>
              <a:t>But the boy just grinned and watched them go grumbling down the hill once more. </a:t>
            </a:r>
          </a:p>
          <a:p>
            <a:pPr algn="just">
              <a:spcBef>
                <a:spcPts val="1200"/>
              </a:spcBef>
            </a:pPr>
            <a:r>
              <a:rPr lang="en-GB" sz="1800" dirty="0"/>
              <a:t>Later, he saw a REAL wolf prowling about his flock. Alarmed, he leaped to his feet and sang out as loudly as he could, "Wolf! Wolf!" But the villagers thought he was trying to fool them again, and so they didn't come. </a:t>
            </a:r>
          </a:p>
          <a:p>
            <a:pPr algn="just">
              <a:spcBef>
                <a:spcPts val="1200"/>
              </a:spcBef>
            </a:pPr>
            <a:r>
              <a:rPr lang="en-GB" sz="1800" dirty="0"/>
              <a:t>At sunset, everyone wondered why the shepherd boy hadn't returned to the village with their sheep. They went up the hill to find the boy. They found him weeping.</a:t>
            </a:r>
          </a:p>
          <a:p>
            <a:pPr algn="just">
              <a:spcBef>
                <a:spcPts val="1200"/>
              </a:spcBef>
            </a:pPr>
            <a:endParaRPr lang="en-GB" sz="1600" dirty="0"/>
          </a:p>
          <a:p>
            <a:pPr algn="just">
              <a:spcBef>
                <a:spcPts val="1200"/>
              </a:spcBef>
            </a:pPr>
            <a:endParaRPr lang="en-GB" sz="1600" dirty="0"/>
          </a:p>
          <a:p>
            <a:pPr algn="just">
              <a:spcBef>
                <a:spcPts val="1200"/>
              </a:spcBef>
            </a:pPr>
            <a:endParaRPr lang="en-GB" sz="1600" dirty="0"/>
          </a:p>
        </p:txBody>
      </p:sp>
      <p:pic>
        <p:nvPicPr>
          <p:cNvPr id="5" name="Picture 4">
            <a:extLst>
              <a:ext uri="{FF2B5EF4-FFF2-40B4-BE49-F238E27FC236}">
                <a16:creationId xmlns:a16="http://schemas.microsoft.com/office/drawing/2014/main" id="{0131C622-3FEF-6F05-B9A0-390AA87DF8EA}"/>
              </a:ext>
            </a:extLst>
          </p:cNvPr>
          <p:cNvPicPr>
            <a:picLocks noChangeAspect="1"/>
          </p:cNvPicPr>
          <p:nvPr/>
        </p:nvPicPr>
        <p:blipFill rotWithShape="1">
          <a:blip r:embed="rId2"/>
          <a:srcRect l="24831" t="20476" r="25399" b="30730"/>
          <a:stretch/>
        </p:blipFill>
        <p:spPr>
          <a:xfrm>
            <a:off x="8332631" y="2308870"/>
            <a:ext cx="3509995" cy="2150773"/>
          </a:xfrm>
          <a:prstGeom prst="rect">
            <a:avLst/>
          </a:prstGeom>
        </p:spPr>
      </p:pic>
      <p:sp>
        <p:nvSpPr>
          <p:cNvPr id="6" name="TextBox 5">
            <a:extLst>
              <a:ext uri="{FF2B5EF4-FFF2-40B4-BE49-F238E27FC236}">
                <a16:creationId xmlns:a16="http://schemas.microsoft.com/office/drawing/2014/main" id="{4E3ADE22-5E05-801B-A582-8C3723483C7C}"/>
              </a:ext>
            </a:extLst>
          </p:cNvPr>
          <p:cNvSpPr txBox="1"/>
          <p:nvPr/>
        </p:nvSpPr>
        <p:spPr>
          <a:xfrm>
            <a:off x="581192" y="5052558"/>
            <a:ext cx="10952341" cy="1785104"/>
          </a:xfrm>
          <a:prstGeom prst="rect">
            <a:avLst/>
          </a:prstGeom>
          <a:noFill/>
        </p:spPr>
        <p:txBody>
          <a:bodyPr wrap="square" rtlCol="0">
            <a:spAutoFit/>
          </a:bodyPr>
          <a:lstStyle/>
          <a:p>
            <a:pPr algn="just">
              <a:spcBef>
                <a:spcPts val="1200"/>
              </a:spcBef>
              <a:spcAft>
                <a:spcPts val="600"/>
              </a:spcAft>
              <a:buClr>
                <a:schemeClr val="accent2"/>
              </a:buClr>
              <a:buSzPct val="92000"/>
            </a:pPr>
            <a:r>
              <a:rPr lang="en-GB" dirty="0">
                <a:solidFill>
                  <a:schemeClr val="tx2"/>
                </a:solidFill>
                <a:latin typeface="Dagny OT" panose="020B0504020201020104" pitchFamily="34" charset="77"/>
              </a:rPr>
              <a:t>"There really was a wolf here! The flock has scattered! I cried out, "Wolf!" Why didn't you come?" </a:t>
            </a:r>
          </a:p>
          <a:p>
            <a:pPr algn="just">
              <a:spcBef>
                <a:spcPts val="1200"/>
              </a:spcBef>
              <a:spcAft>
                <a:spcPts val="600"/>
              </a:spcAft>
              <a:buClr>
                <a:schemeClr val="accent2"/>
              </a:buClr>
              <a:buSzPct val="92000"/>
            </a:pPr>
            <a:r>
              <a:rPr lang="en-GB" dirty="0">
                <a:solidFill>
                  <a:schemeClr val="tx2"/>
                </a:solidFill>
                <a:latin typeface="Dagny OT" panose="020B0504020201020104" pitchFamily="34" charset="77"/>
              </a:rPr>
              <a:t>An old man tried to comfort the boy as they walked back to the village. "We'll help you look for the lost sheep in the morning," he said, putting his arm around the youth, "Nobody believes a liar ... </a:t>
            </a:r>
            <a:r>
              <a:rPr lang="en-GB" b="1" dirty="0">
                <a:solidFill>
                  <a:schemeClr val="accent1"/>
                </a:solidFill>
                <a:latin typeface="Dagny OT" panose="020B0504020201020104" pitchFamily="34" charset="77"/>
              </a:rPr>
              <a:t>even when they are telling the truth</a:t>
            </a:r>
            <a:r>
              <a:rPr lang="en-GB" dirty="0">
                <a:solidFill>
                  <a:schemeClr val="tx2"/>
                </a:solidFill>
                <a:latin typeface="Dagny OT" panose="020B0504020201020104" pitchFamily="34" charset="77"/>
              </a:rPr>
              <a:t>/</a:t>
            </a:r>
            <a:r>
              <a:rPr lang="en-GB" b="1" dirty="0">
                <a:solidFill>
                  <a:schemeClr val="accent3"/>
                </a:solidFill>
                <a:latin typeface="Dagny OT" panose="020B0504020201020104" pitchFamily="34" charset="77"/>
              </a:rPr>
              <a:t>so don’t get caught telling the same lie twice</a:t>
            </a:r>
            <a:r>
              <a:rPr lang="en-GB" dirty="0">
                <a:solidFill>
                  <a:schemeClr val="tx2"/>
                </a:solidFill>
                <a:latin typeface="Dagny OT" panose="020B0504020201020104" pitchFamily="34" charset="77"/>
              </a:rPr>
              <a:t>." </a:t>
            </a:r>
          </a:p>
          <a:p>
            <a:endParaRPr lang="en-CA" dirty="0"/>
          </a:p>
        </p:txBody>
      </p:sp>
      <p:sp>
        <p:nvSpPr>
          <p:cNvPr id="7" name="TextBox 6">
            <a:extLst>
              <a:ext uri="{FF2B5EF4-FFF2-40B4-BE49-F238E27FC236}">
                <a16:creationId xmlns:a16="http://schemas.microsoft.com/office/drawing/2014/main" id="{B1FBF934-F40B-4950-566B-47E534021A45}"/>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77"/>
              </a:rPr>
              <a:t>[Illustrations: V. </a:t>
            </a:r>
            <a:r>
              <a:rPr lang="en-CA" sz="1200" dirty="0" err="1">
                <a:solidFill>
                  <a:schemeClr val="tx2"/>
                </a:solidFill>
                <a:latin typeface="Dagny OT" panose="020B0504020201020104" pitchFamily="34" charset="77"/>
              </a:rPr>
              <a:t>Jaskina</a:t>
            </a:r>
            <a:r>
              <a:rPr lang="en-CA" sz="1200" dirty="0">
                <a:solidFill>
                  <a:schemeClr val="tx2"/>
                </a:solidFill>
                <a:latin typeface="Dagny OT" panose="020B0504020201020104" pitchFamily="34" charset="77"/>
              </a:rPr>
              <a:t>]</a:t>
            </a:r>
          </a:p>
        </p:txBody>
      </p:sp>
    </p:spTree>
    <p:extLst>
      <p:ext uri="{BB962C8B-B14F-4D97-AF65-F5344CB8AC3E}">
        <p14:creationId xmlns:p14="http://schemas.microsoft.com/office/powerpoint/2010/main" val="11351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dirty="0"/>
              <a:t>Data Stories</a:t>
            </a:r>
          </a:p>
        </p:txBody>
      </p:sp>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p:txBody>
          <a:bodyPr/>
          <a:lstStyle/>
          <a:p>
            <a:pPr algn="just"/>
            <a:r>
              <a:rPr lang="en-GB" b="1" dirty="0"/>
              <a:t>Data storytelling</a:t>
            </a:r>
            <a:r>
              <a:rPr lang="en-GB" dirty="0"/>
              <a:t> is the ability to effectively communicate insights from a dataset using narratives and visualizations. It can be used to put data insights into context for and inspire action from the audience. </a:t>
            </a:r>
          </a:p>
          <a:p>
            <a:pPr algn="just"/>
            <a:r>
              <a:rPr lang="en-GB" dirty="0"/>
              <a:t>There are 3 key components:</a:t>
            </a:r>
          </a:p>
          <a:p>
            <a:pPr marL="781187" lvl="1" indent="-457200" algn="just">
              <a:buFont typeface="+mj-lt"/>
              <a:buAutoNum type="arabicPeriod"/>
            </a:pPr>
            <a:r>
              <a:rPr lang="en-GB" b="1" dirty="0"/>
              <a:t>data: </a:t>
            </a:r>
            <a:r>
              <a:rPr lang="en-GB" dirty="0"/>
              <a:t>foundation of data story (descriptive, diagnostic, predictive, prescriptive analysis)</a:t>
            </a:r>
          </a:p>
          <a:p>
            <a:pPr marL="781187" lvl="1" indent="-457200" algn="just">
              <a:buFont typeface="+mj-lt"/>
              <a:buAutoNum type="arabicPeriod"/>
            </a:pPr>
            <a:r>
              <a:rPr lang="en-GB" b="1" dirty="0"/>
              <a:t>narrative:</a:t>
            </a:r>
            <a:r>
              <a:rPr lang="en-GB" dirty="0"/>
              <a:t> storyline used to communicate the insights gleaned from data and context, and recommended actions</a:t>
            </a:r>
          </a:p>
          <a:p>
            <a:pPr marL="781187" lvl="1" indent="-457200" algn="just">
              <a:buFont typeface="+mj-lt"/>
              <a:buAutoNum type="arabicPeriod"/>
            </a:pPr>
            <a:r>
              <a:rPr lang="en-GB" b="1" dirty="0"/>
              <a:t>visuals:</a:t>
            </a:r>
            <a:r>
              <a:rPr lang="en-GB" dirty="0"/>
              <a:t> representations of data, analysis results, and narratives, which are used to communicate stories clearly and memorably (charts, graphs, diagrams, pictures, or videos)</a:t>
            </a:r>
          </a:p>
        </p:txBody>
      </p:sp>
      <p:sp>
        <p:nvSpPr>
          <p:cNvPr id="9" name="TextBox 8">
            <a:extLst>
              <a:ext uri="{FF2B5EF4-FFF2-40B4-BE49-F238E27FC236}">
                <a16:creationId xmlns:a16="http://schemas.microsoft.com/office/drawing/2014/main" id="{6FB44BBD-8CE5-D235-BA7D-DE3DB8C7B606}"/>
              </a:ext>
            </a:extLst>
          </p:cNvPr>
          <p:cNvSpPr txBox="1"/>
          <p:nvPr/>
        </p:nvSpPr>
        <p:spPr>
          <a:xfrm>
            <a:off x="7881871" y="20338"/>
            <a:ext cx="4310130" cy="276999"/>
          </a:xfrm>
          <a:prstGeom prst="rect">
            <a:avLst/>
          </a:prstGeom>
          <a:noFill/>
        </p:spPr>
        <p:txBody>
          <a:bodyPr wrap="square" rtlCol="0">
            <a:spAutoFit/>
          </a:bodyPr>
          <a:lstStyle/>
          <a:p>
            <a:pPr algn="r"/>
            <a:r>
              <a:rPr lang="en-CA" sz="1200" dirty="0">
                <a:latin typeface="Dagny OT" panose="020B0504020201020104" pitchFamily="34" charset="0"/>
              </a:rPr>
              <a:t>[</a:t>
            </a:r>
            <a:r>
              <a:rPr lang="en-CA" sz="1200" dirty="0">
                <a:latin typeface="Dagny OT" panose="020B0504020201020104" pitchFamily="34" charset="0"/>
                <a:hlinkClick r:id="rId2"/>
              </a:rPr>
              <a:t>online.hbs.edu/blog/post/data-storytelling</a:t>
            </a:r>
            <a:r>
              <a:rPr lang="en-CA" sz="1200" dirty="0">
                <a:latin typeface="Dagny OT" panose="020B0504020201020104" pitchFamily="34" charset="0"/>
              </a:rPr>
              <a:t>, </a:t>
            </a:r>
            <a:r>
              <a:rPr lang="en-CA" sz="1200" dirty="0">
                <a:solidFill>
                  <a:schemeClr val="tx2"/>
                </a:solidFill>
                <a:latin typeface="Dagny OT" panose="020B0504020201020104" pitchFamily="34" charset="0"/>
              </a:rPr>
              <a:t>C. Cote</a:t>
            </a:r>
            <a:r>
              <a:rPr lang="en-CA" sz="1200" dirty="0">
                <a:latin typeface="Dagny OT" panose="020B0504020201020104" pitchFamily="34" charset="0"/>
              </a:rPr>
              <a:t>]</a:t>
            </a:r>
            <a:endParaRPr lang="en-CA" sz="1200" dirty="0">
              <a:solidFill>
                <a:schemeClr val="tx2"/>
              </a:solidFill>
              <a:latin typeface="Dagny OT" panose="020B0504020201020104" pitchFamily="34" charset="0"/>
            </a:endParaRPr>
          </a:p>
        </p:txBody>
      </p:sp>
    </p:spTree>
    <p:extLst>
      <p:ext uri="{BB962C8B-B14F-4D97-AF65-F5344CB8AC3E}">
        <p14:creationId xmlns:p14="http://schemas.microsoft.com/office/powerpoint/2010/main" val="245951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5E19E0-7546-00A0-3820-23B070B36949}"/>
              </a:ext>
            </a:extLst>
          </p:cNvPr>
          <p:cNvSpPr>
            <a:spLocks noGrp="1"/>
          </p:cNvSpPr>
          <p:nvPr>
            <p:ph type="dt" sz="half" idx="4294967295"/>
          </p:nvPr>
        </p:nvSpPr>
        <p:spPr>
          <a:xfrm>
            <a:off x="1097280" y="6447427"/>
            <a:ext cx="377952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DATA VISUALIZATION AND DASHBOARDS</a:t>
            </a:r>
            <a:endParaRPr lang="en-CA" dirty="0"/>
          </a:p>
        </p:txBody>
      </p:sp>
      <p:sp>
        <p:nvSpPr>
          <p:cNvPr id="5" name="Slide Number Placeholder 4">
            <a:extLst>
              <a:ext uri="{FF2B5EF4-FFF2-40B4-BE49-F238E27FC236}">
                <a16:creationId xmlns:a16="http://schemas.microsoft.com/office/drawing/2014/main" id="{B0CE32E8-41F4-BC33-F0D3-AD2411A93543}"/>
              </a:ext>
            </a:extLst>
          </p:cNvPr>
          <p:cNvSpPr>
            <a:spLocks noGrp="1"/>
          </p:cNvSpPr>
          <p:nvPr>
            <p:ph type="sldNum" sz="quarter" idx="4294967295"/>
          </p:nvPr>
        </p:nvSpPr>
        <p:spPr>
          <a:xfrm>
            <a:off x="9900458" y="644742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63F5A6-AD82-4E1E-87F7-CE90DE510401}" type="slidenum">
              <a:rPr lang="en-CA" smtClean="0"/>
              <a:pPr/>
              <a:t>143</a:t>
            </a:fld>
            <a:endParaRPr lang="en-CA" dirty="0"/>
          </a:p>
        </p:txBody>
      </p:sp>
      <p:sp>
        <p:nvSpPr>
          <p:cNvPr id="2" name="Title 1">
            <a:extLst>
              <a:ext uri="{FF2B5EF4-FFF2-40B4-BE49-F238E27FC236}">
                <a16:creationId xmlns:a16="http://schemas.microsoft.com/office/drawing/2014/main" id="{A7B004CB-9CDC-DAD3-533D-835B45E2CE9D}"/>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Dagny OT" panose="020B0504020201020104" pitchFamily="34" charset="0"/>
                <a:ea typeface="+mj-ea"/>
                <a:cs typeface="+mj-cs"/>
              </a:defRPr>
            </a:lvl1pPr>
          </a:lstStyle>
          <a:p>
            <a:r>
              <a:rPr lang="en-CA"/>
              <a:t>A SKY FULL OF STARS</a:t>
            </a:r>
          </a:p>
        </p:txBody>
      </p:sp>
      <p:pic>
        <p:nvPicPr>
          <p:cNvPr id="3" name="Picture Placeholder 5">
            <a:extLst>
              <a:ext uri="{FF2B5EF4-FFF2-40B4-BE49-F238E27FC236}">
                <a16:creationId xmlns:a16="http://schemas.microsoft.com/office/drawing/2014/main" id="{9F5300B5-3B75-09E5-5B85-79F3DA0577F3}"/>
              </a:ext>
            </a:extLst>
          </p:cNvPr>
          <p:cNvPicPr>
            <a:picLocks noChangeAspect="1"/>
          </p:cNvPicPr>
          <p:nvPr/>
        </p:nvPicPr>
        <p:blipFill rotWithShape="1">
          <a:blip r:embed="rId2"/>
          <a:srcRect b="26682"/>
          <a:stretch/>
        </p:blipFill>
        <p:spPr>
          <a:xfrm>
            <a:off x="122496" y="230400"/>
            <a:ext cx="11947007" cy="6571749"/>
          </a:xfrm>
          <a:prstGeom prst="rect">
            <a:avLst/>
          </a:prstGeom>
        </p:spPr>
      </p:pic>
      <p:sp>
        <p:nvSpPr>
          <p:cNvPr id="9" name="TextBox 8">
            <a:extLst>
              <a:ext uri="{FF2B5EF4-FFF2-40B4-BE49-F238E27FC236}">
                <a16:creationId xmlns:a16="http://schemas.microsoft.com/office/drawing/2014/main" id="{6C3BB308-B798-DCC8-05E3-9D777C2E27CB}"/>
              </a:ext>
            </a:extLst>
          </p:cNvPr>
          <p:cNvSpPr txBox="1"/>
          <p:nvPr/>
        </p:nvSpPr>
        <p:spPr>
          <a:xfrm>
            <a:off x="8332631" y="20338"/>
            <a:ext cx="3859369" cy="276999"/>
          </a:xfrm>
          <a:prstGeom prst="rect">
            <a:avLst/>
          </a:prstGeom>
          <a:noFill/>
        </p:spPr>
        <p:txBody>
          <a:bodyPr wrap="square" rtlCol="0">
            <a:spAutoFit/>
          </a:bodyPr>
          <a:lstStyle/>
          <a:p>
            <a:pPr algn="r"/>
            <a:r>
              <a:rPr lang="en-CA" sz="1200" dirty="0">
                <a:latin typeface="Dagny OT" panose="020B0504020201020104" pitchFamily="34" charset="0"/>
              </a:rPr>
              <a:t>[</a:t>
            </a:r>
            <a:r>
              <a:rPr lang="en-CA" sz="1200" dirty="0">
                <a:latin typeface="Dagny OT" panose="020B0504020201020104" pitchFamily="34" charset="0"/>
                <a:hlinkClick r:id="rId3"/>
              </a:rPr>
              <a:t>figuresinthesky.visualcinnamon.com</a:t>
            </a:r>
            <a:r>
              <a:rPr lang="en-CA" sz="1200" dirty="0">
                <a:latin typeface="Dagny OT" panose="020B0504020201020104" pitchFamily="34" charset="0"/>
              </a:rPr>
              <a:t>]</a:t>
            </a:r>
            <a:endParaRPr lang="en-CA" sz="1200" dirty="0">
              <a:solidFill>
                <a:schemeClr val="tx2"/>
              </a:solidFill>
              <a:latin typeface="Dagny OT" panose="020B0504020201020104" pitchFamily="34" charset="0"/>
            </a:endParaRPr>
          </a:p>
        </p:txBody>
      </p:sp>
      <p:sp>
        <p:nvSpPr>
          <p:cNvPr id="11" name="Rectangle 10">
            <a:extLst>
              <a:ext uri="{FF2B5EF4-FFF2-40B4-BE49-F238E27FC236}">
                <a16:creationId xmlns:a16="http://schemas.microsoft.com/office/drawing/2014/main" id="{9A9EFBE1-3C06-CAA9-7C4A-B1598A57A70B}"/>
              </a:ext>
            </a:extLst>
          </p:cNvPr>
          <p:cNvSpPr/>
          <p:nvPr/>
        </p:nvSpPr>
        <p:spPr>
          <a:xfrm>
            <a:off x="1343696" y="1309352"/>
            <a:ext cx="3915177" cy="1472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C130BEF2-7700-01D6-5888-742399C695B9}"/>
              </a:ext>
            </a:extLst>
          </p:cNvPr>
          <p:cNvSpPr/>
          <p:nvPr/>
        </p:nvSpPr>
        <p:spPr>
          <a:xfrm>
            <a:off x="3732727" y="128789"/>
            <a:ext cx="5595870" cy="978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47985641-C8EB-32F0-ED7B-FAE83C1FF2CD}"/>
              </a:ext>
            </a:extLst>
          </p:cNvPr>
          <p:cNvSpPr/>
          <p:nvPr/>
        </p:nvSpPr>
        <p:spPr>
          <a:xfrm>
            <a:off x="6130343" y="1022684"/>
            <a:ext cx="5595870" cy="978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499E1E92-DE8B-4148-1F1C-07FB21196117}"/>
              </a:ext>
            </a:extLst>
          </p:cNvPr>
          <p:cNvSpPr/>
          <p:nvPr/>
        </p:nvSpPr>
        <p:spPr>
          <a:xfrm>
            <a:off x="7310906" y="2127095"/>
            <a:ext cx="4881093" cy="124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BA6AE2CA-EEE9-9762-0020-D5292FB95B96}"/>
              </a:ext>
            </a:extLst>
          </p:cNvPr>
          <p:cNvSpPr/>
          <p:nvPr/>
        </p:nvSpPr>
        <p:spPr>
          <a:xfrm>
            <a:off x="8199549" y="3125208"/>
            <a:ext cx="3992451" cy="124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9F321B3A-D7D9-CB3F-C784-3C4CF824212D}"/>
              </a:ext>
            </a:extLst>
          </p:cNvPr>
          <p:cNvSpPr/>
          <p:nvPr/>
        </p:nvSpPr>
        <p:spPr>
          <a:xfrm>
            <a:off x="4483847" y="1442528"/>
            <a:ext cx="3992451" cy="124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9B6BAFC6-6175-7E01-23D5-915BFB3FD83D}"/>
              </a:ext>
            </a:extLst>
          </p:cNvPr>
          <p:cNvSpPr/>
          <p:nvPr/>
        </p:nvSpPr>
        <p:spPr>
          <a:xfrm>
            <a:off x="2279561" y="95441"/>
            <a:ext cx="2979312" cy="124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7267BA08-0CB1-069F-0DA0-87DC1D5B1CDB}"/>
              </a:ext>
            </a:extLst>
          </p:cNvPr>
          <p:cNvSpPr/>
          <p:nvPr/>
        </p:nvSpPr>
        <p:spPr>
          <a:xfrm>
            <a:off x="5902670" y="2711857"/>
            <a:ext cx="764293" cy="452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8BF83AFD-A083-CE56-3528-1728D9E9217C}"/>
              </a:ext>
            </a:extLst>
          </p:cNvPr>
          <p:cNvSpPr/>
          <p:nvPr/>
        </p:nvSpPr>
        <p:spPr>
          <a:xfrm>
            <a:off x="1431701" y="2481331"/>
            <a:ext cx="890789" cy="2527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35D8D430-FFA3-7E65-3710-E4736BFFA4D2}"/>
              </a:ext>
            </a:extLst>
          </p:cNvPr>
          <p:cNvSpPr/>
          <p:nvPr/>
        </p:nvSpPr>
        <p:spPr>
          <a:xfrm>
            <a:off x="2248363" y="1900284"/>
            <a:ext cx="890789" cy="2527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283364F-3905-66E6-229F-2E979B9C15D9}"/>
              </a:ext>
            </a:extLst>
          </p:cNvPr>
          <p:cNvSpPr/>
          <p:nvPr/>
        </p:nvSpPr>
        <p:spPr>
          <a:xfrm>
            <a:off x="2862829" y="2228285"/>
            <a:ext cx="890789" cy="887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1A594227-2E51-C88C-4F5E-E5B5C76B2A64}"/>
              </a:ext>
            </a:extLst>
          </p:cNvPr>
          <p:cNvSpPr/>
          <p:nvPr/>
        </p:nvSpPr>
        <p:spPr>
          <a:xfrm>
            <a:off x="3992453" y="1924376"/>
            <a:ext cx="632636" cy="124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2433F656-A024-BA20-4267-2CB275EC1E4D}"/>
              </a:ext>
            </a:extLst>
          </p:cNvPr>
          <p:cNvSpPr/>
          <p:nvPr/>
        </p:nvSpPr>
        <p:spPr>
          <a:xfrm>
            <a:off x="7690834" y="3020991"/>
            <a:ext cx="850509" cy="991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A05F107E-282E-F1F1-D70C-8F1988A6881F}"/>
              </a:ext>
            </a:extLst>
          </p:cNvPr>
          <p:cNvSpPr/>
          <p:nvPr/>
        </p:nvSpPr>
        <p:spPr>
          <a:xfrm>
            <a:off x="6874172" y="2827941"/>
            <a:ext cx="321824" cy="1184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1D548707-444A-F0EA-4DA4-90C94ACB246B}"/>
              </a:ext>
            </a:extLst>
          </p:cNvPr>
          <p:cNvSpPr/>
          <p:nvPr/>
        </p:nvSpPr>
        <p:spPr>
          <a:xfrm>
            <a:off x="7026571" y="3830595"/>
            <a:ext cx="778025" cy="181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FAEE061A-F941-0203-BF2D-A8C0A13C908B}"/>
              </a:ext>
            </a:extLst>
          </p:cNvPr>
          <p:cNvSpPr/>
          <p:nvPr/>
        </p:nvSpPr>
        <p:spPr>
          <a:xfrm>
            <a:off x="6972907" y="3184497"/>
            <a:ext cx="778025" cy="181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0A2DF711-3019-D219-2332-9804CE19ABBE}"/>
              </a:ext>
            </a:extLst>
          </p:cNvPr>
          <p:cNvSpPr/>
          <p:nvPr/>
        </p:nvSpPr>
        <p:spPr>
          <a:xfrm>
            <a:off x="4334857" y="3079317"/>
            <a:ext cx="778025" cy="181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86FA62B5-C72F-840D-15FD-B08145CA3726}"/>
              </a:ext>
            </a:extLst>
          </p:cNvPr>
          <p:cNvSpPr/>
          <p:nvPr/>
        </p:nvSpPr>
        <p:spPr>
          <a:xfrm>
            <a:off x="2105573" y="2633730"/>
            <a:ext cx="341437" cy="2568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A4FC7D4E-0703-9735-271A-E36CE0C66393}"/>
              </a:ext>
            </a:extLst>
          </p:cNvPr>
          <p:cNvSpPr/>
          <p:nvPr/>
        </p:nvSpPr>
        <p:spPr>
          <a:xfrm>
            <a:off x="3510309" y="3008785"/>
            <a:ext cx="890789" cy="143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EC07904A-798A-86C5-15B2-227D283C0AE3}"/>
              </a:ext>
            </a:extLst>
          </p:cNvPr>
          <p:cNvSpPr/>
          <p:nvPr/>
        </p:nvSpPr>
        <p:spPr>
          <a:xfrm rot="14029158">
            <a:off x="2581043" y="4192679"/>
            <a:ext cx="890789" cy="143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CB89A60F-6A14-9BB9-75D7-CBABED80A3B1}"/>
              </a:ext>
            </a:extLst>
          </p:cNvPr>
          <p:cNvSpPr/>
          <p:nvPr/>
        </p:nvSpPr>
        <p:spPr>
          <a:xfrm rot="14029158">
            <a:off x="3370152" y="4748362"/>
            <a:ext cx="25905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315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E8B0FC41-C35B-3D68-6F33-56887D4076AB}"/>
              </a:ext>
            </a:extLst>
          </p:cNvPr>
          <p:cNvPicPr>
            <a:picLocks noChangeAspect="1"/>
          </p:cNvPicPr>
          <p:nvPr/>
        </p:nvPicPr>
        <p:blipFill rotWithShape="1">
          <a:blip r:embed="rId2"/>
          <a:srcRect b="26682"/>
          <a:stretch/>
        </p:blipFill>
        <p:spPr>
          <a:xfrm>
            <a:off x="122496" y="228758"/>
            <a:ext cx="11947007" cy="6571749"/>
          </a:xfrm>
          <a:prstGeom prst="rect">
            <a:avLst/>
          </a:prstGeom>
        </p:spPr>
      </p:pic>
      <p:sp>
        <p:nvSpPr>
          <p:cNvPr id="5" name="Slide Number Placeholder 4">
            <a:extLst>
              <a:ext uri="{FF2B5EF4-FFF2-40B4-BE49-F238E27FC236}">
                <a16:creationId xmlns:a16="http://schemas.microsoft.com/office/drawing/2014/main" id="{B0CE32E8-41F4-BC33-F0D3-AD2411A93543}"/>
              </a:ext>
            </a:extLst>
          </p:cNvPr>
          <p:cNvSpPr>
            <a:spLocks noGrp="1"/>
          </p:cNvSpPr>
          <p:nvPr>
            <p:ph type="sldNum" sz="quarter" idx="4294967295"/>
          </p:nvPr>
        </p:nvSpPr>
        <p:spPr>
          <a:xfrm>
            <a:off x="9900458" y="644742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63F5A6-AD82-4E1E-87F7-CE90DE510401}" type="slidenum">
              <a:rPr lang="en-CA" smtClean="0"/>
              <a:pPr/>
              <a:t>144</a:t>
            </a:fld>
            <a:endParaRPr lang="en-CA" dirty="0"/>
          </a:p>
        </p:txBody>
      </p:sp>
      <p:sp>
        <p:nvSpPr>
          <p:cNvPr id="9" name="TextBox 8">
            <a:extLst>
              <a:ext uri="{FF2B5EF4-FFF2-40B4-BE49-F238E27FC236}">
                <a16:creationId xmlns:a16="http://schemas.microsoft.com/office/drawing/2014/main" id="{08C0CD38-4DAC-3906-45D5-1FB4C1530333}"/>
              </a:ext>
            </a:extLst>
          </p:cNvPr>
          <p:cNvSpPr txBox="1"/>
          <p:nvPr/>
        </p:nvSpPr>
        <p:spPr>
          <a:xfrm>
            <a:off x="8332631" y="20338"/>
            <a:ext cx="3859369" cy="276999"/>
          </a:xfrm>
          <a:prstGeom prst="rect">
            <a:avLst/>
          </a:prstGeom>
          <a:noFill/>
        </p:spPr>
        <p:txBody>
          <a:bodyPr wrap="square" rtlCol="0">
            <a:spAutoFit/>
          </a:bodyPr>
          <a:lstStyle/>
          <a:p>
            <a:pPr algn="r"/>
            <a:r>
              <a:rPr lang="en-CA" sz="1200" dirty="0">
                <a:latin typeface="Dagny OT" panose="020B0504020201020104" pitchFamily="34" charset="0"/>
              </a:rPr>
              <a:t>[</a:t>
            </a:r>
            <a:r>
              <a:rPr lang="en-CA" sz="1200" dirty="0">
                <a:latin typeface="Dagny OT" panose="020B0504020201020104" pitchFamily="34" charset="0"/>
                <a:hlinkClick r:id="rId3"/>
              </a:rPr>
              <a:t>figuresinthesky.visualcinnamon.com</a:t>
            </a:r>
            <a:r>
              <a:rPr lang="en-CA" sz="1200" dirty="0">
                <a:latin typeface="Dagny OT" panose="020B0504020201020104" pitchFamily="34" charset="0"/>
              </a:rPr>
              <a:t>]</a:t>
            </a:r>
            <a:endParaRPr lang="en-CA" sz="1200" dirty="0">
              <a:solidFill>
                <a:schemeClr val="tx2"/>
              </a:solidFill>
              <a:latin typeface="Dagny OT" panose="020B0504020201020104" pitchFamily="34" charset="0"/>
            </a:endParaRPr>
          </a:p>
        </p:txBody>
      </p:sp>
    </p:spTree>
    <p:extLst>
      <p:ext uri="{BB962C8B-B14F-4D97-AF65-F5344CB8AC3E}">
        <p14:creationId xmlns:p14="http://schemas.microsoft.com/office/powerpoint/2010/main" val="50636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600EC-CFC0-5828-BAB3-90C4F026D831}"/>
              </a:ext>
            </a:extLst>
          </p:cNvPr>
          <p:cNvSpPr>
            <a:spLocks noGrp="1"/>
          </p:cNvSpPr>
          <p:nvPr>
            <p:ph type="title"/>
          </p:nvPr>
        </p:nvSpPr>
        <p:spPr/>
        <p:txBody>
          <a:bodyPr/>
          <a:lstStyle/>
          <a:p>
            <a:pPr>
              <a:lnSpc>
                <a:spcPct val="100000"/>
              </a:lnSpc>
            </a:pPr>
            <a:r>
              <a:rPr lang="en-US" b="1" dirty="0">
                <a:latin typeface="Dagny OT" panose="020B0504020201020104" pitchFamily="34" charset="0"/>
              </a:rPr>
              <a:t>Storytelling Risks</a:t>
            </a:r>
          </a:p>
        </p:txBody>
      </p:sp>
      <p:sp>
        <p:nvSpPr>
          <p:cNvPr id="5" name="Content Placeholder 4">
            <a:extLst>
              <a:ext uri="{FF2B5EF4-FFF2-40B4-BE49-F238E27FC236}">
                <a16:creationId xmlns:a16="http://schemas.microsoft.com/office/drawing/2014/main" id="{29B5701C-EE93-8D62-0BC5-A7ABDD2527A4}"/>
              </a:ext>
            </a:extLst>
          </p:cNvPr>
          <p:cNvSpPr>
            <a:spLocks noGrp="1"/>
          </p:cNvSpPr>
          <p:nvPr>
            <p:ph idx="1"/>
          </p:nvPr>
        </p:nvSpPr>
        <p:spPr/>
        <p:txBody>
          <a:bodyPr>
            <a:normAutofit/>
          </a:bodyPr>
          <a:lstStyle/>
          <a:p>
            <a:pPr algn="just">
              <a:lnSpc>
                <a:spcPct val="100000"/>
              </a:lnSpc>
              <a:spcBef>
                <a:spcPts val="1200"/>
              </a:spcBef>
            </a:pPr>
            <a:r>
              <a:rPr lang="en-US" kern="0" dirty="0">
                <a:ea typeface="Montserrat" pitchFamily="34" charset="-122"/>
                <a:cs typeface="Montserrat" pitchFamily="34" charset="-120"/>
              </a:rPr>
              <a:t>A good story can help shed insights on a situation, but storytelling requires </a:t>
            </a:r>
            <a:r>
              <a:rPr lang="en-US" b="1" kern="0" dirty="0">
                <a:ea typeface="Montserrat" pitchFamily="34" charset="-122"/>
                <a:cs typeface="Montserrat" pitchFamily="34" charset="-120"/>
              </a:rPr>
              <a:t>choices</a:t>
            </a:r>
            <a:r>
              <a:rPr lang="en-US" kern="0" dirty="0">
                <a:ea typeface="Montserrat" pitchFamily="34" charset="-122"/>
                <a:cs typeface="Montserrat" pitchFamily="34" charset="-120"/>
              </a:rPr>
              <a:t>; the outcome is affected by what is </a:t>
            </a:r>
            <a:r>
              <a:rPr lang="en-US" b="1" kern="0" dirty="0">
                <a:ea typeface="Montserrat" pitchFamily="34" charset="-122"/>
                <a:cs typeface="Montserrat" pitchFamily="34" charset="-120"/>
              </a:rPr>
              <a:t>included</a:t>
            </a:r>
            <a:r>
              <a:rPr lang="en-US" kern="0" dirty="0">
                <a:ea typeface="Montserrat" pitchFamily="34" charset="-122"/>
                <a:cs typeface="Montserrat" pitchFamily="34" charset="-120"/>
              </a:rPr>
              <a:t> and what is </a:t>
            </a:r>
            <a:r>
              <a:rPr lang="en-US" b="1" kern="0" dirty="0">
                <a:ea typeface="Montserrat" pitchFamily="34" charset="-122"/>
                <a:cs typeface="Montserrat" pitchFamily="34" charset="-120"/>
              </a:rPr>
              <a:t>omitted</a:t>
            </a:r>
            <a:r>
              <a:rPr lang="en-US" kern="0" dirty="0">
                <a:ea typeface="Montserrat" pitchFamily="34" charset="-122"/>
                <a:cs typeface="Montserrat" pitchFamily="34" charset="-120"/>
              </a:rPr>
              <a:t>. </a:t>
            </a:r>
          </a:p>
          <a:p>
            <a:pPr algn="just">
              <a:lnSpc>
                <a:spcPct val="100000"/>
              </a:lnSpc>
              <a:spcBef>
                <a:spcPts val="1200"/>
              </a:spcBef>
            </a:pPr>
            <a:r>
              <a:rPr lang="en-US" kern="0" dirty="0"/>
              <a:t>It is easy to mislead by </a:t>
            </a:r>
            <a:r>
              <a:rPr lang="en-US" b="1" kern="0" dirty="0"/>
              <a:t>accident</a:t>
            </a:r>
            <a:r>
              <a:rPr lang="en-US" kern="0" dirty="0"/>
              <a:t>;</a:t>
            </a:r>
            <a:r>
              <a:rPr lang="en-US" b="1" kern="0" dirty="0"/>
              <a:t> </a:t>
            </a:r>
            <a:r>
              <a:rPr lang="en-US" kern="0" dirty="0"/>
              <a:t>it is also easy to mislead by </a:t>
            </a:r>
            <a:r>
              <a:rPr lang="en-US" b="1" kern="0" dirty="0"/>
              <a:t>design</a:t>
            </a:r>
            <a:r>
              <a:rPr lang="en-US" kern="0" dirty="0"/>
              <a:t>. </a:t>
            </a:r>
          </a:p>
          <a:p>
            <a:pPr algn="just">
              <a:lnSpc>
                <a:spcPct val="100000"/>
              </a:lnSpc>
              <a:spcBef>
                <a:spcPts val="1200"/>
              </a:spcBef>
            </a:pPr>
            <a:r>
              <a:rPr lang="en-US" kern="0" dirty="0"/>
              <a:t>With data stories, there is an additional complication: we usually only have access to the </a:t>
            </a:r>
            <a:r>
              <a:rPr lang="en-US" b="1" kern="0" dirty="0"/>
              <a:t>available data</a:t>
            </a:r>
            <a:r>
              <a:rPr lang="en-US" kern="0" dirty="0"/>
              <a:t>. The data that was not collected is, by definition, not available. Some of the data that was collected may also be unavailable for a variety of reasons.  </a:t>
            </a:r>
          </a:p>
          <a:p>
            <a:pPr algn="just">
              <a:lnSpc>
                <a:spcPct val="100000"/>
              </a:lnSpc>
              <a:spcBef>
                <a:spcPts val="1200"/>
              </a:spcBef>
            </a:pPr>
            <a:r>
              <a:rPr lang="en-US" kern="0" dirty="0"/>
              <a:t>This implicit bias can lead to compelling (yet </a:t>
            </a:r>
            <a:r>
              <a:rPr lang="en-US" b="1" kern="0" dirty="0"/>
              <a:t>flawed</a:t>
            </a:r>
            <a:r>
              <a:rPr lang="en-US" kern="0" dirty="0"/>
              <a:t>) data stories. </a:t>
            </a:r>
            <a:endParaRPr lang="en-US" dirty="0"/>
          </a:p>
        </p:txBody>
      </p:sp>
    </p:spTree>
    <p:extLst>
      <p:ext uri="{BB962C8B-B14F-4D97-AF65-F5344CB8AC3E}">
        <p14:creationId xmlns:p14="http://schemas.microsoft.com/office/powerpoint/2010/main" val="139395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907247FE-8A20-18E6-1674-42A2764E9093}"/>
              </a:ext>
            </a:extLst>
          </p:cNvPr>
          <p:cNvPicPr>
            <a:picLocks noChangeAspect="1"/>
          </p:cNvPicPr>
          <p:nvPr/>
        </p:nvPicPr>
        <p:blipFill>
          <a:blip r:embed="rId2"/>
          <a:stretch>
            <a:fillRect/>
          </a:stretch>
        </p:blipFill>
        <p:spPr>
          <a:xfrm>
            <a:off x="0" y="566530"/>
            <a:ext cx="12192000" cy="5724939"/>
          </a:xfrm>
          <a:prstGeom prst="rect">
            <a:avLst/>
          </a:prstGeom>
        </p:spPr>
      </p:pic>
      <p:sp>
        <p:nvSpPr>
          <p:cNvPr id="2" name="Rectangle 1">
            <a:extLst>
              <a:ext uri="{FF2B5EF4-FFF2-40B4-BE49-F238E27FC236}">
                <a16:creationId xmlns:a16="http://schemas.microsoft.com/office/drawing/2014/main" id="{414F7AA1-9608-0044-9627-DE66849F2EF9}"/>
              </a:ext>
            </a:extLst>
          </p:cNvPr>
          <p:cNvSpPr/>
          <p:nvPr/>
        </p:nvSpPr>
        <p:spPr>
          <a:xfrm>
            <a:off x="3840762" y="743984"/>
            <a:ext cx="8219859" cy="5547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DCA1C0-8B61-575E-F2D0-F3E94AD98728}"/>
              </a:ext>
            </a:extLst>
          </p:cNvPr>
          <p:cNvSpPr/>
          <p:nvPr/>
        </p:nvSpPr>
        <p:spPr>
          <a:xfrm>
            <a:off x="3316503" y="2933608"/>
            <a:ext cx="8219859" cy="3180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11C66A-D43D-DBC6-370F-08AEAE70DBEE}"/>
              </a:ext>
            </a:extLst>
          </p:cNvPr>
          <p:cNvSpPr/>
          <p:nvPr/>
        </p:nvSpPr>
        <p:spPr>
          <a:xfrm>
            <a:off x="1738694" y="5742292"/>
            <a:ext cx="7382158" cy="894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1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907247FE-8A20-18E6-1674-42A2764E9093}"/>
              </a:ext>
            </a:extLst>
          </p:cNvPr>
          <p:cNvPicPr>
            <a:picLocks noChangeAspect="1"/>
          </p:cNvPicPr>
          <p:nvPr/>
        </p:nvPicPr>
        <p:blipFill>
          <a:blip r:embed="rId2"/>
          <a:stretch>
            <a:fillRect/>
          </a:stretch>
        </p:blipFill>
        <p:spPr>
          <a:xfrm>
            <a:off x="0" y="566530"/>
            <a:ext cx="12192000" cy="5724939"/>
          </a:xfrm>
          <a:prstGeom prst="rect">
            <a:avLst/>
          </a:prstGeom>
        </p:spPr>
      </p:pic>
    </p:spTree>
    <p:extLst>
      <p:ext uri="{BB962C8B-B14F-4D97-AF65-F5344CB8AC3E}">
        <p14:creationId xmlns:p14="http://schemas.microsoft.com/office/powerpoint/2010/main" val="335139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dirty="0"/>
              <a:t>Words and Images</a:t>
            </a:r>
          </a:p>
        </p:txBody>
      </p:sp>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p:txBody>
          <a:bodyPr vert="horz" lIns="0" tIns="45720" rIns="0" bIns="45720" rtlCol="0" anchor="ctr">
            <a:normAutofit/>
          </a:bodyPr>
          <a:lstStyle/>
          <a:p>
            <a:pPr>
              <a:spcBef>
                <a:spcPts val="1200"/>
              </a:spcBef>
            </a:pPr>
            <a:r>
              <a:rPr lang="en-CA" dirty="0"/>
              <a:t>A picture is worth a thousand words (vs. a picture is worth 1000 words).</a:t>
            </a:r>
          </a:p>
          <a:p>
            <a:r>
              <a:rPr lang="en-GB" dirty="0"/>
              <a:t>Words bring an unparalleled level of </a:t>
            </a:r>
            <a:r>
              <a:rPr lang="en-GB" b="1" dirty="0"/>
              <a:t>specificity</a:t>
            </a:r>
            <a:r>
              <a:rPr lang="en-GB" dirty="0"/>
              <a:t>. There is no image so vague that words cannot lock it into a </a:t>
            </a:r>
            <a:r>
              <a:rPr lang="en-GB" b="1" dirty="0"/>
              <a:t>desired meaning</a:t>
            </a:r>
            <a:r>
              <a:rPr lang="en-GB" dirty="0"/>
              <a:t>.</a:t>
            </a:r>
            <a:r>
              <a:rPr lang="en-CA" dirty="0"/>
              <a:t> </a:t>
            </a:r>
          </a:p>
          <a:p>
            <a:r>
              <a:rPr lang="en-GB" dirty="0"/>
              <a:t>Some concepts and names can only be clearly expressed </a:t>
            </a:r>
            <a:r>
              <a:rPr lang="en-GB" b="1" dirty="0"/>
              <a:t>through words</a:t>
            </a:r>
            <a:r>
              <a:rPr lang="en-GB" dirty="0"/>
              <a:t>. </a:t>
            </a:r>
            <a:endParaRPr lang="en-CA" dirty="0"/>
          </a:p>
        </p:txBody>
      </p:sp>
      <p:sp>
        <p:nvSpPr>
          <p:cNvPr id="7" name="TextBox 6">
            <a:extLst>
              <a:ext uri="{FF2B5EF4-FFF2-40B4-BE49-F238E27FC236}">
                <a16:creationId xmlns:a16="http://schemas.microsoft.com/office/drawing/2014/main" id="{C63F4220-E0BC-09C3-2CCE-39813A07DD23}"/>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[based on an idea from S. McCloud, </a:t>
            </a:r>
            <a:r>
              <a:rPr lang="en-CA" sz="1200" i="1" dirty="0">
                <a:solidFill>
                  <a:schemeClr val="tx2"/>
                </a:solidFill>
                <a:latin typeface="Dagny OT" panose="020B0504020201020104" pitchFamily="34" charset="0"/>
              </a:rPr>
              <a:t>Making Comics</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270773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B0780-C91B-6A54-A245-2D8A010AA8C8}"/>
              </a:ext>
            </a:extLst>
          </p:cNvPr>
          <p:cNvPicPr>
            <a:picLocks noChangeAspect="1"/>
          </p:cNvPicPr>
          <p:nvPr/>
        </p:nvPicPr>
        <p:blipFill>
          <a:blip r:embed="rId2"/>
          <a:srcRect/>
          <a:stretch/>
        </p:blipFill>
        <p:spPr>
          <a:xfrm>
            <a:off x="446330" y="809787"/>
            <a:ext cx="11299340" cy="40722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DE788038-DF81-A44A-6D53-2621F63A5F17}"/>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[S. McCloud, </a:t>
            </a:r>
            <a:r>
              <a:rPr lang="en-CA" sz="1200" i="1" dirty="0">
                <a:solidFill>
                  <a:schemeClr val="tx2"/>
                </a:solidFill>
                <a:latin typeface="Dagny OT" panose="020B0504020201020104" pitchFamily="34" charset="0"/>
              </a:rPr>
              <a:t>Making Comics</a:t>
            </a:r>
            <a:r>
              <a:rPr lang="en-CA" sz="1200" dirty="0">
                <a:solidFill>
                  <a:schemeClr val="tx2"/>
                </a:solidFill>
                <a:latin typeface="Dagny OT" panose="020B0504020201020104" pitchFamily="34" charset="0"/>
              </a:rPr>
              <a:t>]</a:t>
            </a:r>
          </a:p>
        </p:txBody>
      </p:sp>
      <p:sp>
        <p:nvSpPr>
          <p:cNvPr id="4" name="Content Placeholder 2">
            <a:extLst>
              <a:ext uri="{FF2B5EF4-FFF2-40B4-BE49-F238E27FC236}">
                <a16:creationId xmlns:a16="http://schemas.microsoft.com/office/drawing/2014/main" id="{B9452298-803D-9FF1-49F0-3B527B349B03}"/>
              </a:ext>
            </a:extLst>
          </p:cNvPr>
          <p:cNvSpPr txBox="1">
            <a:spLocks/>
          </p:cNvSpPr>
          <p:nvPr/>
        </p:nvSpPr>
        <p:spPr>
          <a:xfrm>
            <a:off x="446330" y="5109881"/>
            <a:ext cx="11299340" cy="996345"/>
          </a:xfrm>
          <a:prstGeom prst="rect">
            <a:avLst/>
          </a:prstGeom>
        </p:spPr>
        <p:txBody>
          <a:bodyPr anchor="ctr"/>
          <a:lst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CA" dirty="0"/>
              <a:t>“Look, it’s Kelly Donovan, twin brother of the Xander actor on </a:t>
            </a:r>
            <a:r>
              <a:rPr lang="en-CA" i="1" dirty="0"/>
              <a:t>Buffy the Vampire Slayer</a:t>
            </a:r>
            <a:r>
              <a:rPr lang="en-CA" dirty="0"/>
              <a:t>, plus Humphrey Bogart wearing a Freddy Mercury mask, and a robot duplicate of former U.N. Secretary General Boutros Boutros-Ghali!”</a:t>
            </a:r>
            <a:endParaRPr lang="en-US" dirty="0"/>
          </a:p>
        </p:txBody>
      </p:sp>
    </p:spTree>
    <p:extLst>
      <p:ext uri="{BB962C8B-B14F-4D97-AF65-F5344CB8AC3E}">
        <p14:creationId xmlns:p14="http://schemas.microsoft.com/office/powerpoint/2010/main" val="360538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e charts 3D art">
            <a:extLst>
              <a:ext uri="{FF2B5EF4-FFF2-40B4-BE49-F238E27FC236}">
                <a16:creationId xmlns:a16="http://schemas.microsoft.com/office/drawing/2014/main" id="{B14BC6C8-9BB7-5DFB-E6A3-624AE3326661}"/>
              </a:ext>
            </a:extLst>
          </p:cNvPr>
          <p:cNvPicPr>
            <a:picLocks noChangeAspect="1"/>
          </p:cNvPicPr>
          <p:nvPr/>
        </p:nvPicPr>
        <p:blipFill rotWithShape="1">
          <a:blip r:embed="rId2"/>
          <a:srcRect t="8636" b="7094"/>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A2D8B65-1F55-A1D5-0D0C-37A7201A9C5B}"/>
              </a:ext>
            </a:extLst>
          </p:cNvPr>
          <p:cNvSpPr>
            <a:spLocks noGrp="1"/>
          </p:cNvSpPr>
          <p:nvPr>
            <p:ph type="title"/>
          </p:nvPr>
        </p:nvSpPr>
        <p:spPr>
          <a:xfrm>
            <a:off x="584200" y="1006956"/>
            <a:ext cx="3412067" cy="1372177"/>
          </a:xfrm>
        </p:spPr>
        <p:txBody>
          <a:bodyPr anchor="ctr">
            <a:normAutofit/>
          </a:bodyPr>
          <a:lstStyle/>
          <a:p>
            <a:r>
              <a:rPr lang="en-CA"/>
              <a:t>Approaches to Data Cleaning</a:t>
            </a:r>
          </a:p>
        </p:txBody>
      </p:sp>
      <p:sp>
        <p:nvSpPr>
          <p:cNvPr id="3" name="Content Placeholder 2">
            <a:extLst>
              <a:ext uri="{FF2B5EF4-FFF2-40B4-BE49-F238E27FC236}">
                <a16:creationId xmlns:a16="http://schemas.microsoft.com/office/drawing/2014/main" id="{BD2928DC-9ADB-0884-7AB3-EEA1EECC208A}"/>
              </a:ext>
            </a:extLst>
          </p:cNvPr>
          <p:cNvSpPr>
            <a:spLocks noGrp="1"/>
          </p:cNvSpPr>
          <p:nvPr>
            <p:ph idx="1"/>
          </p:nvPr>
        </p:nvSpPr>
        <p:spPr>
          <a:xfrm>
            <a:off x="581193" y="2438399"/>
            <a:ext cx="3415074" cy="3564467"/>
          </a:xfrm>
        </p:spPr>
        <p:txBody>
          <a:bodyPr>
            <a:normAutofit/>
          </a:bodyPr>
          <a:lstStyle/>
          <a:p>
            <a:pPr>
              <a:lnSpc>
                <a:spcPct val="90000"/>
              </a:lnSpc>
              <a:spcBef>
                <a:spcPts val="1200"/>
              </a:spcBef>
            </a:pPr>
            <a:r>
              <a:rPr lang="en-US" sz="1500" dirty="0">
                <a:solidFill>
                  <a:schemeClr val="bg1"/>
                </a:solidFill>
              </a:rPr>
              <a:t>There are 2 </a:t>
            </a:r>
            <a:r>
              <a:rPr lang="en-US" sz="1500" b="1" dirty="0">
                <a:solidFill>
                  <a:schemeClr val="bg1"/>
                </a:solidFill>
              </a:rPr>
              <a:t>philosophical</a:t>
            </a:r>
            <a:r>
              <a:rPr lang="en-US" sz="1500" dirty="0">
                <a:solidFill>
                  <a:schemeClr val="bg1"/>
                </a:solidFill>
              </a:rPr>
              <a:t> approaches to data cleaning and validation:</a:t>
            </a:r>
          </a:p>
          <a:p>
            <a:pPr lvl="1">
              <a:lnSpc>
                <a:spcPct val="90000"/>
              </a:lnSpc>
              <a:spcBef>
                <a:spcPts val="1200"/>
              </a:spcBef>
            </a:pPr>
            <a:r>
              <a:rPr lang="en-US" sz="1500" dirty="0">
                <a:solidFill>
                  <a:schemeClr val="bg1"/>
                </a:solidFill>
              </a:rPr>
              <a:t>methodical</a:t>
            </a:r>
          </a:p>
          <a:p>
            <a:pPr lvl="1">
              <a:lnSpc>
                <a:spcPct val="90000"/>
              </a:lnSpc>
              <a:spcBef>
                <a:spcPts val="1200"/>
              </a:spcBef>
            </a:pPr>
            <a:r>
              <a:rPr lang="en-US" sz="1500" dirty="0">
                <a:solidFill>
                  <a:schemeClr val="bg1"/>
                </a:solidFill>
              </a:rPr>
              <a:t>narrative</a:t>
            </a:r>
          </a:p>
          <a:p>
            <a:pPr>
              <a:lnSpc>
                <a:spcPct val="90000"/>
              </a:lnSpc>
              <a:spcBef>
                <a:spcPts val="1200"/>
              </a:spcBef>
            </a:pPr>
            <a:r>
              <a:rPr lang="en-US" sz="1500" dirty="0">
                <a:solidFill>
                  <a:schemeClr val="bg1"/>
                </a:solidFill>
              </a:rPr>
              <a:t>The </a:t>
            </a:r>
            <a:r>
              <a:rPr lang="en-US" sz="1500" b="1" dirty="0">
                <a:solidFill>
                  <a:schemeClr val="bg1"/>
                </a:solidFill>
              </a:rPr>
              <a:t>methodical</a:t>
            </a:r>
            <a:r>
              <a:rPr lang="en-US" sz="1500" dirty="0">
                <a:solidFill>
                  <a:schemeClr val="bg1"/>
                </a:solidFill>
              </a:rPr>
              <a:t> approach consists of running through a</a:t>
            </a:r>
            <a:r>
              <a:rPr lang="en-US" sz="1500" b="1" dirty="0">
                <a:solidFill>
                  <a:schemeClr val="bg1"/>
                </a:solidFill>
              </a:rPr>
              <a:t> check list </a:t>
            </a:r>
            <a:r>
              <a:rPr lang="en-US" sz="1500" dirty="0">
                <a:solidFill>
                  <a:schemeClr val="bg1"/>
                </a:solidFill>
              </a:rPr>
              <a:t>of potential issues and flagging those that apply to the data.</a:t>
            </a:r>
          </a:p>
          <a:p>
            <a:pPr>
              <a:lnSpc>
                <a:spcPct val="90000"/>
              </a:lnSpc>
              <a:spcBef>
                <a:spcPts val="1200"/>
              </a:spcBef>
            </a:pPr>
            <a:r>
              <a:rPr lang="en-US" sz="1500" dirty="0">
                <a:solidFill>
                  <a:schemeClr val="bg1"/>
                </a:solidFill>
              </a:rPr>
              <a:t>The </a:t>
            </a:r>
            <a:r>
              <a:rPr lang="en-US" sz="1500" b="1" dirty="0">
                <a:solidFill>
                  <a:schemeClr val="bg1"/>
                </a:solidFill>
              </a:rPr>
              <a:t>narrative</a:t>
            </a:r>
            <a:r>
              <a:rPr lang="en-US" sz="1500" dirty="0">
                <a:solidFill>
                  <a:schemeClr val="bg1"/>
                </a:solidFill>
              </a:rPr>
              <a:t> approach consists of </a:t>
            </a:r>
            <a:r>
              <a:rPr lang="en-US" sz="1500" b="1" dirty="0">
                <a:solidFill>
                  <a:schemeClr val="bg1"/>
                </a:solidFill>
              </a:rPr>
              <a:t>exploring</a:t>
            </a:r>
            <a:r>
              <a:rPr lang="en-US" sz="1500" dirty="0">
                <a:solidFill>
                  <a:schemeClr val="bg1"/>
                </a:solidFill>
              </a:rPr>
              <a:t> the dataset and trying to spot unlikely and irregular patterns.</a:t>
            </a:r>
          </a:p>
        </p:txBody>
      </p:sp>
    </p:spTree>
    <p:extLst>
      <p:ext uri="{BB962C8B-B14F-4D97-AF65-F5344CB8AC3E}">
        <p14:creationId xmlns:p14="http://schemas.microsoft.com/office/powerpoint/2010/main" val="303017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dirty="0"/>
              <a:t>Visual Storytelling Choices</a:t>
            </a:r>
          </a:p>
        </p:txBody>
      </p:sp>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p:txBody>
          <a:bodyPr/>
          <a:lstStyle/>
          <a:p>
            <a:r>
              <a:rPr lang="en-GB" dirty="0"/>
              <a:t>Communicating with </a:t>
            </a:r>
            <a:r>
              <a:rPr lang="en-GB" b="1" dirty="0"/>
              <a:t>clarity</a:t>
            </a:r>
            <a:r>
              <a:rPr lang="en-GB" dirty="0"/>
              <a:t> means that audience comprehension remains the </a:t>
            </a:r>
            <a:r>
              <a:rPr lang="en-GB" b="1" dirty="0"/>
              <a:t>ultimate goal:</a:t>
            </a:r>
          </a:p>
          <a:p>
            <a:pPr lvl="1"/>
            <a:r>
              <a:rPr lang="en-GB" dirty="0"/>
              <a:t>choice of </a:t>
            </a:r>
            <a:r>
              <a:rPr lang="en-GB" b="1" dirty="0"/>
              <a:t>moment</a:t>
            </a:r>
            <a:r>
              <a:rPr lang="en-GB" dirty="0"/>
              <a:t> is ‘connecting the dots’, showing only what matters to the story;</a:t>
            </a:r>
          </a:p>
          <a:p>
            <a:pPr lvl="1"/>
            <a:r>
              <a:rPr lang="en-GB" dirty="0"/>
              <a:t>choice of </a:t>
            </a:r>
            <a:r>
              <a:rPr lang="en-GB" b="1" dirty="0"/>
              <a:t>frame</a:t>
            </a:r>
            <a:r>
              <a:rPr lang="en-GB" dirty="0"/>
              <a:t> is creating and directing the audience’s focus;</a:t>
            </a:r>
          </a:p>
          <a:p>
            <a:pPr lvl="1"/>
            <a:r>
              <a:rPr lang="en-GB" dirty="0"/>
              <a:t>choice of </a:t>
            </a:r>
            <a:r>
              <a:rPr lang="en-GB" b="1" dirty="0"/>
              <a:t>image</a:t>
            </a:r>
            <a:r>
              <a:rPr lang="en-GB" dirty="0"/>
              <a:t> is selecting the right charts for the story, with emphasis on simplicity and ability to convey the message;</a:t>
            </a:r>
          </a:p>
          <a:p>
            <a:pPr lvl="1"/>
            <a:r>
              <a:rPr lang="en-GB" dirty="0"/>
              <a:t>choice of </a:t>
            </a:r>
            <a:r>
              <a:rPr lang="en-GB" b="1" dirty="0"/>
              <a:t>word</a:t>
            </a:r>
            <a:r>
              <a:rPr lang="en-GB" dirty="0"/>
              <a:t> is clearly and persuasively communicating ideas in seamless combination with the charts;</a:t>
            </a:r>
          </a:p>
          <a:p>
            <a:pPr lvl="1"/>
            <a:r>
              <a:rPr lang="en-GB" dirty="0"/>
              <a:t>choice of </a:t>
            </a:r>
            <a:r>
              <a:rPr lang="en-GB" b="1" dirty="0"/>
              <a:t>flow</a:t>
            </a:r>
            <a:r>
              <a:rPr lang="en-GB" dirty="0"/>
              <a:t> is guiding the audience from one chart to the next, from one page to the next, and creating a transparent and intuitive ‘reading’ experience, by arranging pages in a dashboard, charts on a page, and elements within charts intelligently.</a:t>
            </a:r>
          </a:p>
        </p:txBody>
      </p:sp>
      <p:sp>
        <p:nvSpPr>
          <p:cNvPr id="6" name="TextBox 5">
            <a:extLst>
              <a:ext uri="{FF2B5EF4-FFF2-40B4-BE49-F238E27FC236}">
                <a16:creationId xmlns:a16="http://schemas.microsoft.com/office/drawing/2014/main" id="{235195F4-1170-74F0-6EC7-89E8620818F4}"/>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[based on an idea from S. McCloud, </a:t>
            </a:r>
            <a:r>
              <a:rPr lang="en-CA" sz="1200" i="1" dirty="0">
                <a:solidFill>
                  <a:schemeClr val="tx2"/>
                </a:solidFill>
                <a:latin typeface="Dagny OT" panose="020B0504020201020104" pitchFamily="34" charset="0"/>
              </a:rPr>
              <a:t>Making Comics</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194924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CC1C-2054-EC04-0A7A-422C69AEA04E}"/>
              </a:ext>
            </a:extLst>
          </p:cNvPr>
          <p:cNvSpPr>
            <a:spLocks noGrp="1"/>
          </p:cNvSpPr>
          <p:nvPr>
            <p:ph type="title"/>
          </p:nvPr>
        </p:nvSpPr>
        <p:spPr/>
        <p:txBody>
          <a:bodyPr/>
          <a:lstStyle/>
          <a:p>
            <a:r>
              <a:rPr lang="en-CA" dirty="0"/>
              <a:t>Choice of Moment</a:t>
            </a:r>
          </a:p>
        </p:txBody>
      </p:sp>
      <p:pic>
        <p:nvPicPr>
          <p:cNvPr id="6" name="Content Placeholder 5" descr="Map&#10;&#10;Description automatically generated">
            <a:extLst>
              <a:ext uri="{FF2B5EF4-FFF2-40B4-BE49-F238E27FC236}">
                <a16:creationId xmlns:a16="http://schemas.microsoft.com/office/drawing/2014/main" id="{83821B93-9357-88CD-2A96-F124A162C419}"/>
              </a:ext>
            </a:extLst>
          </p:cNvPr>
          <p:cNvPicPr>
            <a:picLocks noGrp="1" noChangeAspect="1"/>
          </p:cNvPicPr>
          <p:nvPr>
            <p:ph sz="half" idx="1"/>
          </p:nvPr>
        </p:nvPicPr>
        <p:blipFill>
          <a:blip r:embed="rId2"/>
          <a:stretch>
            <a:fillRect/>
          </a:stretch>
        </p:blipFill>
        <p:spPr>
          <a:xfrm>
            <a:off x="581193" y="2326341"/>
            <a:ext cx="7530356" cy="3769659"/>
          </a:xfrm>
        </p:spPr>
      </p:pic>
      <p:pic>
        <p:nvPicPr>
          <p:cNvPr id="8" name="Content Placeholder 7" descr="Chart, map&#10;&#10;Description automatically generated">
            <a:extLst>
              <a:ext uri="{FF2B5EF4-FFF2-40B4-BE49-F238E27FC236}">
                <a16:creationId xmlns:a16="http://schemas.microsoft.com/office/drawing/2014/main" id="{587115E4-3B59-1576-E11E-B98D5CBAA907}"/>
              </a:ext>
            </a:extLst>
          </p:cNvPr>
          <p:cNvPicPr>
            <a:picLocks noGrp="1" noChangeAspect="1"/>
          </p:cNvPicPr>
          <p:nvPr>
            <p:ph sz="half" idx="2"/>
          </p:nvPr>
        </p:nvPicPr>
        <p:blipFill>
          <a:blip r:embed="rId3"/>
          <a:stretch>
            <a:fillRect/>
          </a:stretch>
        </p:blipFill>
        <p:spPr>
          <a:xfrm>
            <a:off x="8704060" y="2195782"/>
            <a:ext cx="2992459" cy="4094162"/>
          </a:xfrm>
        </p:spPr>
      </p:pic>
      <p:sp>
        <p:nvSpPr>
          <p:cNvPr id="9" name="Rectangle 8">
            <a:extLst>
              <a:ext uri="{FF2B5EF4-FFF2-40B4-BE49-F238E27FC236}">
                <a16:creationId xmlns:a16="http://schemas.microsoft.com/office/drawing/2014/main" id="{657240D3-0481-D1AE-F6E3-432B33436F75}"/>
              </a:ext>
            </a:extLst>
          </p:cNvPr>
          <p:cNvSpPr/>
          <p:nvPr/>
        </p:nvSpPr>
        <p:spPr>
          <a:xfrm>
            <a:off x="6553201" y="1998250"/>
            <a:ext cx="1558348" cy="78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11F48206-1483-5BBC-8F12-5F175F04AB3F}"/>
              </a:ext>
            </a:extLst>
          </p:cNvPr>
          <p:cNvSpPr/>
          <p:nvPr/>
        </p:nvSpPr>
        <p:spPr>
          <a:xfrm>
            <a:off x="8132849" y="2013203"/>
            <a:ext cx="1285851" cy="376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6C1593AA-A931-5A35-9976-1055EF459536}"/>
              </a:ext>
            </a:extLst>
          </p:cNvPr>
          <p:cNvSpPr/>
          <p:nvPr/>
        </p:nvSpPr>
        <p:spPr>
          <a:xfrm>
            <a:off x="277903" y="2156016"/>
            <a:ext cx="980057" cy="376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3A2A3C5F-B421-D4DA-C2F1-A63AF0996BC3}"/>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a:t>
            </a:r>
            <a:r>
              <a:rPr lang="en-CA" sz="1200" dirty="0" err="1">
                <a:solidFill>
                  <a:schemeClr val="tx2"/>
                </a:solidFill>
                <a:latin typeface="Dagny OT" panose="020B0504020201020104" pitchFamily="34" charset="0"/>
              </a:rPr>
              <a:t>Gapminder</a:t>
            </a:r>
            <a:r>
              <a:rPr lang="en-CA" sz="1200" dirty="0">
                <a:solidFill>
                  <a:schemeClr val="tx2"/>
                </a:solidFill>
                <a:latin typeface="Dagny OT" panose="020B0504020201020104" pitchFamily="34" charset="0"/>
              </a:rPr>
              <a:t> Tools]</a:t>
            </a:r>
          </a:p>
        </p:txBody>
      </p:sp>
    </p:spTree>
    <p:extLst>
      <p:ext uri="{BB962C8B-B14F-4D97-AF65-F5344CB8AC3E}">
        <p14:creationId xmlns:p14="http://schemas.microsoft.com/office/powerpoint/2010/main" val="5968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CC1C-2054-EC04-0A7A-422C69AEA04E}"/>
              </a:ext>
            </a:extLst>
          </p:cNvPr>
          <p:cNvSpPr>
            <a:spLocks noGrp="1"/>
          </p:cNvSpPr>
          <p:nvPr>
            <p:ph type="title"/>
          </p:nvPr>
        </p:nvSpPr>
        <p:spPr/>
        <p:txBody>
          <a:bodyPr/>
          <a:lstStyle/>
          <a:p>
            <a:r>
              <a:rPr lang="en-CA" dirty="0"/>
              <a:t>Choice of Frame</a:t>
            </a:r>
          </a:p>
        </p:txBody>
      </p:sp>
      <p:pic>
        <p:nvPicPr>
          <p:cNvPr id="6" name="Content Placeholder 5" descr="Chart, bar chart&#10;&#10;Description automatically generated">
            <a:extLst>
              <a:ext uri="{FF2B5EF4-FFF2-40B4-BE49-F238E27FC236}">
                <a16:creationId xmlns:a16="http://schemas.microsoft.com/office/drawing/2014/main" id="{8E3EA1C1-A4F5-5058-77B4-0148C936728C}"/>
              </a:ext>
            </a:extLst>
          </p:cNvPr>
          <p:cNvPicPr>
            <a:picLocks noGrp="1" noChangeAspect="1"/>
          </p:cNvPicPr>
          <p:nvPr>
            <p:ph sz="half" idx="1"/>
          </p:nvPr>
        </p:nvPicPr>
        <p:blipFill>
          <a:blip r:embed="rId2"/>
          <a:stretch>
            <a:fillRect/>
          </a:stretch>
        </p:blipFill>
        <p:spPr>
          <a:xfrm>
            <a:off x="581193" y="2429842"/>
            <a:ext cx="4871719" cy="3698500"/>
          </a:xfrm>
        </p:spPr>
      </p:pic>
      <p:pic>
        <p:nvPicPr>
          <p:cNvPr id="8" name="Content Placeholder 7" descr="Chart, bar chart&#10;&#10;Description automatically generated">
            <a:extLst>
              <a:ext uri="{FF2B5EF4-FFF2-40B4-BE49-F238E27FC236}">
                <a16:creationId xmlns:a16="http://schemas.microsoft.com/office/drawing/2014/main" id="{49A654C9-2CB4-10DE-C099-F7E94E22AD96}"/>
              </a:ext>
            </a:extLst>
          </p:cNvPr>
          <p:cNvPicPr>
            <a:picLocks noGrp="1" noChangeAspect="1"/>
          </p:cNvPicPr>
          <p:nvPr>
            <p:ph sz="half" idx="2"/>
          </p:nvPr>
        </p:nvPicPr>
        <p:blipFill>
          <a:blip r:embed="rId3"/>
          <a:stretch>
            <a:fillRect/>
          </a:stretch>
        </p:blipFill>
        <p:spPr>
          <a:xfrm>
            <a:off x="6739088" y="2429842"/>
            <a:ext cx="4871719" cy="3698500"/>
          </a:xfrm>
        </p:spPr>
      </p:pic>
      <p:sp>
        <p:nvSpPr>
          <p:cNvPr id="9" name="TextBox 8">
            <a:extLst>
              <a:ext uri="{FF2B5EF4-FFF2-40B4-BE49-F238E27FC236}">
                <a16:creationId xmlns:a16="http://schemas.microsoft.com/office/drawing/2014/main" id="{81FB69F7-C9BF-D403-B3E1-9A748581D000}"/>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945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CC1C-2054-EC04-0A7A-422C69AEA04E}"/>
              </a:ext>
            </a:extLst>
          </p:cNvPr>
          <p:cNvSpPr>
            <a:spLocks noGrp="1"/>
          </p:cNvSpPr>
          <p:nvPr>
            <p:ph type="title"/>
          </p:nvPr>
        </p:nvSpPr>
        <p:spPr/>
        <p:txBody>
          <a:bodyPr/>
          <a:lstStyle/>
          <a:p>
            <a:r>
              <a:rPr lang="en-CA" dirty="0"/>
              <a:t>Choice of Image</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0E8C0922-6C09-DC57-07EE-F2F92127AB98}"/>
              </a:ext>
            </a:extLst>
          </p:cNvPr>
          <p:cNvPicPr>
            <a:picLocks noGrp="1" noChangeAspect="1"/>
          </p:cNvPicPr>
          <p:nvPr>
            <p:ph sz="half" idx="1"/>
          </p:nvPr>
        </p:nvPicPr>
        <p:blipFill>
          <a:blip r:embed="rId2"/>
          <a:stretch>
            <a:fillRect/>
          </a:stretch>
        </p:blipFill>
        <p:spPr>
          <a:xfrm>
            <a:off x="465346" y="2554356"/>
            <a:ext cx="6256932" cy="3508954"/>
          </a:xfrm>
        </p:spPr>
      </p:pic>
      <p:pic>
        <p:nvPicPr>
          <p:cNvPr id="8" name="Content Placeholder 7" descr="Chart, timeline, bar chart&#10;&#10;Description automatically generated">
            <a:extLst>
              <a:ext uri="{FF2B5EF4-FFF2-40B4-BE49-F238E27FC236}">
                <a16:creationId xmlns:a16="http://schemas.microsoft.com/office/drawing/2014/main" id="{E922CF4D-2DB9-B579-13B0-83E4DC3DEFF3}"/>
              </a:ext>
            </a:extLst>
          </p:cNvPr>
          <p:cNvPicPr>
            <a:picLocks noGrp="1" noChangeAspect="1"/>
          </p:cNvPicPr>
          <p:nvPr>
            <p:ph sz="half" idx="2"/>
          </p:nvPr>
        </p:nvPicPr>
        <p:blipFill rotWithShape="1">
          <a:blip r:embed="rId3"/>
          <a:srcRect l="2390" t="2648" r="1833" b="2432"/>
          <a:stretch/>
        </p:blipFill>
        <p:spPr>
          <a:xfrm>
            <a:off x="7086600" y="2365733"/>
            <a:ext cx="4596848" cy="3886200"/>
          </a:xfrm>
        </p:spPr>
      </p:pic>
      <p:sp>
        <p:nvSpPr>
          <p:cNvPr id="9" name="TextBox 8">
            <a:extLst>
              <a:ext uri="{FF2B5EF4-FFF2-40B4-BE49-F238E27FC236}">
                <a16:creationId xmlns:a16="http://schemas.microsoft.com/office/drawing/2014/main" id="{796F7408-216F-D555-04A6-AFA436C3AC03}"/>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[Author unknown]</a:t>
            </a:r>
          </a:p>
        </p:txBody>
      </p:sp>
    </p:spTree>
    <p:extLst>
      <p:ext uri="{BB962C8B-B14F-4D97-AF65-F5344CB8AC3E}">
        <p14:creationId xmlns:p14="http://schemas.microsoft.com/office/powerpoint/2010/main" val="61093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CC1C-2054-EC04-0A7A-422C69AEA04E}"/>
              </a:ext>
            </a:extLst>
          </p:cNvPr>
          <p:cNvSpPr>
            <a:spLocks noGrp="1"/>
          </p:cNvSpPr>
          <p:nvPr>
            <p:ph type="title"/>
          </p:nvPr>
        </p:nvSpPr>
        <p:spPr/>
        <p:txBody>
          <a:bodyPr/>
          <a:lstStyle/>
          <a:p>
            <a:r>
              <a:rPr lang="en-CA" dirty="0"/>
              <a:t>Choice of Word</a:t>
            </a:r>
          </a:p>
        </p:txBody>
      </p:sp>
      <p:pic>
        <p:nvPicPr>
          <p:cNvPr id="6" name="Content Placeholder 5" descr="Chart&#10;&#10;Description automatically generated">
            <a:extLst>
              <a:ext uri="{FF2B5EF4-FFF2-40B4-BE49-F238E27FC236}">
                <a16:creationId xmlns:a16="http://schemas.microsoft.com/office/drawing/2014/main" id="{61CEF851-55C1-EEBE-A225-202F88F81417}"/>
              </a:ext>
            </a:extLst>
          </p:cNvPr>
          <p:cNvPicPr>
            <a:picLocks noGrp="1" noChangeAspect="1"/>
          </p:cNvPicPr>
          <p:nvPr>
            <p:ph sz="half" idx="1"/>
          </p:nvPr>
        </p:nvPicPr>
        <p:blipFill>
          <a:blip r:embed="rId2"/>
          <a:stretch>
            <a:fillRect/>
          </a:stretch>
        </p:blipFill>
        <p:spPr>
          <a:xfrm>
            <a:off x="1921565" y="1781095"/>
            <a:ext cx="8261074" cy="4511614"/>
          </a:xfrm>
        </p:spPr>
      </p:pic>
      <p:sp>
        <p:nvSpPr>
          <p:cNvPr id="11" name="TextBox 10">
            <a:extLst>
              <a:ext uri="{FF2B5EF4-FFF2-40B4-BE49-F238E27FC236}">
                <a16:creationId xmlns:a16="http://schemas.microsoft.com/office/drawing/2014/main" id="{E70DECBE-FFC1-032F-F83B-146B049617AF}"/>
              </a:ext>
            </a:extLst>
          </p:cNvPr>
          <p:cNvSpPr txBox="1"/>
          <p:nvPr/>
        </p:nvSpPr>
        <p:spPr>
          <a:xfrm>
            <a:off x="8332631" y="20338"/>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339204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5B7EB-8FB4-C95A-0295-A39F1570EE76}"/>
              </a:ext>
            </a:extLst>
          </p:cNvPr>
          <p:cNvSpPr>
            <a:spLocks noGrp="1"/>
          </p:cNvSpPr>
          <p:nvPr>
            <p:ph type="title"/>
          </p:nvPr>
        </p:nvSpPr>
        <p:spPr/>
        <p:txBody>
          <a:bodyPr/>
          <a:lstStyle/>
          <a:p>
            <a:r>
              <a:rPr lang="en-CA" dirty="0"/>
              <a:t>Visual Storytelling Combinations </a:t>
            </a:r>
          </a:p>
        </p:txBody>
      </p:sp>
      <p:sp>
        <p:nvSpPr>
          <p:cNvPr id="3" name="Content Placeholder 2">
            <a:extLst>
              <a:ext uri="{FF2B5EF4-FFF2-40B4-BE49-F238E27FC236}">
                <a16:creationId xmlns:a16="http://schemas.microsoft.com/office/drawing/2014/main" id="{7CEB5525-5B03-0ECF-6810-3357522742CE}"/>
              </a:ext>
            </a:extLst>
          </p:cNvPr>
          <p:cNvSpPr>
            <a:spLocks noGrp="1"/>
          </p:cNvSpPr>
          <p:nvPr>
            <p:ph idx="1"/>
          </p:nvPr>
        </p:nvSpPr>
        <p:spPr/>
        <p:txBody>
          <a:bodyPr>
            <a:normAutofit lnSpcReduction="10000"/>
          </a:bodyPr>
          <a:lstStyle/>
          <a:p>
            <a:pPr lvl="1">
              <a:lnSpc>
                <a:spcPct val="110000"/>
              </a:lnSpc>
            </a:pPr>
            <a:r>
              <a:rPr lang="en-GB" b="1" dirty="0"/>
              <a:t>text-specific</a:t>
            </a:r>
            <a:r>
              <a:rPr lang="en-GB" dirty="0"/>
              <a:t>, where text provides all that is needed to know and the charts illustrate some aspects of the story that is described</a:t>
            </a:r>
          </a:p>
          <a:p>
            <a:pPr lvl="1">
              <a:lnSpc>
                <a:spcPct val="110000"/>
              </a:lnSpc>
            </a:pPr>
            <a:r>
              <a:rPr lang="en-GB" b="1" dirty="0"/>
              <a:t>chart-specific</a:t>
            </a:r>
            <a:r>
              <a:rPr lang="en-GB" dirty="0"/>
              <a:t>, where the charts provide all that is needed to know and the text accentuates some aspects of the story that is shown</a:t>
            </a:r>
          </a:p>
          <a:p>
            <a:pPr lvl="1">
              <a:lnSpc>
                <a:spcPct val="110000"/>
              </a:lnSpc>
            </a:pPr>
            <a:r>
              <a:rPr lang="en-GB" b="1" dirty="0"/>
              <a:t>duo-specific</a:t>
            </a:r>
            <a:r>
              <a:rPr lang="en-GB" dirty="0"/>
              <a:t>, where text and charts are both telling roughly the same story</a:t>
            </a:r>
          </a:p>
          <a:p>
            <a:pPr lvl="1">
              <a:lnSpc>
                <a:spcPct val="110000"/>
              </a:lnSpc>
            </a:pPr>
            <a:r>
              <a:rPr lang="en-GB" b="1" dirty="0"/>
              <a:t>intersecting</a:t>
            </a:r>
            <a:r>
              <a:rPr lang="en-GB" dirty="0"/>
              <a:t>, where text and charts work together in some respects but also contribute to the story independently</a:t>
            </a:r>
          </a:p>
          <a:p>
            <a:pPr lvl="1">
              <a:lnSpc>
                <a:spcPct val="110000"/>
              </a:lnSpc>
            </a:pPr>
            <a:r>
              <a:rPr lang="en-GB" b="1" dirty="0"/>
              <a:t>interdependent</a:t>
            </a:r>
            <a:r>
              <a:rPr lang="en-GB" dirty="0"/>
              <a:t>, where text and charts combine to convey an aspect of the story that neither could convey alone</a:t>
            </a:r>
          </a:p>
          <a:p>
            <a:pPr lvl="1">
              <a:lnSpc>
                <a:spcPct val="110000"/>
              </a:lnSpc>
            </a:pPr>
            <a:r>
              <a:rPr lang="en-GB" b="1" dirty="0"/>
              <a:t>parallel</a:t>
            </a:r>
            <a:r>
              <a:rPr lang="en-GB" dirty="0"/>
              <a:t>, where words and charts follow seemingly different storylines, without intersecting</a:t>
            </a:r>
          </a:p>
        </p:txBody>
      </p:sp>
      <p:sp>
        <p:nvSpPr>
          <p:cNvPr id="4" name="TextBox 3">
            <a:extLst>
              <a:ext uri="{FF2B5EF4-FFF2-40B4-BE49-F238E27FC236}">
                <a16:creationId xmlns:a16="http://schemas.microsoft.com/office/drawing/2014/main" id="{A692B97C-06F6-A72E-5915-2BAA618DB70F}"/>
              </a:ext>
            </a:extLst>
          </p:cNvPr>
          <p:cNvSpPr txBox="1"/>
          <p:nvPr/>
        </p:nvSpPr>
        <p:spPr>
          <a:xfrm>
            <a:off x="8332631" y="0"/>
            <a:ext cx="3859369"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[based on an idea from S. McCloud, </a:t>
            </a:r>
            <a:r>
              <a:rPr lang="en-CA" sz="1200" i="1" dirty="0">
                <a:solidFill>
                  <a:schemeClr val="tx2"/>
                </a:solidFill>
                <a:latin typeface="Dagny OT" panose="020B0504020201020104" pitchFamily="34" charset="0"/>
              </a:rPr>
              <a:t>Making Comics</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99140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AED7A1-D82D-EA82-1123-A9863CCA619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line chart&#10;&#10;Description automatically generated">
            <a:extLst>
              <a:ext uri="{FF2B5EF4-FFF2-40B4-BE49-F238E27FC236}">
                <a16:creationId xmlns:a16="http://schemas.microsoft.com/office/drawing/2014/main" id="{6AF9F52F-8E51-49E1-9B24-15196842D770}"/>
              </a:ext>
            </a:extLst>
          </p:cNvPr>
          <p:cNvPicPr>
            <a:picLocks noChangeAspect="1"/>
          </p:cNvPicPr>
          <p:nvPr/>
        </p:nvPicPr>
        <p:blipFill>
          <a:blip r:embed="rId2"/>
          <a:stretch>
            <a:fillRect/>
          </a:stretch>
        </p:blipFill>
        <p:spPr>
          <a:xfrm>
            <a:off x="0" y="994718"/>
            <a:ext cx="6101109" cy="523926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3A4ED47-8EC0-8757-0A29-D20AEDF5ECD8}"/>
              </a:ext>
            </a:extLst>
          </p:cNvPr>
          <p:cNvPicPr>
            <a:picLocks noChangeAspect="1"/>
          </p:cNvPicPr>
          <p:nvPr/>
        </p:nvPicPr>
        <p:blipFill>
          <a:blip r:embed="rId3"/>
          <a:stretch>
            <a:fillRect/>
          </a:stretch>
        </p:blipFill>
        <p:spPr>
          <a:xfrm>
            <a:off x="6524176" y="585400"/>
            <a:ext cx="2781300" cy="60579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8D608A49-1A37-ECB5-1B20-7F2DAF665EF9}"/>
              </a:ext>
            </a:extLst>
          </p:cNvPr>
          <p:cNvPicPr>
            <a:picLocks noChangeAspect="1"/>
          </p:cNvPicPr>
          <p:nvPr/>
        </p:nvPicPr>
        <p:blipFill>
          <a:blip r:embed="rId4"/>
          <a:stretch>
            <a:fillRect/>
          </a:stretch>
        </p:blipFill>
        <p:spPr>
          <a:xfrm>
            <a:off x="9305476" y="994718"/>
            <a:ext cx="2768600" cy="5562600"/>
          </a:xfrm>
          <a:prstGeom prst="rect">
            <a:avLst/>
          </a:prstGeom>
        </p:spPr>
      </p:pic>
      <p:sp>
        <p:nvSpPr>
          <p:cNvPr id="9" name="TextBox 8">
            <a:extLst>
              <a:ext uri="{FF2B5EF4-FFF2-40B4-BE49-F238E27FC236}">
                <a16:creationId xmlns:a16="http://schemas.microsoft.com/office/drawing/2014/main" id="{4018D391-2BE0-5A0D-177B-10B09B2AC244}"/>
              </a:ext>
            </a:extLst>
          </p:cNvPr>
          <p:cNvSpPr txBox="1"/>
          <p:nvPr/>
        </p:nvSpPr>
        <p:spPr>
          <a:xfrm>
            <a:off x="0" y="0"/>
            <a:ext cx="6096000" cy="276999"/>
          </a:xfrm>
          <a:prstGeom prst="rect">
            <a:avLst/>
          </a:prstGeom>
          <a:noFill/>
        </p:spPr>
        <p:txBody>
          <a:bodyPr wrap="square">
            <a:spAutoFit/>
          </a:bodyPr>
          <a:lstStyle/>
          <a:p>
            <a:r>
              <a:rPr lang="en-US" sz="1200" dirty="0">
                <a:solidFill>
                  <a:schemeClr val="tx2"/>
                </a:solidFill>
                <a:latin typeface="Dagny OT" panose="020B0504020201020104" pitchFamily="34" charset="77"/>
              </a:rPr>
              <a:t>[</a:t>
            </a:r>
            <a:r>
              <a:rPr lang="en-US" sz="1200" dirty="0">
                <a:latin typeface="Dagny OT" panose="020B0504020201020104" pitchFamily="34" charset="77"/>
                <a:hlinkClick r:id="rId5"/>
              </a:rPr>
              <a:t>https://flourish.studio/blog/accessible-chart-design</a:t>
            </a:r>
            <a:r>
              <a:rPr lang="en-US" sz="1200" dirty="0">
                <a:solidFill>
                  <a:schemeClr val="tx2"/>
                </a:solidFill>
                <a:latin typeface="Dagny OT" panose="020B0504020201020104" pitchFamily="34" charset="77"/>
              </a:rPr>
              <a:t>]</a:t>
            </a:r>
          </a:p>
        </p:txBody>
      </p:sp>
      <p:sp>
        <p:nvSpPr>
          <p:cNvPr id="10" name="TextBox 9">
            <a:extLst>
              <a:ext uri="{FF2B5EF4-FFF2-40B4-BE49-F238E27FC236}">
                <a16:creationId xmlns:a16="http://schemas.microsoft.com/office/drawing/2014/main" id="{815CA7B2-E64E-E8EF-E523-D609282A0AF4}"/>
              </a:ext>
            </a:extLst>
          </p:cNvPr>
          <p:cNvSpPr txBox="1"/>
          <p:nvPr/>
        </p:nvSpPr>
        <p:spPr>
          <a:xfrm>
            <a:off x="6150176" y="0"/>
            <a:ext cx="6096000" cy="276999"/>
          </a:xfrm>
          <a:prstGeom prst="rect">
            <a:avLst/>
          </a:prstGeom>
          <a:noFill/>
        </p:spPr>
        <p:txBody>
          <a:bodyPr wrap="square">
            <a:spAutoFit/>
          </a:bodyPr>
          <a:lstStyle/>
          <a:p>
            <a:pPr algn="r"/>
            <a:r>
              <a:rPr lang="en-US" sz="1200" dirty="0">
                <a:solidFill>
                  <a:schemeClr val="tx2"/>
                </a:solidFill>
                <a:latin typeface="Dagny OT" panose="020B0504020201020104" pitchFamily="34" charset="77"/>
              </a:rPr>
              <a:t>[P. Tickell, </a:t>
            </a:r>
            <a:r>
              <a:rPr lang="en-US" sz="1200" dirty="0">
                <a:solidFill>
                  <a:schemeClr val="tx2"/>
                </a:solidFill>
                <a:latin typeface="Dagny OT" panose="020B0504020201020104" pitchFamily="34" charset="77"/>
                <a:hlinkClick r:id="rId6"/>
              </a:rPr>
              <a:t>The Story of the Impossible Train</a:t>
            </a:r>
            <a:r>
              <a:rPr lang="en-US" sz="1200" dirty="0">
                <a:solidFill>
                  <a:schemeClr val="tx2"/>
                </a:solidFill>
                <a:latin typeface="Dagny OT" panose="020B0504020201020104" pitchFamily="34" charset="77"/>
              </a:rPr>
              <a:t>]</a:t>
            </a:r>
          </a:p>
        </p:txBody>
      </p:sp>
      <p:cxnSp>
        <p:nvCxnSpPr>
          <p:cNvPr id="12" name="Straight Connector 11">
            <a:extLst>
              <a:ext uri="{FF2B5EF4-FFF2-40B4-BE49-F238E27FC236}">
                <a16:creationId xmlns:a16="http://schemas.microsoft.com/office/drawing/2014/main" id="{F22B65A6-9397-6626-52EA-D88C3FB29030}"/>
              </a:ext>
            </a:extLst>
          </p:cNvPr>
          <p:cNvCxnSpPr>
            <a:cxnSpLocks/>
          </p:cNvCxnSpPr>
          <p:nvPr/>
        </p:nvCxnSpPr>
        <p:spPr>
          <a:xfrm>
            <a:off x="6313884" y="-203200"/>
            <a:ext cx="0" cy="7061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Word About Accessibility</a:t>
            </a:r>
            <a:endParaRPr lang="en-US" sz="2400" dirty="0"/>
          </a:p>
        </p:txBody>
      </p:sp>
      <p:sp>
        <p:nvSpPr>
          <p:cNvPr id="3" name="Content Placeholder 2"/>
          <p:cNvSpPr>
            <a:spLocks noGrp="1"/>
          </p:cNvSpPr>
          <p:nvPr>
            <p:ph idx="1"/>
          </p:nvPr>
        </p:nvSpPr>
        <p:spPr/>
        <p:txBody>
          <a:bodyPr vert="horz" lIns="0" tIns="45720" rIns="0" bIns="45720" rtlCol="0" anchor="ctr">
            <a:normAutofit/>
          </a:bodyPr>
          <a:lstStyle/>
          <a:p>
            <a:pPr>
              <a:spcBef>
                <a:spcPts val="1200"/>
              </a:spcBef>
            </a:pPr>
            <a:r>
              <a:rPr lang="en-US" dirty="0"/>
              <a:t>A table can be translated to Braille, but that’s not always possible for charts.</a:t>
            </a:r>
          </a:p>
          <a:p>
            <a:pPr>
              <a:spcBef>
                <a:spcPts val="1200"/>
              </a:spcBef>
            </a:pPr>
            <a:r>
              <a:rPr lang="en-US" dirty="0"/>
              <a:t>Describing the features and emerging structures in a visualization is a possible solution… </a:t>
            </a:r>
            <a:r>
              <a:rPr lang="en-US" b="1" dirty="0"/>
              <a:t>if they can be spotted</a:t>
            </a:r>
            <a:r>
              <a:rPr lang="en-US" dirty="0"/>
              <a:t>.</a:t>
            </a:r>
          </a:p>
          <a:p>
            <a:pPr>
              <a:spcBef>
                <a:spcPts val="1200"/>
              </a:spcBef>
            </a:pPr>
            <a:r>
              <a:rPr lang="en-US" dirty="0"/>
              <a:t>Analysts must produce clear and meaningful visualizations, but they must also describe their features in a fashion that allows all to "see" the insights.</a:t>
            </a:r>
          </a:p>
          <a:p>
            <a:pPr>
              <a:spcBef>
                <a:spcPts val="1200"/>
              </a:spcBef>
            </a:pPr>
            <a:r>
              <a:rPr lang="en-US" dirty="0"/>
              <a:t>But this requires them to have “seen” all the insights, which is not always necessarily the case (if at all possible).</a:t>
            </a:r>
          </a:p>
        </p:txBody>
      </p:sp>
      <p:sp>
        <p:nvSpPr>
          <p:cNvPr id="4" name="Rectangle 3">
            <a:extLst>
              <a:ext uri="{FF2B5EF4-FFF2-40B4-BE49-F238E27FC236}">
                <a16:creationId xmlns:a16="http://schemas.microsoft.com/office/drawing/2014/main" id="{4650A1F5-3000-2442-A2B3-A4EB1DBA1AF7}"/>
              </a:ext>
            </a:extLst>
          </p:cNvPr>
          <p:cNvSpPr/>
          <p:nvPr/>
        </p:nvSpPr>
        <p:spPr>
          <a:xfrm>
            <a:off x="10301747" y="0"/>
            <a:ext cx="1890253" cy="276997"/>
          </a:xfrm>
          <a:prstGeom prst="rect">
            <a:avLst/>
          </a:prstGeom>
        </p:spPr>
        <p:txBody>
          <a:bodyPr wrap="none" lIns="91436" tIns="45719" rIns="91436" bIns="45719">
            <a:spAutoFit/>
          </a:bodyPr>
          <a:lstStyle/>
          <a:p>
            <a:pPr algn="r"/>
            <a:r>
              <a:rPr lang="en-US" sz="1200" dirty="0">
                <a:latin typeface="Dagny OT" panose="020B0504020201020104" pitchFamily="34" charset="0"/>
                <a:ea typeface="Helvetica Light" charset="0"/>
                <a:cs typeface="Helvetica Light" charset="0"/>
              </a:rPr>
              <a:t>[</a:t>
            </a:r>
            <a:r>
              <a:rPr lang="en-US" sz="1200" dirty="0">
                <a:latin typeface="Dagny OT" panose="020B0504020201020104" pitchFamily="34" charset="0"/>
                <a:ea typeface="Helvetica Light" charset="0"/>
                <a:cs typeface="Helvetica Light" charset="0"/>
                <a:hlinkClick r:id="rId2"/>
              </a:rPr>
              <a:t>http://dataphys.org/list/</a:t>
            </a:r>
            <a:r>
              <a:rPr lang="en-US" sz="1200" dirty="0">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64279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utoradiogram on white paper">
            <a:extLst>
              <a:ext uri="{FF2B5EF4-FFF2-40B4-BE49-F238E27FC236}">
                <a16:creationId xmlns:a16="http://schemas.microsoft.com/office/drawing/2014/main" id="{363EFB53-67D2-5B19-5EEB-BD979838A9CC}"/>
              </a:ext>
            </a:extLst>
          </p:cNvPr>
          <p:cNvPicPr>
            <a:picLocks noChangeAspect="1"/>
          </p:cNvPicPr>
          <p:nvPr/>
        </p:nvPicPr>
        <p:blipFill rotWithShape="1">
          <a:blip r:embed="rId2"/>
          <a:srcRect t="424" r="9091" b="31394"/>
          <a:stretch/>
        </p:blipFill>
        <p:spPr>
          <a:xfrm>
            <a:off x="20" y="10"/>
            <a:ext cx="12191980" cy="6857990"/>
          </a:xfrm>
          <a:prstGeom prst="rect">
            <a:avLst/>
          </a:prstGeom>
        </p:spPr>
      </p:pic>
      <p:grpSp>
        <p:nvGrpSpPr>
          <p:cNvPr id="21" name="Group 20">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22" name="Rectangle 21">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584200" y="1006956"/>
            <a:ext cx="7213600" cy="1372177"/>
          </a:xfrm>
        </p:spPr>
        <p:txBody>
          <a:bodyPr anchor="ctr">
            <a:normAutofit/>
          </a:bodyPr>
          <a:lstStyle/>
          <a:p>
            <a:r>
              <a:rPr lang="en-CA"/>
              <a:t>A Word About Accessibility</a:t>
            </a:r>
            <a:endParaRPr lang="en-US"/>
          </a:p>
        </p:txBody>
      </p:sp>
      <p:sp>
        <p:nvSpPr>
          <p:cNvPr id="3" name="Content Placeholder 2"/>
          <p:cNvSpPr>
            <a:spLocks noGrp="1"/>
          </p:cNvSpPr>
          <p:nvPr>
            <p:ph idx="1"/>
          </p:nvPr>
        </p:nvSpPr>
        <p:spPr>
          <a:xfrm>
            <a:off x="581192" y="2438399"/>
            <a:ext cx="7216607" cy="3564467"/>
          </a:xfrm>
        </p:spPr>
        <p:txBody>
          <a:bodyPr vert="horz" lIns="0" tIns="45720" rIns="0" bIns="45720" rtlCol="0">
            <a:noAutofit/>
          </a:bodyPr>
          <a:lstStyle/>
          <a:p>
            <a:pPr>
              <a:lnSpc>
                <a:spcPct val="90000"/>
              </a:lnSpc>
            </a:pPr>
            <a:r>
              <a:rPr lang="en-US" sz="2000" b="1" dirty="0">
                <a:solidFill>
                  <a:schemeClr val="bg1"/>
                </a:solidFill>
              </a:rPr>
              <a:t>Data Perception:</a:t>
            </a:r>
          </a:p>
          <a:p>
            <a:pPr lvl="1">
              <a:lnSpc>
                <a:spcPct val="90000"/>
              </a:lnSpc>
            </a:pPr>
            <a:r>
              <a:rPr lang="en-US" sz="2000" dirty="0">
                <a:solidFill>
                  <a:schemeClr val="bg1"/>
                </a:solidFill>
              </a:rPr>
              <a:t>texture-based representations</a:t>
            </a:r>
          </a:p>
          <a:p>
            <a:pPr lvl="1">
              <a:lnSpc>
                <a:spcPct val="90000"/>
              </a:lnSpc>
            </a:pPr>
            <a:r>
              <a:rPr lang="en-US" sz="2000" dirty="0">
                <a:solidFill>
                  <a:schemeClr val="bg1"/>
                </a:solidFill>
              </a:rPr>
              <a:t>text-to-speech</a:t>
            </a:r>
          </a:p>
          <a:p>
            <a:pPr lvl="1">
              <a:lnSpc>
                <a:spcPct val="90000"/>
              </a:lnSpc>
            </a:pPr>
            <a:r>
              <a:rPr lang="en-US" sz="2000" dirty="0">
                <a:solidFill>
                  <a:schemeClr val="bg1"/>
                </a:solidFill>
              </a:rPr>
              <a:t>sound/music</a:t>
            </a:r>
          </a:p>
          <a:p>
            <a:pPr lvl="1">
              <a:lnSpc>
                <a:spcPct val="90000"/>
              </a:lnSpc>
            </a:pPr>
            <a:r>
              <a:rPr lang="en-US" sz="2000" dirty="0">
                <a:solidFill>
                  <a:schemeClr val="bg1"/>
                </a:solidFill>
              </a:rPr>
              <a:t>odor-based representations (?)</a:t>
            </a:r>
          </a:p>
          <a:p>
            <a:pPr lvl="1">
              <a:lnSpc>
                <a:spcPct val="90000"/>
              </a:lnSpc>
            </a:pPr>
            <a:r>
              <a:rPr lang="en-US" sz="2000" dirty="0">
                <a:solidFill>
                  <a:schemeClr val="bg1"/>
                </a:solidFill>
              </a:rPr>
              <a:t>taste-based representations (?!?)</a:t>
            </a:r>
          </a:p>
          <a:p>
            <a:pPr>
              <a:lnSpc>
                <a:spcPct val="90000"/>
              </a:lnSpc>
            </a:pPr>
            <a:r>
              <a:rPr lang="en-US" sz="2000" b="1" dirty="0" err="1">
                <a:solidFill>
                  <a:schemeClr val="bg1"/>
                </a:solidFill>
              </a:rPr>
              <a:t>Sonifications</a:t>
            </a:r>
            <a:r>
              <a:rPr lang="en-US" sz="2000" b="1" dirty="0">
                <a:solidFill>
                  <a:schemeClr val="bg1"/>
                </a:solidFill>
              </a:rPr>
              <a:t>:</a:t>
            </a:r>
          </a:p>
          <a:p>
            <a:pPr lvl="1">
              <a:lnSpc>
                <a:spcPct val="90000"/>
              </a:lnSpc>
            </a:pPr>
            <a:r>
              <a:rPr lang="en-CA" sz="2000" dirty="0">
                <a:solidFill>
                  <a:schemeClr val="bg1"/>
                </a:solidFill>
                <a:hlinkClick r:id="rId3"/>
              </a:rPr>
              <a:t>TRAPPIST Sounds : TRAPPIST-1 Planetary System Translated Directly Into Music</a:t>
            </a:r>
            <a:endParaRPr lang="en-CA" sz="2000" dirty="0">
              <a:solidFill>
                <a:schemeClr val="bg1"/>
              </a:solidFill>
            </a:endParaRPr>
          </a:p>
          <a:p>
            <a:pPr lvl="1">
              <a:lnSpc>
                <a:spcPct val="90000"/>
              </a:lnSpc>
            </a:pPr>
            <a:r>
              <a:rPr lang="en-CA" sz="2000" dirty="0">
                <a:solidFill>
                  <a:schemeClr val="bg1"/>
                </a:solidFill>
                <a:hlinkClick r:id="rId4"/>
              </a:rPr>
              <a:t>Listening to data from the Large Hadron Collider, L. Asquith</a:t>
            </a:r>
            <a:endParaRPr lang="en-CA" sz="2000" dirty="0">
              <a:solidFill>
                <a:schemeClr val="bg1"/>
              </a:solidFill>
            </a:endParaRPr>
          </a:p>
        </p:txBody>
      </p:sp>
    </p:spTree>
    <p:extLst>
      <p:ext uri="{BB962C8B-B14F-4D97-AF65-F5344CB8AC3E}">
        <p14:creationId xmlns:p14="http://schemas.microsoft.com/office/powerpoint/2010/main" val="24041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Evolving a Visualization</a:t>
            </a:r>
          </a:p>
        </p:txBody>
      </p:sp>
      <p:pic>
        <p:nvPicPr>
          <p:cNvPr id="4" name="Picture 3">
            <a:extLst>
              <a:ext uri="{FF2B5EF4-FFF2-40B4-BE49-F238E27FC236}">
                <a16:creationId xmlns:a16="http://schemas.microsoft.com/office/drawing/2014/main" id="{18437E47-0892-4518-98CC-8EB6E07AFC67}"/>
              </a:ext>
            </a:extLst>
          </p:cNvPr>
          <p:cNvPicPr>
            <a:picLocks noChangeAspect="1"/>
          </p:cNvPicPr>
          <p:nvPr/>
        </p:nvPicPr>
        <p:blipFill>
          <a:blip r:embed="rId3"/>
          <a:stretch>
            <a:fillRect/>
          </a:stretch>
        </p:blipFill>
        <p:spPr>
          <a:xfrm>
            <a:off x="3169253" y="1949228"/>
            <a:ext cx="5853493" cy="4217336"/>
          </a:xfrm>
          <a:prstGeom prst="rect">
            <a:avLst/>
          </a:prstGeom>
        </p:spPr>
      </p:pic>
      <p:sp>
        <p:nvSpPr>
          <p:cNvPr id="3" name="TextBox 2">
            <a:extLst>
              <a:ext uri="{FF2B5EF4-FFF2-40B4-BE49-F238E27FC236}">
                <a16:creationId xmlns:a16="http://schemas.microsoft.com/office/drawing/2014/main" id="{C6F21DD0-3F47-ECB4-0E27-C669E1FA50B5}"/>
              </a:ext>
            </a:extLst>
          </p:cNvPr>
          <p:cNvSpPr txBox="1"/>
          <p:nvPr/>
        </p:nvSpPr>
        <p:spPr>
          <a:xfrm>
            <a:off x="7483522" y="0"/>
            <a:ext cx="4707226"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36968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8B65-1F55-A1D5-0D0C-37A7201A9C5B}"/>
              </a:ext>
            </a:extLst>
          </p:cNvPr>
          <p:cNvSpPr>
            <a:spLocks noGrp="1"/>
          </p:cNvSpPr>
          <p:nvPr>
            <p:ph type="title"/>
          </p:nvPr>
        </p:nvSpPr>
        <p:spPr/>
        <p:txBody>
          <a:bodyPr/>
          <a:lstStyle/>
          <a:p>
            <a:r>
              <a:rPr lang="en-CA"/>
              <a:t>Approaches to Data Cleaning</a:t>
            </a:r>
          </a:p>
        </p:txBody>
      </p:sp>
      <p:sp>
        <p:nvSpPr>
          <p:cNvPr id="3" name="Content Placeholder 2">
            <a:extLst>
              <a:ext uri="{FF2B5EF4-FFF2-40B4-BE49-F238E27FC236}">
                <a16:creationId xmlns:a16="http://schemas.microsoft.com/office/drawing/2014/main" id="{BD2928DC-9ADB-0884-7AB3-EEA1EECC208A}"/>
              </a:ext>
            </a:extLst>
          </p:cNvPr>
          <p:cNvSpPr>
            <a:spLocks noGrp="1"/>
          </p:cNvSpPr>
          <p:nvPr>
            <p:ph idx="1"/>
          </p:nvPr>
        </p:nvSpPr>
        <p:spPr/>
        <p:txBody>
          <a:bodyPr/>
          <a:lstStyle/>
          <a:p>
            <a:pPr marL="0" indent="0" algn="just">
              <a:lnSpc>
                <a:spcPct val="100000"/>
              </a:lnSpc>
              <a:spcBef>
                <a:spcPts val="1200"/>
              </a:spcBef>
              <a:buNone/>
            </a:pPr>
            <a:r>
              <a:rPr lang="en-US" b="1" dirty="0">
                <a:latin typeface="Dagny OT" panose="020B0504020201020104" pitchFamily="34" charset="77"/>
              </a:rPr>
              <a:t>Methodical </a:t>
            </a:r>
            <a:r>
              <a:rPr lang="en-US" dirty="0">
                <a:latin typeface="Dagny OT" panose="020B0504020201020104" pitchFamily="34" charset="77"/>
              </a:rPr>
              <a:t>(syntax)</a:t>
            </a:r>
          </a:p>
          <a:p>
            <a:pPr lvl="1" algn="just">
              <a:lnSpc>
                <a:spcPct val="100000"/>
              </a:lnSpc>
              <a:spcBef>
                <a:spcPts val="1200"/>
              </a:spcBef>
              <a:buFont typeface="Wingdings" pitchFamily="2" charset="2"/>
              <a:buChar char="§"/>
            </a:pPr>
            <a:r>
              <a:rPr lang="en-US" i="0" u="sng" dirty="0">
                <a:latin typeface="Dagny OT" panose="020B0504020201020104" pitchFamily="34" charset="77"/>
              </a:rPr>
              <a:t>Pros</a:t>
            </a:r>
            <a:r>
              <a:rPr lang="en-US" i="0" dirty="0">
                <a:latin typeface="Dagny OT" panose="020B0504020201020104" pitchFamily="34" charset="77"/>
              </a:rPr>
              <a:t>: checklist is </a:t>
            </a:r>
            <a:r>
              <a:rPr lang="en-US" b="1" i="0" dirty="0">
                <a:latin typeface="Dagny OT" panose="020B0504020201020104" pitchFamily="34" charset="77"/>
              </a:rPr>
              <a:t>context-independent</a:t>
            </a:r>
            <a:r>
              <a:rPr lang="en-US" i="0" dirty="0">
                <a:latin typeface="Dagny OT" panose="020B0504020201020104" pitchFamily="34" charset="77"/>
              </a:rPr>
              <a:t>; pipelines </a:t>
            </a:r>
            <a:r>
              <a:rPr lang="en-US" b="1" i="0" dirty="0">
                <a:latin typeface="Dagny OT" panose="020B0504020201020104" pitchFamily="34" charset="77"/>
              </a:rPr>
              <a:t>easy to implement</a:t>
            </a:r>
            <a:r>
              <a:rPr lang="en-US" i="0" dirty="0">
                <a:latin typeface="Dagny OT" panose="020B0504020201020104" pitchFamily="34" charset="77"/>
              </a:rPr>
              <a:t>; common errors and invalid observations </a:t>
            </a:r>
            <a:r>
              <a:rPr lang="en-US" b="1" i="0" dirty="0">
                <a:latin typeface="Dagny OT" panose="020B0504020201020104" pitchFamily="34" charset="77"/>
              </a:rPr>
              <a:t>easily identified</a:t>
            </a:r>
          </a:p>
          <a:p>
            <a:pPr lvl="1" algn="just">
              <a:lnSpc>
                <a:spcPct val="100000"/>
              </a:lnSpc>
              <a:spcBef>
                <a:spcPts val="1200"/>
              </a:spcBef>
              <a:buFont typeface="Wingdings" pitchFamily="2" charset="2"/>
              <a:buChar char="§"/>
            </a:pPr>
            <a:r>
              <a:rPr lang="en-US" i="0" u="sng" dirty="0">
                <a:latin typeface="Dagny OT" panose="020B0504020201020104" pitchFamily="34" charset="77"/>
              </a:rPr>
              <a:t>Cons</a:t>
            </a:r>
            <a:r>
              <a:rPr lang="en-US" i="0" dirty="0">
                <a:latin typeface="Dagny OT" panose="020B0504020201020104" pitchFamily="34" charset="77"/>
              </a:rPr>
              <a:t>: may prove </a:t>
            </a:r>
            <a:r>
              <a:rPr lang="en-US" b="1" i="0" dirty="0">
                <a:latin typeface="Dagny OT" panose="020B0504020201020104" pitchFamily="34" charset="77"/>
              </a:rPr>
              <a:t>time-consuming</a:t>
            </a:r>
            <a:r>
              <a:rPr lang="en-US" i="0" dirty="0">
                <a:latin typeface="Dagny OT" panose="020B0504020201020104" pitchFamily="34" charset="77"/>
              </a:rPr>
              <a:t>; cannot identify new types of errors</a:t>
            </a:r>
            <a:endParaRPr lang="en-US" sz="500" dirty="0">
              <a:latin typeface="Dagny OT" panose="020B0504020201020104" pitchFamily="34" charset="77"/>
            </a:endParaRPr>
          </a:p>
          <a:p>
            <a:pPr marL="0" indent="0" algn="just">
              <a:lnSpc>
                <a:spcPct val="100000"/>
              </a:lnSpc>
              <a:spcBef>
                <a:spcPts val="1200"/>
              </a:spcBef>
              <a:buNone/>
            </a:pPr>
            <a:r>
              <a:rPr lang="en-US" b="1" dirty="0">
                <a:latin typeface="Dagny OT" panose="020B0504020201020104" pitchFamily="34" charset="77"/>
              </a:rPr>
              <a:t>Narrative </a:t>
            </a:r>
            <a:r>
              <a:rPr lang="en-US" dirty="0">
                <a:latin typeface="Dagny OT" panose="020B0504020201020104" pitchFamily="34" charset="77"/>
              </a:rPr>
              <a:t>(semantics)</a:t>
            </a:r>
          </a:p>
          <a:p>
            <a:pPr lvl="1" algn="just">
              <a:lnSpc>
                <a:spcPct val="100000"/>
              </a:lnSpc>
              <a:spcBef>
                <a:spcPts val="1200"/>
              </a:spcBef>
              <a:buFont typeface="Wingdings" pitchFamily="2" charset="2"/>
              <a:buChar char="§"/>
            </a:pPr>
            <a:r>
              <a:rPr lang="en-US" i="0" u="sng" dirty="0">
                <a:latin typeface="Dagny OT" panose="020B0504020201020104" pitchFamily="34" charset="77"/>
              </a:rPr>
              <a:t>Pros</a:t>
            </a:r>
            <a:r>
              <a:rPr lang="en-US" i="0" dirty="0">
                <a:latin typeface="Dagny OT" panose="020B0504020201020104" pitchFamily="34" charset="77"/>
              </a:rPr>
              <a:t>: process may simultaneously yield </a:t>
            </a:r>
            <a:r>
              <a:rPr lang="en-US" b="1" i="0" dirty="0">
                <a:latin typeface="Dagny OT" panose="020B0504020201020104" pitchFamily="34" charset="77"/>
              </a:rPr>
              <a:t>data understanding</a:t>
            </a:r>
            <a:r>
              <a:rPr lang="en-US" i="0" dirty="0">
                <a:latin typeface="Dagny OT" panose="020B0504020201020104" pitchFamily="34" charset="77"/>
              </a:rPr>
              <a:t>; false starts are (at most) as costly as switching to mechanical approach</a:t>
            </a:r>
          </a:p>
          <a:p>
            <a:pPr lvl="1" algn="just">
              <a:lnSpc>
                <a:spcPct val="100000"/>
              </a:lnSpc>
              <a:spcBef>
                <a:spcPts val="1200"/>
              </a:spcBef>
              <a:buFont typeface="Wingdings" pitchFamily="2" charset="2"/>
              <a:buChar char="§"/>
            </a:pPr>
            <a:r>
              <a:rPr lang="en-US" i="0" u="sng" dirty="0">
                <a:latin typeface="Dagny OT" panose="020B0504020201020104" pitchFamily="34" charset="77"/>
              </a:rPr>
              <a:t>Cons</a:t>
            </a:r>
            <a:r>
              <a:rPr lang="en-US" i="0" dirty="0">
                <a:latin typeface="Dagny OT" panose="020B0504020201020104" pitchFamily="34" charset="77"/>
              </a:rPr>
              <a:t>: may miss important sources of errors and invalid observations for datasets with </a:t>
            </a:r>
            <a:r>
              <a:rPr lang="en-US" b="1" i="0" dirty="0">
                <a:latin typeface="Dagny OT" panose="020B0504020201020104" pitchFamily="34" charset="77"/>
              </a:rPr>
              <a:t>high number of features</a:t>
            </a:r>
            <a:r>
              <a:rPr lang="en-US" i="0" dirty="0">
                <a:latin typeface="Dagny OT" panose="020B0504020201020104" pitchFamily="34" charset="77"/>
              </a:rPr>
              <a:t>; domain knowledge may bias the process by neglecting uninteresting areas of the dataset</a:t>
            </a:r>
          </a:p>
        </p:txBody>
      </p:sp>
    </p:spTree>
    <p:extLst>
      <p:ext uri="{BB962C8B-B14F-4D97-AF65-F5344CB8AC3E}">
        <p14:creationId xmlns:p14="http://schemas.microsoft.com/office/powerpoint/2010/main" val="299455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F3FD-83C2-391E-E1B8-CD1A512CF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DD2F8-F54D-08C6-8D0C-C80A1FA90D61}"/>
              </a:ext>
            </a:extLst>
          </p:cNvPr>
          <p:cNvSpPr>
            <a:spLocks noGrp="1"/>
          </p:cNvSpPr>
          <p:nvPr>
            <p:ph type="title"/>
          </p:nvPr>
        </p:nvSpPr>
        <p:spPr/>
        <p:txBody>
          <a:bodyPr/>
          <a:lstStyle/>
          <a:p>
            <a:r>
              <a:rPr lang="en-CA" dirty="0"/>
              <a:t>Examples</a:t>
            </a:r>
          </a:p>
        </p:txBody>
      </p:sp>
      <p:pic>
        <p:nvPicPr>
          <p:cNvPr id="7" name="Picture 6" descr="Chart, bar chart&#10;&#10;Description automatically generated">
            <a:extLst>
              <a:ext uri="{FF2B5EF4-FFF2-40B4-BE49-F238E27FC236}">
                <a16:creationId xmlns:a16="http://schemas.microsoft.com/office/drawing/2014/main" id="{02A4E516-A66E-3865-F7DA-2B3FDAFD624F}"/>
              </a:ext>
            </a:extLst>
          </p:cNvPr>
          <p:cNvPicPr>
            <a:picLocks noChangeAspect="1"/>
          </p:cNvPicPr>
          <p:nvPr/>
        </p:nvPicPr>
        <p:blipFill>
          <a:blip r:embed="rId2"/>
          <a:stretch>
            <a:fillRect/>
          </a:stretch>
        </p:blipFill>
        <p:spPr>
          <a:xfrm>
            <a:off x="480724" y="1943237"/>
            <a:ext cx="4741723" cy="4165679"/>
          </a:xfrm>
          <a:prstGeom prst="rect">
            <a:avLst/>
          </a:prstGeom>
        </p:spPr>
      </p:pic>
      <p:sp>
        <p:nvSpPr>
          <p:cNvPr id="17" name="TextBox 16">
            <a:extLst>
              <a:ext uri="{FF2B5EF4-FFF2-40B4-BE49-F238E27FC236}">
                <a16:creationId xmlns:a16="http://schemas.microsoft.com/office/drawing/2014/main" id="{EF3D4D44-BCC9-689A-FCEE-D7DFE89CD6B0}"/>
              </a:ext>
            </a:extLst>
          </p:cNvPr>
          <p:cNvSpPr txBox="1"/>
          <p:nvPr/>
        </p:nvSpPr>
        <p:spPr>
          <a:xfrm>
            <a:off x="5450994" y="0"/>
            <a:ext cx="6741006"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pic>
        <p:nvPicPr>
          <p:cNvPr id="3" name="Picture 2" descr="images">
            <a:extLst>
              <a:ext uri="{FF2B5EF4-FFF2-40B4-BE49-F238E27FC236}">
                <a16:creationId xmlns:a16="http://schemas.microsoft.com/office/drawing/2014/main" id="{40994606-C87E-3A2B-6D3A-8900596B4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883" y="2409345"/>
            <a:ext cx="6158973" cy="32334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D6D77D-840E-FE3A-2981-8DA898C47DC8}"/>
              </a:ext>
            </a:extLst>
          </p:cNvPr>
          <p:cNvSpPr txBox="1"/>
          <p:nvPr/>
        </p:nvSpPr>
        <p:spPr>
          <a:xfrm>
            <a:off x="5681884" y="5790686"/>
            <a:ext cx="3122148" cy="369332"/>
          </a:xfrm>
          <a:prstGeom prst="rect">
            <a:avLst/>
          </a:prstGeom>
          <a:solidFill>
            <a:schemeClr val="accent1">
              <a:lumMod val="20000"/>
              <a:lumOff val="80000"/>
            </a:schemeClr>
          </a:solidFill>
          <a:ln>
            <a:solidFill>
              <a:schemeClr val="accent1"/>
            </a:solidFill>
          </a:ln>
        </p:spPr>
        <p:txBody>
          <a:bodyPr wrap="square" rtlCol="0">
            <a:spAutoFit/>
          </a:bodyPr>
          <a:lstStyle/>
          <a:p>
            <a:r>
              <a:rPr lang="en-US" b="1" dirty="0">
                <a:solidFill>
                  <a:schemeClr val="accent1"/>
                </a:solidFill>
                <a:latin typeface="Dagny OT" panose="020B0504020201020104" pitchFamily="34" charset="77"/>
              </a:rPr>
              <a:t>1. Change graph type (trope)</a:t>
            </a:r>
          </a:p>
        </p:txBody>
      </p:sp>
    </p:spTree>
    <p:extLst>
      <p:ext uri="{BB962C8B-B14F-4D97-AF65-F5344CB8AC3E}">
        <p14:creationId xmlns:p14="http://schemas.microsoft.com/office/powerpoint/2010/main" val="37841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D575-4B86-C99E-7E38-20085BBFA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5709C-0D65-57BF-DFB9-ACDE1774F53E}"/>
              </a:ext>
            </a:extLst>
          </p:cNvPr>
          <p:cNvSpPr>
            <a:spLocks noGrp="1"/>
          </p:cNvSpPr>
          <p:nvPr>
            <p:ph type="title"/>
          </p:nvPr>
        </p:nvSpPr>
        <p:spPr/>
        <p:txBody>
          <a:bodyPr/>
          <a:lstStyle/>
          <a:p>
            <a:r>
              <a:rPr lang="en-CA" dirty="0"/>
              <a:t>Examples</a:t>
            </a:r>
          </a:p>
        </p:txBody>
      </p:sp>
      <p:sp>
        <p:nvSpPr>
          <p:cNvPr id="17" name="TextBox 16">
            <a:extLst>
              <a:ext uri="{FF2B5EF4-FFF2-40B4-BE49-F238E27FC236}">
                <a16:creationId xmlns:a16="http://schemas.microsoft.com/office/drawing/2014/main" id="{21D119FD-252B-5E69-60E5-675506B7236B}"/>
              </a:ext>
            </a:extLst>
          </p:cNvPr>
          <p:cNvSpPr txBox="1"/>
          <p:nvPr/>
        </p:nvSpPr>
        <p:spPr>
          <a:xfrm>
            <a:off x="5450994" y="8186"/>
            <a:ext cx="6741006"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[Based on 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pic>
        <p:nvPicPr>
          <p:cNvPr id="3" name="Picture 2" descr="images">
            <a:extLst>
              <a:ext uri="{FF2B5EF4-FFF2-40B4-BE49-F238E27FC236}">
                <a16:creationId xmlns:a16="http://schemas.microsoft.com/office/drawing/2014/main" id="{A0542481-6EA3-16EF-81CB-8ACDC5F51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43" y="2428383"/>
            <a:ext cx="5400000" cy="2855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s">
            <a:extLst>
              <a:ext uri="{FF2B5EF4-FFF2-40B4-BE49-F238E27FC236}">
                <a16:creationId xmlns:a16="http://schemas.microsoft.com/office/drawing/2014/main" id="{7080BE26-328A-5912-D5F3-5FD297BB8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759" y="2448633"/>
            <a:ext cx="5400000" cy="283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27F39E-E92A-9640-6476-33E0CC887526}"/>
              </a:ext>
            </a:extLst>
          </p:cNvPr>
          <p:cNvSpPr txBox="1"/>
          <p:nvPr/>
        </p:nvSpPr>
        <p:spPr>
          <a:xfrm>
            <a:off x="549243" y="5680864"/>
            <a:ext cx="3331095" cy="369332"/>
          </a:xfrm>
          <a:prstGeom prst="rect">
            <a:avLst/>
          </a:prstGeom>
          <a:solidFill>
            <a:schemeClr val="accent1">
              <a:lumMod val="20000"/>
              <a:lumOff val="80000"/>
            </a:schemeClr>
          </a:solidFill>
          <a:ln>
            <a:solidFill>
              <a:schemeClr val="accent1"/>
            </a:solidFill>
          </a:ln>
        </p:spPr>
        <p:txBody>
          <a:bodyPr wrap="square" rtlCol="0">
            <a:spAutoFit/>
          </a:bodyPr>
          <a:lstStyle>
            <a:defPPr>
              <a:defRPr lang="en-US"/>
            </a:defPPr>
            <a:lvl1pPr>
              <a:defRPr b="1">
                <a:solidFill>
                  <a:schemeClr val="accent1"/>
                </a:solidFill>
                <a:latin typeface="Dagny OT" panose="020B0504020201020104" pitchFamily="34" charset="77"/>
              </a:defRPr>
            </a:lvl1pPr>
          </a:lstStyle>
          <a:p>
            <a:r>
              <a:rPr lang="en-US" dirty="0"/>
              <a:t>2. Remove border and gridlines</a:t>
            </a:r>
          </a:p>
        </p:txBody>
      </p:sp>
      <p:sp>
        <p:nvSpPr>
          <p:cNvPr id="14" name="TextBox 13">
            <a:extLst>
              <a:ext uri="{FF2B5EF4-FFF2-40B4-BE49-F238E27FC236}">
                <a16:creationId xmlns:a16="http://schemas.microsoft.com/office/drawing/2014/main" id="{CB47F159-C753-E4E6-F7A1-835E21CFF631}"/>
              </a:ext>
            </a:extLst>
          </p:cNvPr>
          <p:cNvSpPr txBox="1"/>
          <p:nvPr/>
        </p:nvSpPr>
        <p:spPr>
          <a:xfrm>
            <a:off x="6242759" y="5680864"/>
            <a:ext cx="2162687" cy="369332"/>
          </a:xfrm>
          <a:prstGeom prst="rect">
            <a:avLst/>
          </a:prstGeom>
          <a:solidFill>
            <a:schemeClr val="accent1">
              <a:lumMod val="20000"/>
              <a:lumOff val="80000"/>
            </a:schemeClr>
          </a:solidFill>
          <a:ln>
            <a:solidFill>
              <a:schemeClr val="accent1"/>
            </a:solidFill>
          </a:ln>
        </p:spPr>
        <p:txBody>
          <a:bodyPr wrap="square" rtlCol="0">
            <a:spAutoFit/>
          </a:bodyPr>
          <a:lstStyle>
            <a:defPPr>
              <a:defRPr lang="en-US"/>
            </a:defPPr>
            <a:lvl1pPr>
              <a:defRPr b="1">
                <a:solidFill>
                  <a:schemeClr val="accent1"/>
                </a:solidFill>
                <a:latin typeface="Dagny OT" panose="020B0504020201020104" pitchFamily="34" charset="77"/>
              </a:defRPr>
            </a:lvl1pPr>
          </a:lstStyle>
          <a:p>
            <a:r>
              <a:rPr lang="en-US" dirty="0"/>
              <a:t>3</a:t>
            </a:r>
            <a:r>
              <a:rPr lang="en-US"/>
              <a:t>. Remove markers</a:t>
            </a:r>
            <a:endParaRPr lang="en-US" dirty="0"/>
          </a:p>
        </p:txBody>
      </p:sp>
    </p:spTree>
    <p:extLst>
      <p:ext uri="{BB962C8B-B14F-4D97-AF65-F5344CB8AC3E}">
        <p14:creationId xmlns:p14="http://schemas.microsoft.com/office/powerpoint/2010/main" val="27647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6E79C-DB9E-3CEB-9ED2-B0180E16E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501EB-E2B0-2410-EA53-66E14969A0B4}"/>
              </a:ext>
            </a:extLst>
          </p:cNvPr>
          <p:cNvSpPr>
            <a:spLocks noGrp="1"/>
          </p:cNvSpPr>
          <p:nvPr>
            <p:ph type="title"/>
          </p:nvPr>
        </p:nvSpPr>
        <p:spPr/>
        <p:txBody>
          <a:bodyPr/>
          <a:lstStyle/>
          <a:p>
            <a:r>
              <a:rPr lang="en-CA" dirty="0"/>
              <a:t>Examples</a:t>
            </a:r>
          </a:p>
        </p:txBody>
      </p:sp>
      <p:sp>
        <p:nvSpPr>
          <p:cNvPr id="17" name="TextBox 16">
            <a:extLst>
              <a:ext uri="{FF2B5EF4-FFF2-40B4-BE49-F238E27FC236}">
                <a16:creationId xmlns:a16="http://schemas.microsoft.com/office/drawing/2014/main" id="{5B5EBFF0-EE7C-099E-A857-AEB0CDEDFD39}"/>
              </a:ext>
            </a:extLst>
          </p:cNvPr>
          <p:cNvSpPr txBox="1"/>
          <p:nvPr/>
        </p:nvSpPr>
        <p:spPr>
          <a:xfrm>
            <a:off x="5450994" y="0"/>
            <a:ext cx="6741006"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[Based on 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pic>
        <p:nvPicPr>
          <p:cNvPr id="5" name="Picture 2" descr="images">
            <a:extLst>
              <a:ext uri="{FF2B5EF4-FFF2-40B4-BE49-F238E27FC236}">
                <a16:creationId xmlns:a16="http://schemas.microsoft.com/office/drawing/2014/main" id="{FA9892EE-0544-2E66-3C87-13A162491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05" y="2755758"/>
            <a:ext cx="5400000" cy="2220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s">
            <a:extLst>
              <a:ext uri="{FF2B5EF4-FFF2-40B4-BE49-F238E27FC236}">
                <a16:creationId xmlns:a16="http://schemas.microsoft.com/office/drawing/2014/main" id="{7BCE31AD-E946-AEA4-4B7D-D6965A5B2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895" y="2755758"/>
            <a:ext cx="5400000" cy="2220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5F0291-942F-BE06-8B2C-2450EA25F3A2}"/>
              </a:ext>
            </a:extLst>
          </p:cNvPr>
          <p:cNvSpPr txBox="1"/>
          <p:nvPr/>
        </p:nvSpPr>
        <p:spPr>
          <a:xfrm>
            <a:off x="464106" y="5625574"/>
            <a:ext cx="3638972" cy="369332"/>
          </a:xfrm>
          <a:prstGeom prst="rect">
            <a:avLst/>
          </a:prstGeom>
          <a:solidFill>
            <a:schemeClr val="accent1">
              <a:lumMod val="20000"/>
              <a:lumOff val="80000"/>
            </a:schemeClr>
          </a:solidFill>
          <a:ln>
            <a:solidFill>
              <a:schemeClr val="accent1"/>
            </a:solidFill>
          </a:ln>
        </p:spPr>
        <p:txBody>
          <a:bodyPr wrap="square" rtlCol="0">
            <a:spAutoFit/>
          </a:bodyPr>
          <a:lstStyle>
            <a:defPPr>
              <a:defRPr lang="en-US"/>
            </a:defPPr>
            <a:lvl1pPr>
              <a:defRPr b="1">
                <a:solidFill>
                  <a:schemeClr val="accent1"/>
                </a:solidFill>
                <a:latin typeface="Dagny OT" panose="020B0504020201020104" pitchFamily="34" charset="77"/>
              </a:defRPr>
            </a:lvl1pPr>
          </a:lstStyle>
          <a:p>
            <a:r>
              <a:rPr lang="en-US" dirty="0"/>
              <a:t>4. Clean-up axis labels </a:t>
            </a:r>
            <a:r>
              <a:rPr lang="en-US"/>
              <a:t>and legend</a:t>
            </a:r>
            <a:endParaRPr lang="en-US" dirty="0"/>
          </a:p>
        </p:txBody>
      </p:sp>
      <p:sp>
        <p:nvSpPr>
          <p:cNvPr id="10" name="TextBox 9">
            <a:extLst>
              <a:ext uri="{FF2B5EF4-FFF2-40B4-BE49-F238E27FC236}">
                <a16:creationId xmlns:a16="http://schemas.microsoft.com/office/drawing/2014/main" id="{13732D74-4FA3-FF9B-E708-8DAA41F78180}"/>
              </a:ext>
            </a:extLst>
          </p:cNvPr>
          <p:cNvSpPr txBox="1"/>
          <p:nvPr/>
        </p:nvSpPr>
        <p:spPr>
          <a:xfrm>
            <a:off x="6327895" y="5625574"/>
            <a:ext cx="2616813" cy="369332"/>
          </a:xfrm>
          <a:prstGeom prst="rect">
            <a:avLst/>
          </a:prstGeom>
          <a:solidFill>
            <a:schemeClr val="accent1">
              <a:lumMod val="20000"/>
              <a:lumOff val="80000"/>
            </a:schemeClr>
          </a:solidFill>
          <a:ln>
            <a:solidFill>
              <a:schemeClr val="accent1"/>
            </a:solidFill>
          </a:ln>
        </p:spPr>
        <p:txBody>
          <a:bodyPr wrap="square" rtlCol="0">
            <a:spAutoFit/>
          </a:bodyPr>
          <a:lstStyle>
            <a:defPPr>
              <a:defRPr lang="en-US"/>
            </a:defPPr>
            <a:lvl1pPr>
              <a:defRPr b="1">
                <a:solidFill>
                  <a:schemeClr val="accent1"/>
                </a:solidFill>
                <a:latin typeface="Dagny OT" panose="020B0504020201020104" pitchFamily="34" charset="77"/>
              </a:defRPr>
            </a:lvl1pPr>
          </a:lstStyle>
          <a:p>
            <a:r>
              <a:rPr lang="en-US" dirty="0"/>
              <a:t>5. Colour code the lines</a:t>
            </a:r>
          </a:p>
        </p:txBody>
      </p:sp>
    </p:spTree>
    <p:extLst>
      <p:ext uri="{BB962C8B-B14F-4D97-AF65-F5344CB8AC3E}">
        <p14:creationId xmlns:p14="http://schemas.microsoft.com/office/powerpoint/2010/main" val="11073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DC13-9F80-D138-E96C-5ED8541BE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03DC3-A35F-CDA5-2C06-57B5E449FE3A}"/>
              </a:ext>
            </a:extLst>
          </p:cNvPr>
          <p:cNvSpPr>
            <a:spLocks noGrp="1"/>
          </p:cNvSpPr>
          <p:nvPr>
            <p:ph type="title"/>
          </p:nvPr>
        </p:nvSpPr>
        <p:spPr/>
        <p:txBody>
          <a:bodyPr>
            <a:noAutofit/>
          </a:bodyPr>
          <a:lstStyle/>
          <a:p>
            <a:r>
              <a:rPr lang="en-US" b="1" dirty="0"/>
              <a:t>Examples</a:t>
            </a:r>
          </a:p>
        </p:txBody>
      </p:sp>
      <p:sp>
        <p:nvSpPr>
          <p:cNvPr id="9" name="TextBox 8">
            <a:extLst>
              <a:ext uri="{FF2B5EF4-FFF2-40B4-BE49-F238E27FC236}">
                <a16:creationId xmlns:a16="http://schemas.microsoft.com/office/drawing/2014/main" id="{B0D6C034-64FF-0DA2-F1B8-7D1151928A15}"/>
              </a:ext>
            </a:extLst>
          </p:cNvPr>
          <p:cNvSpPr txBox="1"/>
          <p:nvPr/>
        </p:nvSpPr>
        <p:spPr>
          <a:xfrm>
            <a:off x="7993893" y="0"/>
            <a:ext cx="4198107" cy="276999"/>
          </a:xfrm>
          <a:prstGeom prst="rect">
            <a:avLst/>
          </a:prstGeom>
          <a:noFill/>
        </p:spPr>
        <p:txBody>
          <a:bodyPr wrap="square" rtlCol="0">
            <a:spAutoFit/>
          </a:bodyPr>
          <a:lstStyle/>
          <a:p>
            <a:pPr algn="r"/>
            <a:r>
              <a:rPr lang="en-CA" sz="1200" dirty="0">
                <a:solidFill>
                  <a:schemeClr val="tx2"/>
                </a:solidFill>
                <a:latin typeface="Dagny OT" panose="020B0504020201020104" pitchFamily="34" charset="0"/>
              </a:rPr>
              <a:t>[Based on C. </a:t>
            </a:r>
            <a:r>
              <a:rPr lang="en-CA" sz="1200" dirty="0" err="1">
                <a:solidFill>
                  <a:schemeClr val="tx2"/>
                </a:solidFill>
                <a:latin typeface="Dagny OT" panose="020B0504020201020104" pitchFamily="34" charset="0"/>
              </a:rPr>
              <a:t>Nussbaumer</a:t>
            </a:r>
            <a:r>
              <a:rPr lang="en-CA" sz="1200" dirty="0">
                <a:solidFill>
                  <a:schemeClr val="tx2"/>
                </a:solidFill>
                <a:latin typeface="Dagny OT" panose="020B0504020201020104" pitchFamily="34" charset="0"/>
              </a:rPr>
              <a:t> </a:t>
            </a:r>
            <a:r>
              <a:rPr lang="en-CA" sz="1200" dirty="0" err="1">
                <a:solidFill>
                  <a:schemeClr val="tx2"/>
                </a:solidFill>
                <a:latin typeface="Dagny OT" panose="020B0504020201020104" pitchFamily="34" charset="0"/>
              </a:rPr>
              <a:t>Knaflic</a:t>
            </a:r>
            <a:r>
              <a:rPr lang="en-CA" sz="1200" dirty="0">
                <a:solidFill>
                  <a:schemeClr val="tx2"/>
                </a:solidFill>
                <a:latin typeface="Dagny OT" panose="020B0504020201020104" pitchFamily="34" charset="0"/>
              </a:rPr>
              <a:t>, </a:t>
            </a:r>
            <a:r>
              <a:rPr lang="en-CA" sz="1200" i="1" dirty="0">
                <a:solidFill>
                  <a:schemeClr val="tx2"/>
                </a:solidFill>
                <a:latin typeface="Dagny OT" panose="020B0504020201020104" pitchFamily="34" charset="0"/>
              </a:rPr>
              <a:t>Storytelling with Data</a:t>
            </a:r>
            <a:r>
              <a:rPr lang="en-CA" sz="1200" dirty="0">
                <a:solidFill>
                  <a:schemeClr val="tx2"/>
                </a:solidFill>
                <a:latin typeface="Dagny OT" panose="020B0504020201020104" pitchFamily="34" charset="0"/>
              </a:rPr>
              <a:t>]</a:t>
            </a:r>
          </a:p>
        </p:txBody>
      </p:sp>
      <p:grpSp>
        <p:nvGrpSpPr>
          <p:cNvPr id="15" name="Group 14">
            <a:extLst>
              <a:ext uri="{FF2B5EF4-FFF2-40B4-BE49-F238E27FC236}">
                <a16:creationId xmlns:a16="http://schemas.microsoft.com/office/drawing/2014/main" id="{A39F26D1-A407-8B06-6371-91E8963C9C8A}"/>
              </a:ext>
            </a:extLst>
          </p:cNvPr>
          <p:cNvGrpSpPr/>
          <p:nvPr/>
        </p:nvGrpSpPr>
        <p:grpSpPr>
          <a:xfrm>
            <a:off x="1773877" y="1931848"/>
            <a:ext cx="8705205" cy="4071596"/>
            <a:chOff x="2308745" y="2084248"/>
            <a:chExt cx="8705205" cy="4071596"/>
          </a:xfrm>
        </p:grpSpPr>
        <p:pic>
          <p:nvPicPr>
            <p:cNvPr id="8" name="Picture 2" descr="images">
              <a:extLst>
                <a:ext uri="{FF2B5EF4-FFF2-40B4-BE49-F238E27FC236}">
                  <a16:creationId xmlns:a16="http://schemas.microsoft.com/office/drawing/2014/main" id="{CCF05FE1-165C-FF87-C11D-F2DC3538B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710" y="2594732"/>
              <a:ext cx="8659240" cy="35611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4E4DCF-EF7C-8020-072E-8145CFE312DC}"/>
                </a:ext>
              </a:extLst>
            </p:cNvPr>
            <p:cNvSpPr txBox="1"/>
            <p:nvPr/>
          </p:nvSpPr>
          <p:spPr>
            <a:xfrm>
              <a:off x="3411938" y="4793328"/>
              <a:ext cx="3589361" cy="923330"/>
            </a:xfrm>
            <a:prstGeom prst="rect">
              <a:avLst/>
            </a:prstGeom>
            <a:noFill/>
          </p:spPr>
          <p:txBody>
            <a:bodyPr wrap="square" rtlCol="0">
              <a:spAutoFit/>
            </a:bodyPr>
            <a:lstStyle/>
            <a:p>
              <a:pPr algn="ctr"/>
              <a:r>
                <a:rPr lang="en-CA" dirty="0">
                  <a:latin typeface="Dagny OT" panose="020B0504020201020104" pitchFamily="34" charset="0"/>
                </a:rPr>
                <a:t>We </a:t>
              </a:r>
              <a:r>
                <a:rPr lang="en-CA" b="1" dirty="0">
                  <a:latin typeface="Dagny OT" panose="020B0504020201020104" pitchFamily="34" charset="0"/>
                </a:rPr>
                <a:t>have not been able to keep up </a:t>
              </a:r>
              <a:r>
                <a:rPr lang="en-CA" dirty="0">
                  <a:latin typeface="Dagny OT" panose="020B0504020201020104" pitchFamily="34" charset="0"/>
                </a:rPr>
                <a:t>with </a:t>
              </a:r>
              <a:r>
                <a:rPr lang="en-CA" b="1" dirty="0">
                  <a:solidFill>
                    <a:srgbClr val="0070C0"/>
                  </a:solidFill>
                  <a:latin typeface="Dagny OT" panose="020B0504020201020104" pitchFamily="34" charset="0"/>
                </a:rPr>
                <a:t>tickets received</a:t>
              </a:r>
              <a:r>
                <a:rPr lang="en-CA" dirty="0">
                  <a:latin typeface="Dagny OT" panose="020B0504020201020104" pitchFamily="34" charset="0"/>
                </a:rPr>
                <a:t> since two employees were let go in May</a:t>
              </a:r>
            </a:p>
          </p:txBody>
        </p:sp>
        <p:sp>
          <p:nvSpPr>
            <p:cNvPr id="11" name="TextBox 10">
              <a:extLst>
                <a:ext uri="{FF2B5EF4-FFF2-40B4-BE49-F238E27FC236}">
                  <a16:creationId xmlns:a16="http://schemas.microsoft.com/office/drawing/2014/main" id="{7BB60D4B-7031-0547-643E-FEC0FECFA643}"/>
                </a:ext>
              </a:extLst>
            </p:cNvPr>
            <p:cNvSpPr txBox="1"/>
            <p:nvPr/>
          </p:nvSpPr>
          <p:spPr>
            <a:xfrm>
              <a:off x="2308745" y="2084248"/>
              <a:ext cx="6357583" cy="461665"/>
            </a:xfrm>
            <a:prstGeom prst="rect">
              <a:avLst/>
            </a:prstGeom>
            <a:noFill/>
          </p:spPr>
          <p:txBody>
            <a:bodyPr wrap="square" rtlCol="0">
              <a:spAutoFit/>
            </a:bodyPr>
            <a:lstStyle/>
            <a:p>
              <a:r>
                <a:rPr lang="en-CA" sz="2400" b="1" dirty="0">
                  <a:latin typeface="Dagny OT" panose="020B0504020201020104" pitchFamily="34" charset="0"/>
                </a:rPr>
                <a:t>Lag in Tickets Processed Since May Layoffs</a:t>
              </a:r>
            </a:p>
          </p:txBody>
        </p:sp>
        <p:cxnSp>
          <p:nvCxnSpPr>
            <p:cNvPr id="12" name="Straight Arrow Connector 11">
              <a:extLst>
                <a:ext uri="{FF2B5EF4-FFF2-40B4-BE49-F238E27FC236}">
                  <a16:creationId xmlns:a16="http://schemas.microsoft.com/office/drawing/2014/main" id="{C0F3EDF5-1F4A-9556-0CCF-5446546F5EC5}"/>
                </a:ext>
              </a:extLst>
            </p:cNvPr>
            <p:cNvCxnSpPr>
              <a:cxnSpLocks/>
            </p:cNvCxnSpPr>
            <p:nvPr/>
          </p:nvCxnSpPr>
          <p:spPr>
            <a:xfrm flipV="1">
              <a:off x="5188425" y="4080681"/>
              <a:ext cx="0" cy="71264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405C9279-A3F0-98C0-5DE1-6711380AAECF}"/>
              </a:ext>
            </a:extLst>
          </p:cNvPr>
          <p:cNvSpPr txBox="1"/>
          <p:nvPr/>
        </p:nvSpPr>
        <p:spPr>
          <a:xfrm>
            <a:off x="81949" y="5856103"/>
            <a:ext cx="1840636" cy="369332"/>
          </a:xfrm>
          <a:prstGeom prst="rect">
            <a:avLst/>
          </a:prstGeom>
          <a:solidFill>
            <a:schemeClr val="accent1">
              <a:lumMod val="20000"/>
              <a:lumOff val="80000"/>
            </a:schemeClr>
          </a:solidFill>
          <a:ln>
            <a:solidFill>
              <a:schemeClr val="accent1"/>
            </a:solidFill>
          </a:ln>
        </p:spPr>
        <p:txBody>
          <a:bodyPr wrap="square" rtlCol="0">
            <a:spAutoFit/>
          </a:bodyPr>
          <a:lstStyle>
            <a:defPPr>
              <a:defRPr lang="en-US"/>
            </a:defPPr>
            <a:lvl1pPr>
              <a:defRPr b="1">
                <a:solidFill>
                  <a:schemeClr val="accent1"/>
                </a:solidFill>
                <a:latin typeface="Dagny OT" panose="020B0504020201020104" pitchFamily="34" charset="77"/>
              </a:defRPr>
            </a:lvl1pPr>
          </a:lstStyle>
          <a:p>
            <a:r>
              <a:rPr lang="en-US" dirty="0"/>
              <a:t>6. Tell </a:t>
            </a:r>
            <a:r>
              <a:rPr lang="en-US"/>
              <a:t>the story</a:t>
            </a:r>
            <a:endParaRPr lang="en-US" dirty="0"/>
          </a:p>
        </p:txBody>
      </p:sp>
    </p:spTree>
    <p:extLst>
      <p:ext uri="{BB962C8B-B14F-4D97-AF65-F5344CB8AC3E}">
        <p14:creationId xmlns:p14="http://schemas.microsoft.com/office/powerpoint/2010/main" val="56083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Zigzag indicator line">
            <a:extLst>
              <a:ext uri="{FF2B5EF4-FFF2-40B4-BE49-F238E27FC236}">
                <a16:creationId xmlns:a16="http://schemas.microsoft.com/office/drawing/2014/main" id="{E70B5C41-98B9-DF85-2862-E77291B85D6A}"/>
              </a:ext>
            </a:extLst>
          </p:cNvPr>
          <p:cNvPicPr>
            <a:picLocks noChangeAspect="1"/>
          </p:cNvPicPr>
          <p:nvPr/>
        </p:nvPicPr>
        <p:blipFill rotWithShape="1">
          <a:blip r:embed="rId2"/>
          <a:srcRect t="6822" r="9091" b="16569"/>
          <a:stretch/>
        </p:blipFill>
        <p:spPr>
          <a:xfrm>
            <a:off x="20" y="10"/>
            <a:ext cx="12191980" cy="6857990"/>
          </a:xfrm>
          <a:prstGeom prst="rect">
            <a:avLst/>
          </a:prstGeom>
        </p:spPr>
      </p:pic>
      <p:grpSp>
        <p:nvGrpSpPr>
          <p:cNvPr id="13" name="Group 12">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8" name="Rectangle 7">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0697318-44FE-4C41-8554-D6E506BC9B09}"/>
              </a:ext>
            </a:extLst>
          </p:cNvPr>
          <p:cNvSpPr>
            <a:spLocks noGrp="1"/>
          </p:cNvSpPr>
          <p:nvPr>
            <p:ph type="title"/>
          </p:nvPr>
        </p:nvSpPr>
        <p:spPr>
          <a:xfrm>
            <a:off x="584200" y="1006956"/>
            <a:ext cx="7213600" cy="1372177"/>
          </a:xfrm>
        </p:spPr>
        <p:txBody>
          <a:bodyPr anchor="ctr">
            <a:normAutofit/>
          </a:bodyPr>
          <a:lstStyle/>
          <a:p>
            <a:r>
              <a:rPr lang="en-US" dirty="0"/>
              <a:t>Data Story Tropes</a:t>
            </a:r>
          </a:p>
        </p:txBody>
      </p:sp>
      <p:sp>
        <p:nvSpPr>
          <p:cNvPr id="3" name="Content Placeholder 2">
            <a:extLst>
              <a:ext uri="{FF2B5EF4-FFF2-40B4-BE49-F238E27FC236}">
                <a16:creationId xmlns:a16="http://schemas.microsoft.com/office/drawing/2014/main" id="{4C599855-1302-9A4A-A244-17B4FAA43185}"/>
              </a:ext>
            </a:extLst>
          </p:cNvPr>
          <p:cNvSpPr>
            <a:spLocks noGrp="1"/>
          </p:cNvSpPr>
          <p:nvPr>
            <p:ph idx="1"/>
          </p:nvPr>
        </p:nvSpPr>
        <p:spPr>
          <a:xfrm>
            <a:off x="581192" y="2438399"/>
            <a:ext cx="7216607" cy="3564467"/>
          </a:xfrm>
        </p:spPr>
        <p:txBody>
          <a:bodyPr vert="horz" lIns="0" tIns="45720" rIns="0" bIns="45720" rtlCol="0">
            <a:noAutofit/>
          </a:bodyPr>
          <a:lstStyle/>
          <a:p>
            <a:pPr>
              <a:lnSpc>
                <a:spcPct val="90000"/>
              </a:lnSpc>
            </a:pPr>
            <a:r>
              <a:rPr lang="en-US" sz="1900" dirty="0">
                <a:solidFill>
                  <a:schemeClr val="bg1"/>
                </a:solidFill>
              </a:rPr>
              <a:t>Some visualizations patterns are so familiar that they become </a:t>
            </a:r>
            <a:r>
              <a:rPr lang="en-US" sz="1900" b="1" dirty="0">
                <a:solidFill>
                  <a:schemeClr val="bg1"/>
                </a:solidFill>
              </a:rPr>
              <a:t>tropes:</a:t>
            </a:r>
          </a:p>
          <a:p>
            <a:pPr lvl="1">
              <a:lnSpc>
                <a:spcPct val="90000"/>
              </a:lnSpc>
            </a:pPr>
            <a:r>
              <a:rPr lang="en-US" sz="1900" dirty="0">
                <a:solidFill>
                  <a:schemeClr val="bg1"/>
                </a:solidFill>
              </a:rPr>
              <a:t>a scatterplot with a trend line going straight up or straight down</a:t>
            </a:r>
          </a:p>
          <a:p>
            <a:pPr lvl="1">
              <a:lnSpc>
                <a:spcPct val="90000"/>
              </a:lnSpc>
            </a:pPr>
            <a:r>
              <a:rPr lang="en-US" sz="1900" dirty="0">
                <a:solidFill>
                  <a:schemeClr val="bg1"/>
                </a:solidFill>
              </a:rPr>
              <a:t>a cluster bar chart with two categories where one is always lower than the other</a:t>
            </a:r>
          </a:p>
          <a:p>
            <a:pPr lvl="1">
              <a:lnSpc>
                <a:spcPct val="90000"/>
              </a:lnSpc>
            </a:pPr>
            <a:r>
              <a:rPr lang="en-US" sz="1900" dirty="0">
                <a:solidFill>
                  <a:schemeClr val="bg1"/>
                </a:solidFill>
              </a:rPr>
              <a:t>a line chart with the two lines crossing in one place</a:t>
            </a:r>
          </a:p>
          <a:p>
            <a:pPr lvl="1">
              <a:lnSpc>
                <a:spcPct val="90000"/>
              </a:lnSpc>
            </a:pPr>
            <a:r>
              <a:rPr lang="en-US" sz="1900" dirty="0">
                <a:solidFill>
                  <a:schemeClr val="bg1"/>
                </a:solidFill>
              </a:rPr>
              <a:t>pie charts being used all over the place (to avoid)</a:t>
            </a:r>
          </a:p>
          <a:p>
            <a:pPr lvl="1">
              <a:lnSpc>
                <a:spcPct val="90000"/>
              </a:lnSpc>
            </a:pPr>
            <a:r>
              <a:rPr lang="en-US" sz="1900" dirty="0">
                <a:solidFill>
                  <a:schemeClr val="bg1"/>
                </a:solidFill>
              </a:rPr>
              <a:t>red for republican, blue for democrat (US); red for left-leaning, blue for right-leaning (ROW)</a:t>
            </a:r>
          </a:p>
          <a:p>
            <a:pPr lvl="1">
              <a:lnSpc>
                <a:spcPct val="90000"/>
              </a:lnSpc>
            </a:pPr>
            <a:r>
              <a:rPr lang="en-US" sz="1900" dirty="0">
                <a:solidFill>
                  <a:schemeClr val="bg1"/>
                </a:solidFill>
              </a:rPr>
              <a:t>using broken axes to exaggerate effects (sometimes justified… )</a:t>
            </a:r>
          </a:p>
          <a:p>
            <a:pPr lvl="1">
              <a:lnSpc>
                <a:spcPct val="90000"/>
              </a:lnSpc>
            </a:pPr>
            <a:r>
              <a:rPr lang="en-US" sz="1900" dirty="0">
                <a:solidFill>
                  <a:schemeClr val="bg1"/>
                </a:solidFill>
              </a:rPr>
              <a:t>etc.</a:t>
            </a:r>
          </a:p>
        </p:txBody>
      </p:sp>
    </p:spTree>
    <p:extLst>
      <p:ext uri="{BB962C8B-B14F-4D97-AF65-F5344CB8AC3E}">
        <p14:creationId xmlns:p14="http://schemas.microsoft.com/office/powerpoint/2010/main" val="239071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7DA8-81E4-0B6E-D57B-39CF36D4CFD7}"/>
              </a:ext>
            </a:extLst>
          </p:cNvPr>
          <p:cNvSpPr>
            <a:spLocks noGrp="1"/>
          </p:cNvSpPr>
          <p:nvPr>
            <p:ph type="title"/>
          </p:nvPr>
        </p:nvSpPr>
        <p:spPr/>
        <p:txBody>
          <a:bodyPr/>
          <a:lstStyle/>
          <a:p>
            <a:r>
              <a:rPr lang="en-CA" dirty="0"/>
              <a:t>Data Storytelling Tropes – Examples </a:t>
            </a:r>
          </a:p>
        </p:txBody>
      </p:sp>
      <p:pic>
        <p:nvPicPr>
          <p:cNvPr id="7" name="Content Placeholder 6" descr="Map&#10;&#10;Description automatically generated">
            <a:extLst>
              <a:ext uri="{FF2B5EF4-FFF2-40B4-BE49-F238E27FC236}">
                <a16:creationId xmlns:a16="http://schemas.microsoft.com/office/drawing/2014/main" id="{B03C8073-E34A-D1BA-404E-F21EC3F8E4B6}"/>
              </a:ext>
            </a:extLst>
          </p:cNvPr>
          <p:cNvPicPr>
            <a:picLocks noGrp="1" noChangeAspect="1"/>
          </p:cNvPicPr>
          <p:nvPr>
            <p:ph idx="1"/>
          </p:nvPr>
        </p:nvPicPr>
        <p:blipFill>
          <a:blip r:embed="rId2"/>
          <a:stretch>
            <a:fillRect/>
          </a:stretch>
        </p:blipFill>
        <p:spPr>
          <a:xfrm>
            <a:off x="581192" y="1853017"/>
            <a:ext cx="11029616" cy="4466384"/>
          </a:xfrm>
        </p:spPr>
      </p:pic>
      <p:sp>
        <p:nvSpPr>
          <p:cNvPr id="9" name="TextBox 8">
            <a:extLst>
              <a:ext uri="{FF2B5EF4-FFF2-40B4-BE49-F238E27FC236}">
                <a16:creationId xmlns:a16="http://schemas.microsoft.com/office/drawing/2014/main" id="{F982C0AD-CF81-6EB5-4F5E-FE54394E605B}"/>
              </a:ext>
            </a:extLst>
          </p:cNvPr>
          <p:cNvSpPr txBox="1"/>
          <p:nvPr/>
        </p:nvSpPr>
        <p:spPr>
          <a:xfrm>
            <a:off x="6096000" y="0"/>
            <a:ext cx="6096000" cy="276999"/>
          </a:xfrm>
          <a:prstGeom prst="rect">
            <a:avLst/>
          </a:prstGeom>
          <a:noFill/>
        </p:spPr>
        <p:txBody>
          <a:bodyPr wrap="square">
            <a:spAutoFit/>
          </a:bodyPr>
          <a:lstStyle/>
          <a:p>
            <a:pPr algn="r"/>
            <a:r>
              <a:rPr lang="en-CA" sz="1200" dirty="0">
                <a:solidFill>
                  <a:schemeClr val="tx2"/>
                </a:solidFill>
                <a:latin typeface="Dagny OT" panose="020B0504020201020104" pitchFamily="34" charset="0"/>
              </a:rPr>
              <a:t>[</a:t>
            </a:r>
            <a:r>
              <a:rPr lang="en-CA" sz="1200" dirty="0">
                <a:solidFill>
                  <a:schemeClr val="tx2"/>
                </a:solidFill>
                <a:latin typeface="Dagny OT" panose="020B0504020201020104" pitchFamily="34" charset="0"/>
                <a:hlinkClick r:id="rId3"/>
              </a:rPr>
              <a:t>https://handsondataviz.org/spatial-bias.html</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228135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43287719-5F19-A87C-13E1-6487CF3E30A2}"/>
              </a:ext>
            </a:extLst>
          </p:cNvPr>
          <p:cNvPicPr>
            <a:picLocks noChangeAspect="1"/>
          </p:cNvPicPr>
          <p:nvPr/>
        </p:nvPicPr>
        <p:blipFill rotWithShape="1">
          <a:blip r:embed="rId2"/>
          <a:srcRect l="3504" t="3223" r="3593" b="4819"/>
          <a:stretch/>
        </p:blipFill>
        <p:spPr>
          <a:xfrm>
            <a:off x="7760677" y="142636"/>
            <a:ext cx="4135901" cy="6700330"/>
          </a:xfrm>
          <a:prstGeom prst="rect">
            <a:avLst/>
          </a:prstGeom>
        </p:spPr>
      </p:pic>
      <p:pic>
        <p:nvPicPr>
          <p:cNvPr id="5" name="Content Placeholder 4">
            <a:extLst>
              <a:ext uri="{FF2B5EF4-FFF2-40B4-BE49-F238E27FC236}">
                <a16:creationId xmlns:a16="http://schemas.microsoft.com/office/drawing/2014/main" id="{2B3706D3-09DA-4284-8E50-D53E896EA5AF}"/>
              </a:ext>
            </a:extLst>
          </p:cNvPr>
          <p:cNvPicPr>
            <a:picLocks noGrp="1" noChangeAspect="1"/>
          </p:cNvPicPr>
          <p:nvPr>
            <p:ph idx="4294967295"/>
          </p:nvPr>
        </p:nvPicPr>
        <p:blipFill rotWithShape="1">
          <a:blip r:embed="rId3"/>
          <a:srcRect t="146" r="13366" b="521"/>
          <a:stretch/>
        </p:blipFill>
        <p:spPr>
          <a:xfrm>
            <a:off x="0" y="-4763"/>
            <a:ext cx="7691438" cy="6818313"/>
          </a:xfrm>
        </p:spPr>
      </p:pic>
      <p:sp>
        <p:nvSpPr>
          <p:cNvPr id="7" name="TextBox 6">
            <a:extLst>
              <a:ext uri="{FF2B5EF4-FFF2-40B4-BE49-F238E27FC236}">
                <a16:creationId xmlns:a16="http://schemas.microsoft.com/office/drawing/2014/main" id="{8B8D0BC3-8BFD-4C79-054D-47162B6408EF}"/>
              </a:ext>
            </a:extLst>
          </p:cNvPr>
          <p:cNvSpPr txBox="1"/>
          <p:nvPr/>
        </p:nvSpPr>
        <p:spPr>
          <a:xfrm>
            <a:off x="6096000" y="0"/>
            <a:ext cx="6096000" cy="276999"/>
          </a:xfrm>
          <a:prstGeom prst="rect">
            <a:avLst/>
          </a:prstGeom>
          <a:noFill/>
        </p:spPr>
        <p:txBody>
          <a:bodyPr wrap="square">
            <a:spAutoFit/>
          </a:bodyPr>
          <a:lstStyle/>
          <a:p>
            <a:pPr algn="r"/>
            <a:r>
              <a:rPr lang="en-CA" sz="1200" dirty="0">
                <a:solidFill>
                  <a:schemeClr val="tx2"/>
                </a:solidFill>
                <a:latin typeface="Dagny OT" panose="020B0504020201020104" pitchFamily="34" charset="0"/>
              </a:rPr>
              <a:t>[</a:t>
            </a:r>
            <a:r>
              <a:rPr lang="en-CA" sz="1200" dirty="0">
                <a:solidFill>
                  <a:schemeClr val="tx2"/>
                </a:solidFill>
                <a:latin typeface="Dagny OT" panose="020B0504020201020104" pitchFamily="34" charset="0"/>
                <a:hlinkClick r:id="rId4"/>
              </a:rPr>
              <a:t>https://www.chsglobe.com/13376/cover-stories/sexualharassment</a:t>
            </a:r>
            <a:r>
              <a:rPr lang="en-CA" sz="1200" dirty="0">
                <a:solidFill>
                  <a:schemeClr val="tx2"/>
                </a:solidFill>
                <a:latin typeface="Dagny OT" panose="020B0504020201020104" pitchFamily="34" charset="0"/>
              </a:rPr>
              <a:t>]</a:t>
            </a:r>
          </a:p>
        </p:txBody>
      </p:sp>
    </p:spTree>
    <p:extLst>
      <p:ext uri="{BB962C8B-B14F-4D97-AF65-F5344CB8AC3E}">
        <p14:creationId xmlns:p14="http://schemas.microsoft.com/office/powerpoint/2010/main" val="37183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 Processing</a:t>
            </a:r>
            <a:endParaRPr lang="en-US" sz="2400"/>
          </a:p>
        </p:txBody>
      </p:sp>
      <p:sp>
        <p:nvSpPr>
          <p:cNvPr id="3" name="Content Placeholder 2"/>
          <p:cNvSpPr>
            <a:spLocks noGrp="1"/>
          </p:cNvSpPr>
          <p:nvPr>
            <p:ph idx="1"/>
          </p:nvPr>
        </p:nvSpPr>
        <p:spPr/>
        <p:txBody>
          <a:bodyPr vert="horz" lIns="0" tIns="45720" rIns="0" bIns="45720" rtlCol="0" anchor="ctr">
            <a:normAutofit/>
          </a:bodyPr>
          <a:lstStyle/>
          <a:p>
            <a:r>
              <a:rPr lang="en-US" dirty="0"/>
              <a:t>Perception is fragmented – eyes are </a:t>
            </a:r>
            <a:r>
              <a:rPr lang="en-US" b="1" dirty="0"/>
              <a:t>ever scanning</a:t>
            </a:r>
            <a:r>
              <a:rPr lang="en-US" dirty="0"/>
              <a:t>.</a:t>
            </a:r>
          </a:p>
          <a:p>
            <a:r>
              <a:rPr lang="en-US" dirty="0"/>
              <a:t>Visual thinking seeks </a:t>
            </a:r>
            <a:r>
              <a:rPr lang="en-US" b="1" dirty="0"/>
              <a:t>patterns</a:t>
            </a:r>
          </a:p>
          <a:p>
            <a:pPr lvl="1" algn="l"/>
            <a:r>
              <a:rPr lang="en-US" b="1" dirty="0"/>
              <a:t>pre-attentive processes:</a:t>
            </a:r>
            <a:r>
              <a:rPr lang="en-US" dirty="0"/>
              <a:t> fast, instinctive, efficient, multitasking </a:t>
            </a:r>
            <a:br>
              <a:rPr lang="en-US" dirty="0"/>
            </a:br>
            <a:r>
              <a:rPr lang="en-US" dirty="0"/>
              <a:t>gather information and build patterns:</a:t>
            </a:r>
          </a:p>
          <a:p>
            <a:pPr marL="749808" lvl="4" indent="0">
              <a:buNone/>
            </a:pPr>
            <a:r>
              <a:rPr lang="en-US" sz="1800" dirty="0"/>
              <a:t>features → patterns → objects </a:t>
            </a:r>
            <a:endParaRPr lang="en-US" dirty="0"/>
          </a:p>
          <a:p>
            <a:pPr lvl="1" algn="l"/>
            <a:r>
              <a:rPr lang="en-US" b="1" dirty="0"/>
              <a:t>attentive process: </a:t>
            </a:r>
            <a:r>
              <a:rPr lang="en-US" dirty="0"/>
              <a:t>slow, deliberate, focused</a:t>
            </a:r>
            <a:br>
              <a:rPr lang="en-US" dirty="0"/>
            </a:br>
            <a:r>
              <a:rPr lang="en-US" dirty="0"/>
              <a:t>discover features in the patterns:</a:t>
            </a:r>
          </a:p>
          <a:p>
            <a:pPr marL="749808" lvl="4" indent="0">
              <a:buNone/>
            </a:pPr>
            <a:r>
              <a:rPr lang="en-US" sz="1800" dirty="0"/>
              <a:t>objects → patterns → features</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44947" y="3556173"/>
            <a:ext cx="2790168" cy="2742268"/>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38302" y="421766"/>
            <a:ext cx="2796815" cy="2748801"/>
          </a:xfrm>
          <a:prstGeom prst="rect">
            <a:avLst/>
          </a:prstGeom>
        </p:spPr>
      </p:pic>
      <p:sp>
        <p:nvSpPr>
          <p:cNvPr id="14" name="TextBox 13"/>
          <p:cNvSpPr txBox="1"/>
          <p:nvPr/>
        </p:nvSpPr>
        <p:spPr>
          <a:xfrm>
            <a:off x="9238301" y="58035"/>
            <a:ext cx="2796815" cy="369330"/>
          </a:xfrm>
          <a:prstGeom prst="rect">
            <a:avLst/>
          </a:prstGeom>
          <a:solidFill>
            <a:schemeClr val="bg1"/>
          </a:solidFill>
        </p:spPr>
        <p:txBody>
          <a:bodyPr wrap="square" lIns="91436" tIns="45719" rIns="91436" bIns="45719" rtlCol="0">
            <a:spAutoFit/>
          </a:bodyPr>
          <a:lstStyle/>
          <a:p>
            <a:pPr algn="ctr"/>
            <a:r>
              <a:rPr lang="en-US" dirty="0">
                <a:solidFill>
                  <a:schemeClr val="tx2"/>
                </a:solidFill>
                <a:latin typeface="Dagny OT" panose="020B0504020201020104" pitchFamily="34" charset="0"/>
                <a:ea typeface="Helvetica Light" charset="0"/>
                <a:cs typeface="Helvetica Light" charset="0"/>
              </a:rPr>
              <a:t>pre-attentive</a:t>
            </a:r>
          </a:p>
        </p:txBody>
      </p:sp>
      <p:sp>
        <p:nvSpPr>
          <p:cNvPr id="15" name="TextBox 14"/>
          <p:cNvSpPr txBox="1"/>
          <p:nvPr/>
        </p:nvSpPr>
        <p:spPr>
          <a:xfrm>
            <a:off x="9238300" y="3185900"/>
            <a:ext cx="2796815" cy="369330"/>
          </a:xfrm>
          <a:prstGeom prst="rect">
            <a:avLst/>
          </a:prstGeom>
          <a:solidFill>
            <a:schemeClr val="bg1"/>
          </a:solidFill>
        </p:spPr>
        <p:txBody>
          <a:bodyPr wrap="square" lIns="91436" tIns="45719" rIns="91436" bIns="45719" rtlCol="0">
            <a:spAutoFit/>
          </a:bodyPr>
          <a:lstStyle>
            <a:defPPr>
              <a:defRPr lang="en-US"/>
            </a:defPPr>
            <a:lvl1pPr algn="ctr">
              <a:defRPr>
                <a:latin typeface="Helvetica Light" charset="0"/>
                <a:ea typeface="Helvetica Light" charset="0"/>
                <a:cs typeface="Helvetica Light" charset="0"/>
              </a:defRPr>
            </a:lvl1pPr>
          </a:lstStyle>
          <a:p>
            <a:r>
              <a:rPr lang="en-US" dirty="0">
                <a:solidFill>
                  <a:schemeClr val="tx2"/>
                </a:solidFill>
                <a:latin typeface="Dagny OT" panose="020B0504020201020104" pitchFamily="34" charset="0"/>
              </a:rPr>
              <a:t>attentive</a:t>
            </a:r>
          </a:p>
        </p:txBody>
      </p:sp>
    </p:spTree>
    <p:extLst>
      <p:ext uri="{BB962C8B-B14F-4D97-AF65-F5344CB8AC3E}">
        <p14:creationId xmlns:p14="http://schemas.microsoft.com/office/powerpoint/2010/main" val="409506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4130" y="307777"/>
            <a:ext cx="11543071" cy="1599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b="1">
              <a:latin typeface="Dagny OT" panose="020B0504020201020104" pitchFamily="34" charset="77"/>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034" y="307777"/>
            <a:ext cx="8273931" cy="5791752"/>
          </a:xfrm>
          <a:prstGeom prst="rect">
            <a:avLst/>
          </a:prstGeom>
          <a:ln w="28575">
            <a:noFill/>
          </a:ln>
        </p:spPr>
      </p:pic>
      <p:sp>
        <p:nvSpPr>
          <p:cNvPr id="3" name="Rectangle 2"/>
          <p:cNvSpPr/>
          <p:nvPr/>
        </p:nvSpPr>
        <p:spPr>
          <a:xfrm>
            <a:off x="2764536" y="-15469"/>
            <a:ext cx="9427464" cy="276997"/>
          </a:xfrm>
          <a:prstGeom prst="rect">
            <a:avLst/>
          </a:prstGeom>
        </p:spPr>
        <p:txBody>
          <a:bodyPr wrap="square" lIns="91436" tIns="45719" rIns="91436" bIns="45719">
            <a:spAutoFit/>
          </a:bodyPr>
          <a:lstStyle/>
          <a:p>
            <a:pPr algn="r"/>
            <a:r>
              <a:rPr lang="en-US" sz="1200" dirty="0">
                <a:solidFill>
                  <a:schemeClr val="tx2"/>
                </a:solidFill>
                <a:latin typeface="Dagny OT" panose="020B0504020201020104" pitchFamily="34" charset="0"/>
                <a:ea typeface="Helvetica Light" charset="0"/>
                <a:cs typeface="Helvetica Light" charset="0"/>
              </a:rPr>
              <a:t>[L. </a:t>
            </a:r>
            <a:r>
              <a:rPr lang="en-US" sz="1200" dirty="0" err="1">
                <a:solidFill>
                  <a:schemeClr val="tx2"/>
                </a:solidFill>
                <a:latin typeface="Dagny OT" panose="020B0504020201020104" pitchFamily="34" charset="0"/>
                <a:ea typeface="Helvetica Light" charset="0"/>
                <a:cs typeface="Helvetica Light" charset="0"/>
              </a:rPr>
              <a:t>Groeger</a:t>
            </a:r>
            <a:r>
              <a:rPr lang="en-US" sz="1200" dirty="0">
                <a:solidFill>
                  <a:schemeClr val="tx2"/>
                </a:solidFill>
                <a:latin typeface="Dagny OT" panose="020B0504020201020104" pitchFamily="34" charset="0"/>
                <a:ea typeface="Helvetica Light" charset="0"/>
                <a:cs typeface="Helvetica Light" charset="0"/>
              </a:rPr>
              <a:t>, A Big Article About Wee Things, </a:t>
            </a:r>
            <a:r>
              <a:rPr lang="en-US" sz="1200" dirty="0">
                <a:solidFill>
                  <a:schemeClr val="tx2"/>
                </a:solidFill>
                <a:latin typeface="Dagny OT" panose="020B0504020201020104" pitchFamily="34" charset="0"/>
                <a:ea typeface="Helvetica Light" charset="0"/>
                <a:cs typeface="Helvetica Light" charset="0"/>
                <a:hlinkClick r:id="rId4"/>
              </a:rPr>
              <a:t>ProPublica.com</a:t>
            </a:r>
            <a:r>
              <a:rPr lang="en-US" sz="1200" dirty="0">
                <a:solidFill>
                  <a:schemeClr val="tx2"/>
                </a:solidFill>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409896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4130" y="307777"/>
            <a:ext cx="11543071" cy="1599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b="1">
              <a:latin typeface="Dagny OT" panose="020B0504020201020104" pitchFamily="34" charset="77"/>
            </a:endParaRPr>
          </a:p>
        </p:txBody>
      </p:sp>
      <p:pic>
        <p:nvPicPr>
          <p:cNvPr id="4" name="Picture 3"/>
          <p:cNvPicPr>
            <a:picLocks noChangeAspect="1"/>
          </p:cNvPicPr>
          <p:nvPr/>
        </p:nvPicPr>
        <p:blipFill>
          <a:blip r:embed="rId3"/>
          <a:srcRect/>
          <a:stretch/>
        </p:blipFill>
        <p:spPr>
          <a:xfrm>
            <a:off x="1521457" y="307777"/>
            <a:ext cx="9149086" cy="5910992"/>
          </a:xfrm>
          <a:prstGeom prst="rect">
            <a:avLst/>
          </a:prstGeom>
          <a:ln w="28575">
            <a:noFill/>
          </a:ln>
        </p:spPr>
      </p:pic>
      <p:sp>
        <p:nvSpPr>
          <p:cNvPr id="11" name="Rectangle 10"/>
          <p:cNvSpPr/>
          <p:nvPr/>
        </p:nvSpPr>
        <p:spPr>
          <a:xfrm>
            <a:off x="2764536" y="-15469"/>
            <a:ext cx="9427464" cy="276997"/>
          </a:xfrm>
          <a:prstGeom prst="rect">
            <a:avLst/>
          </a:prstGeom>
        </p:spPr>
        <p:txBody>
          <a:bodyPr wrap="square" lIns="91436" tIns="45719" rIns="91436" bIns="45719">
            <a:spAutoFit/>
          </a:bodyPr>
          <a:lstStyle/>
          <a:p>
            <a:pPr algn="r"/>
            <a:r>
              <a:rPr lang="en-US" sz="1200" dirty="0">
                <a:solidFill>
                  <a:schemeClr val="tx2"/>
                </a:solidFill>
                <a:latin typeface="Dagny OT" panose="020B0504020201020104" pitchFamily="34" charset="0"/>
                <a:ea typeface="Helvetica Light" charset="0"/>
                <a:cs typeface="Helvetica Light" charset="0"/>
              </a:rPr>
              <a:t>[L. </a:t>
            </a:r>
            <a:r>
              <a:rPr lang="en-US" sz="1200" dirty="0" err="1">
                <a:solidFill>
                  <a:schemeClr val="tx2"/>
                </a:solidFill>
                <a:latin typeface="Dagny OT" panose="020B0504020201020104" pitchFamily="34" charset="0"/>
                <a:ea typeface="Helvetica Light" charset="0"/>
                <a:cs typeface="Helvetica Light" charset="0"/>
              </a:rPr>
              <a:t>Groeger</a:t>
            </a:r>
            <a:r>
              <a:rPr lang="en-US" sz="1200" dirty="0">
                <a:solidFill>
                  <a:schemeClr val="tx2"/>
                </a:solidFill>
                <a:latin typeface="Dagny OT" panose="020B0504020201020104" pitchFamily="34" charset="0"/>
                <a:ea typeface="Helvetica Light" charset="0"/>
                <a:cs typeface="Helvetica Light" charset="0"/>
              </a:rPr>
              <a:t>, A Big Article About Wee Things, </a:t>
            </a:r>
            <a:r>
              <a:rPr lang="en-US" sz="1200" dirty="0">
                <a:solidFill>
                  <a:schemeClr val="tx2"/>
                </a:solidFill>
                <a:latin typeface="Dagny OT" panose="020B0504020201020104" pitchFamily="34" charset="0"/>
                <a:ea typeface="Helvetica Light" charset="0"/>
                <a:cs typeface="Helvetica Light" charset="0"/>
                <a:hlinkClick r:id="rId4"/>
              </a:rPr>
              <a:t>ProPublica.com</a:t>
            </a:r>
            <a:r>
              <a:rPr lang="en-US" sz="1200" dirty="0">
                <a:solidFill>
                  <a:schemeClr val="tx2"/>
                </a:solidFill>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277898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Data Soundness</a:t>
            </a:r>
          </a:p>
        </p:txBody>
      </p:sp>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p:txBody>
          <a:bodyPr/>
          <a:lstStyle/>
          <a:p>
            <a:pPr>
              <a:spcBef>
                <a:spcPts val="1200"/>
              </a:spcBef>
            </a:pPr>
            <a:r>
              <a:rPr lang="en-US" dirty="0"/>
              <a:t>The ideal dataset will have as few issues as possible with:</a:t>
            </a:r>
          </a:p>
          <a:p>
            <a:pPr lvl="1">
              <a:spcBef>
                <a:spcPts val="1200"/>
              </a:spcBef>
            </a:pPr>
            <a:r>
              <a:rPr lang="en-US" b="1" dirty="0"/>
              <a:t>validity:</a:t>
            </a:r>
            <a:r>
              <a:rPr lang="en-US" dirty="0"/>
              <a:t> data type, range, mandatory response, uniqueness, value, regular expressions</a:t>
            </a:r>
          </a:p>
          <a:p>
            <a:pPr lvl="1">
              <a:spcBef>
                <a:spcPts val="1200"/>
              </a:spcBef>
            </a:pPr>
            <a:r>
              <a:rPr lang="en-US" b="1" dirty="0"/>
              <a:t>completeness:</a:t>
            </a:r>
            <a:r>
              <a:rPr lang="en-US" dirty="0"/>
              <a:t> missing observations</a:t>
            </a:r>
          </a:p>
          <a:p>
            <a:pPr lvl="1">
              <a:spcBef>
                <a:spcPts val="1200"/>
              </a:spcBef>
            </a:pPr>
            <a:r>
              <a:rPr lang="en-US" b="1" dirty="0"/>
              <a:t>accuracy and precision: </a:t>
            </a:r>
            <a:r>
              <a:rPr lang="en-US" dirty="0"/>
              <a:t>related to measurement and data entry errors; target diagrams (accuracy as bias, precision as standard error)</a:t>
            </a:r>
          </a:p>
          <a:p>
            <a:pPr lvl="1">
              <a:spcBef>
                <a:spcPts val="1200"/>
              </a:spcBef>
            </a:pPr>
            <a:r>
              <a:rPr lang="en-US" b="1" dirty="0"/>
              <a:t>consistency:</a:t>
            </a:r>
            <a:r>
              <a:rPr lang="en-US" dirty="0"/>
              <a:t> conflicting observations</a:t>
            </a:r>
          </a:p>
          <a:p>
            <a:pPr lvl="1">
              <a:spcBef>
                <a:spcPts val="1200"/>
              </a:spcBef>
            </a:pPr>
            <a:r>
              <a:rPr lang="en-US" b="1" dirty="0"/>
              <a:t>uniformity:</a:t>
            </a:r>
            <a:r>
              <a:rPr lang="en-US" dirty="0"/>
              <a:t> are units used uniformly throughout?</a:t>
            </a:r>
            <a:endParaRPr lang="en-US" sz="1000" dirty="0"/>
          </a:p>
          <a:p>
            <a:pPr algn="just">
              <a:spcBef>
                <a:spcPts val="1200"/>
              </a:spcBef>
            </a:pPr>
            <a:r>
              <a:rPr lang="en-US" dirty="0"/>
              <a:t>Checking for data quality issues at an early stage can save headaches later in the analysis. </a:t>
            </a:r>
            <a:endParaRPr lang="en-US" b="1" dirty="0"/>
          </a:p>
        </p:txBody>
      </p:sp>
    </p:spTree>
    <p:extLst>
      <p:ext uri="{BB962C8B-B14F-4D97-AF65-F5344CB8AC3E}">
        <p14:creationId xmlns:p14="http://schemas.microsoft.com/office/powerpoint/2010/main" val="382927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Data Soundness</a:t>
            </a:r>
          </a:p>
        </p:txBody>
      </p:sp>
      <p:pic>
        <p:nvPicPr>
          <p:cNvPr id="7" name="Content Placeholder 6" descr="A picture containing graphical user interface&#10;&#10;Description automatically generated">
            <a:extLst>
              <a:ext uri="{FF2B5EF4-FFF2-40B4-BE49-F238E27FC236}">
                <a16:creationId xmlns:a16="http://schemas.microsoft.com/office/drawing/2014/main" id="{C7AB8904-BA9C-11B2-A9EE-330F4362D4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529685"/>
            <a:ext cx="10058400" cy="3104013"/>
          </a:xfrm>
        </p:spPr>
      </p:pic>
    </p:spTree>
    <p:extLst>
      <p:ext uri="{BB962C8B-B14F-4D97-AF65-F5344CB8AC3E}">
        <p14:creationId xmlns:p14="http://schemas.microsoft.com/office/powerpoint/2010/main" val="9703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101010 data lines to infinity">
            <a:extLst>
              <a:ext uri="{FF2B5EF4-FFF2-40B4-BE49-F238E27FC236}">
                <a16:creationId xmlns:a16="http://schemas.microsoft.com/office/drawing/2014/main" id="{80CA182F-2A02-4E50-F907-FE27CD186028}"/>
              </a:ext>
            </a:extLst>
          </p:cNvPr>
          <p:cNvPicPr>
            <a:picLocks noChangeAspect="1"/>
          </p:cNvPicPr>
          <p:nvPr/>
        </p:nvPicPr>
        <p:blipFill rotWithShape="1">
          <a:blip r:embed="rId2"/>
          <a:srcRect t="13127"/>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a:xfrm>
            <a:off x="584200" y="1006956"/>
            <a:ext cx="3412067" cy="1372177"/>
          </a:xfrm>
        </p:spPr>
        <p:txBody>
          <a:bodyPr anchor="ctr">
            <a:normAutofit/>
          </a:bodyPr>
          <a:lstStyle/>
          <a:p>
            <a:r>
              <a:rPr lang="en-CA"/>
              <a:t>Common Error Sources</a:t>
            </a:r>
          </a:p>
        </p:txBody>
      </p:sp>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a:xfrm>
            <a:off x="581193" y="2438399"/>
            <a:ext cx="3415074" cy="3564467"/>
          </a:xfrm>
        </p:spPr>
        <p:txBody>
          <a:bodyPr>
            <a:normAutofit/>
          </a:bodyPr>
          <a:lstStyle/>
          <a:p>
            <a:pPr>
              <a:lnSpc>
                <a:spcPct val="90000"/>
              </a:lnSpc>
            </a:pPr>
            <a:r>
              <a:rPr lang="en-US" sz="1600" dirty="0">
                <a:solidFill>
                  <a:schemeClr val="bg1"/>
                </a:solidFill>
                <a:latin typeface="Dagny OT" panose="020B0504020201020104" pitchFamily="34" charset="0"/>
              </a:rPr>
              <a:t>When dealing with </a:t>
            </a:r>
            <a:r>
              <a:rPr lang="en-US" sz="1600" b="1" dirty="0">
                <a:solidFill>
                  <a:schemeClr val="bg1"/>
                </a:solidFill>
                <a:latin typeface="Dagny OT" panose="020B0504020201020104" pitchFamily="34" charset="0"/>
              </a:rPr>
              <a:t>legacy</a:t>
            </a:r>
            <a:r>
              <a:rPr lang="en-US" sz="1600" dirty="0">
                <a:solidFill>
                  <a:schemeClr val="bg1"/>
                </a:solidFill>
                <a:latin typeface="Dagny OT" panose="020B0504020201020104" pitchFamily="34" charset="0"/>
              </a:rPr>
              <a:t>, </a:t>
            </a:r>
            <a:r>
              <a:rPr lang="en-US" sz="1600" b="1" dirty="0">
                <a:solidFill>
                  <a:schemeClr val="bg1"/>
                </a:solidFill>
                <a:latin typeface="Dagny OT" panose="020B0504020201020104" pitchFamily="34" charset="0"/>
              </a:rPr>
              <a:t>inherited</a:t>
            </a:r>
            <a:r>
              <a:rPr lang="en-US" sz="1600" dirty="0">
                <a:solidFill>
                  <a:schemeClr val="bg1"/>
                </a:solidFill>
                <a:latin typeface="Dagny OT" panose="020B0504020201020104" pitchFamily="34" charset="0"/>
              </a:rPr>
              <a:t> or </a:t>
            </a:r>
            <a:r>
              <a:rPr lang="en-US" sz="1600" b="1" dirty="0">
                <a:solidFill>
                  <a:schemeClr val="bg1"/>
                </a:solidFill>
                <a:latin typeface="Dagny OT" panose="020B0504020201020104" pitchFamily="34" charset="0"/>
              </a:rPr>
              <a:t>combined</a:t>
            </a:r>
            <a:r>
              <a:rPr lang="en-US" sz="1600" dirty="0">
                <a:solidFill>
                  <a:schemeClr val="bg1"/>
                </a:solidFill>
                <a:latin typeface="Dagny OT" panose="020B0504020201020104" pitchFamily="34" charset="0"/>
              </a:rPr>
              <a:t> datasets (i.e., datasets over which there is no collection and initial processing control):</a:t>
            </a:r>
          </a:p>
          <a:p>
            <a:pPr lvl="1">
              <a:lnSpc>
                <a:spcPct val="90000"/>
              </a:lnSpc>
            </a:pPr>
            <a:r>
              <a:rPr lang="en-US" sz="1600" dirty="0">
                <a:solidFill>
                  <a:schemeClr val="bg1"/>
                </a:solidFill>
                <a:latin typeface="Dagny OT" panose="020B0504020201020104" pitchFamily="34" charset="0"/>
              </a:rPr>
              <a:t>missing data given a code</a:t>
            </a:r>
          </a:p>
          <a:p>
            <a:pPr lvl="1">
              <a:lnSpc>
                <a:spcPct val="90000"/>
              </a:lnSpc>
            </a:pPr>
            <a:r>
              <a:rPr lang="en-US" sz="1600" dirty="0">
                <a:solidFill>
                  <a:schemeClr val="bg1"/>
                </a:solidFill>
                <a:latin typeface="Dagny OT" panose="020B0504020201020104" pitchFamily="34" charset="0"/>
              </a:rPr>
              <a:t>‘NA’/‘blank’ given a code</a:t>
            </a:r>
          </a:p>
          <a:p>
            <a:pPr lvl="1">
              <a:lnSpc>
                <a:spcPct val="90000"/>
              </a:lnSpc>
            </a:pPr>
            <a:r>
              <a:rPr lang="en-US" sz="1600" dirty="0">
                <a:solidFill>
                  <a:schemeClr val="bg1"/>
                </a:solidFill>
              </a:rPr>
              <a:t>d</a:t>
            </a:r>
            <a:r>
              <a:rPr lang="en-US" sz="1600" dirty="0">
                <a:solidFill>
                  <a:schemeClr val="bg1"/>
                </a:solidFill>
                <a:latin typeface="Dagny OT" panose="020B0504020201020104" pitchFamily="34" charset="0"/>
              </a:rPr>
              <a:t>ata entry error</a:t>
            </a:r>
          </a:p>
          <a:p>
            <a:pPr lvl="1">
              <a:lnSpc>
                <a:spcPct val="90000"/>
              </a:lnSpc>
            </a:pPr>
            <a:r>
              <a:rPr lang="en-US" sz="1600" dirty="0">
                <a:solidFill>
                  <a:schemeClr val="bg1"/>
                </a:solidFill>
              </a:rPr>
              <a:t>c</a:t>
            </a:r>
            <a:r>
              <a:rPr lang="en-US" sz="1600" dirty="0">
                <a:solidFill>
                  <a:schemeClr val="bg1"/>
                </a:solidFill>
                <a:latin typeface="Dagny OT" panose="020B0504020201020104" pitchFamily="34" charset="0"/>
              </a:rPr>
              <a:t>oding error</a:t>
            </a:r>
          </a:p>
          <a:p>
            <a:pPr lvl="1">
              <a:lnSpc>
                <a:spcPct val="90000"/>
              </a:lnSpc>
            </a:pPr>
            <a:r>
              <a:rPr lang="en-US" sz="1600" dirty="0">
                <a:solidFill>
                  <a:schemeClr val="bg1"/>
                </a:solidFill>
              </a:rPr>
              <a:t>m</a:t>
            </a:r>
            <a:r>
              <a:rPr lang="en-US" sz="1600" dirty="0">
                <a:solidFill>
                  <a:schemeClr val="bg1"/>
                </a:solidFill>
                <a:latin typeface="Dagny OT" panose="020B0504020201020104" pitchFamily="34" charset="0"/>
              </a:rPr>
              <a:t>easurement error</a:t>
            </a:r>
          </a:p>
          <a:p>
            <a:pPr lvl="1">
              <a:lnSpc>
                <a:spcPct val="90000"/>
              </a:lnSpc>
            </a:pPr>
            <a:r>
              <a:rPr lang="en-US" sz="1600" dirty="0">
                <a:solidFill>
                  <a:schemeClr val="bg1"/>
                </a:solidFill>
              </a:rPr>
              <a:t>d</a:t>
            </a:r>
            <a:r>
              <a:rPr lang="en-US" sz="1600" dirty="0">
                <a:solidFill>
                  <a:schemeClr val="bg1"/>
                </a:solidFill>
                <a:latin typeface="Dagny OT" panose="020B0504020201020104" pitchFamily="34" charset="0"/>
              </a:rPr>
              <a:t>uplicate entries</a:t>
            </a:r>
          </a:p>
          <a:p>
            <a:pPr lvl="1">
              <a:lnSpc>
                <a:spcPct val="90000"/>
              </a:lnSpc>
            </a:pPr>
            <a:r>
              <a:rPr lang="en-US" sz="1600" dirty="0">
                <a:solidFill>
                  <a:schemeClr val="bg1"/>
                </a:solidFill>
              </a:rPr>
              <a:t>h</a:t>
            </a:r>
            <a:r>
              <a:rPr lang="en-US" sz="1600" dirty="0">
                <a:solidFill>
                  <a:schemeClr val="bg1"/>
                </a:solidFill>
                <a:latin typeface="Dagny OT" panose="020B0504020201020104" pitchFamily="34" charset="0"/>
              </a:rPr>
              <a:t>eaping</a:t>
            </a:r>
          </a:p>
        </p:txBody>
      </p:sp>
    </p:spTree>
    <p:extLst>
      <p:ext uri="{BB962C8B-B14F-4D97-AF65-F5344CB8AC3E}">
        <p14:creationId xmlns:p14="http://schemas.microsoft.com/office/powerpoint/2010/main" val="249708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Data Analytics (Intermediate)</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dirty="0"/>
              <a:t>DATA ANALYSIS and VISUAL STORYTELLING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216519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7F370A-3AAF-4375-1121-8C2B4B11ED5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0879" y="1963002"/>
            <a:ext cx="9290242" cy="2931996"/>
          </a:xfrm>
          <a:prstGeom prst="rect">
            <a:avLst/>
          </a:prstGeom>
          <a:ln w="28575">
            <a:noFill/>
          </a:ln>
        </p:spPr>
      </p:pic>
      <p:sp>
        <p:nvSpPr>
          <p:cNvPr id="3" name="Rectangle 2">
            <a:extLst>
              <a:ext uri="{FF2B5EF4-FFF2-40B4-BE49-F238E27FC236}">
                <a16:creationId xmlns:a16="http://schemas.microsoft.com/office/drawing/2014/main" id="{BB44890A-FA58-CCD1-8FB6-CEF2095E73E2}"/>
              </a:ext>
            </a:extLst>
          </p:cNvPr>
          <p:cNvSpPr/>
          <p:nvPr/>
        </p:nvSpPr>
        <p:spPr>
          <a:xfrm>
            <a:off x="8373647" y="0"/>
            <a:ext cx="3818353" cy="307777"/>
          </a:xfrm>
          <a:prstGeom prst="rect">
            <a:avLst/>
          </a:prstGeom>
        </p:spPr>
        <p:txBody>
          <a:bodyPr wrap="none">
            <a:spAutoFit/>
          </a:bodyPr>
          <a:lstStyle/>
          <a:p>
            <a:pPr algn="r"/>
            <a:r>
              <a:rPr lang="en-US" sz="1400">
                <a:solidFill>
                  <a:schemeClr val="tx2"/>
                </a:solidFill>
                <a:latin typeface="Dagny OT" panose="020B0504020201020104" pitchFamily="34" charset="0"/>
                <a:ea typeface="Helvetica Light" charset="0"/>
                <a:cs typeface="Helvetica Light" charset="0"/>
              </a:rPr>
              <a:t>[Bill Watterson, </a:t>
            </a:r>
            <a:r>
              <a:rPr lang="en-US" sz="1400" i="1">
                <a:latin typeface="Dagny OT" panose="020B0504020201020104" pitchFamily="34" charset="0"/>
                <a:ea typeface="Helvetica Light" charset="0"/>
                <a:cs typeface="Helvetica Light" charset="0"/>
                <a:hlinkClick r:id="rId3"/>
              </a:rPr>
              <a:t>Calvin and Hobbes</a:t>
            </a:r>
            <a:r>
              <a:rPr lang="en-US" sz="1400">
                <a:solidFill>
                  <a:schemeClr val="tx2"/>
                </a:solidFill>
                <a:latin typeface="Dagny OT" panose="020B0504020201020104" pitchFamily="34" charset="0"/>
                <a:ea typeface="Helvetica Light" charset="0"/>
                <a:cs typeface="Helvetica Light" charset="0"/>
              </a:rPr>
              <a:t>, 15 Sep. 1990]</a:t>
            </a:r>
          </a:p>
        </p:txBody>
      </p:sp>
    </p:spTree>
    <p:extLst>
      <p:ext uri="{BB962C8B-B14F-4D97-AF65-F5344CB8AC3E}">
        <p14:creationId xmlns:p14="http://schemas.microsoft.com/office/powerpoint/2010/main" val="138740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Detecting Invalid Entries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p:txBody>
              <a:bodyPr/>
              <a:lstStyle/>
              <a:p>
                <a:pPr>
                  <a:spcBef>
                    <a:spcPts val="1200"/>
                  </a:spcBef>
                </a:pPr>
                <a:r>
                  <a:rPr lang="en-US" dirty="0"/>
                  <a:t>Potentially invalid entries can be detected with the help of:</a:t>
                </a:r>
              </a:p>
              <a:p>
                <a:pPr lvl="1" algn="l">
                  <a:spcBef>
                    <a:spcPts val="600"/>
                  </a:spcBef>
                </a:pPr>
                <a:r>
                  <a:rPr lang="en-US" b="1" dirty="0"/>
                  <a:t>univariate descriptive statistics</a:t>
                </a:r>
                <a:br>
                  <a:rPr lang="en-US" dirty="0"/>
                </a:br>
                <a:r>
                  <a:rPr lang="en-US" dirty="0"/>
                  <a:t>count, range, </a:t>
                </a:r>
                <a14:m>
                  <m:oMath xmlns:m="http://schemas.openxmlformats.org/officeDocument/2006/math">
                    <m:r>
                      <a:rPr lang="en-US" i="1" smtClean="0">
                        <a:latin typeface="Cambria Math" panose="02040503050406030204" pitchFamily="18" charset="0"/>
                      </a:rPr>
                      <m:t>𝑧</m:t>
                    </m:r>
                  </m:oMath>
                </a14:m>
                <a:r>
                  <a:rPr lang="en-US" dirty="0"/>
                  <a:t>-score, mean, median, standard deviation, logic check</a:t>
                </a:r>
              </a:p>
              <a:p>
                <a:pPr lvl="1" algn="l">
                  <a:spcBef>
                    <a:spcPts val="600"/>
                  </a:spcBef>
                </a:pPr>
                <a:r>
                  <a:rPr lang="en-US" b="1" dirty="0"/>
                  <a:t>multivariate descriptive statistics</a:t>
                </a:r>
                <a:br>
                  <a:rPr lang="en-US" dirty="0"/>
                </a:br>
                <a14:m>
                  <m:oMath xmlns:m="http://schemas.openxmlformats.org/officeDocument/2006/math">
                    <m:r>
                      <a:rPr lang="en-US" b="0" i="1" smtClean="0">
                        <a:latin typeface="Cambria Math" panose="02040503050406030204" pitchFamily="18" charset="0"/>
                      </a:rPr>
                      <m:t>𝑛</m:t>
                    </m:r>
                  </m:oMath>
                </a14:m>
                <a:r>
                  <a:rPr lang="en-US" dirty="0"/>
                  <a:t>-way table, logic check</a:t>
                </a:r>
              </a:p>
              <a:p>
                <a:pPr lvl="1" algn="l">
                  <a:spcBef>
                    <a:spcPts val="600"/>
                  </a:spcBef>
                </a:pPr>
                <a:r>
                  <a:rPr lang="en-US" b="1" dirty="0"/>
                  <a:t>data visualization</a:t>
                </a:r>
                <a:br>
                  <a:rPr lang="en-US" dirty="0"/>
                </a:br>
                <a:r>
                  <a:rPr lang="en-US" dirty="0"/>
                  <a:t>scatterplot, scatterplot matrix, histogram, joint histogram, etc.</a:t>
                </a:r>
                <a:endParaRPr lang="en-US" sz="100" dirty="0"/>
              </a:p>
            </p:txBody>
          </p:sp>
        </mc:Choice>
        <mc:Fallback xmlns="">
          <p:sp>
            <p:nvSpPr>
              <p:cNvPr id="3" name="Content Placeholder 2">
                <a:extLst>
                  <a:ext uri="{FF2B5EF4-FFF2-40B4-BE49-F238E27FC236}">
                    <a16:creationId xmlns:a16="http://schemas.microsoft.com/office/drawing/2014/main" id="{9F29C379-A938-FCA2-D713-6475E10DF3EA}"/>
                  </a:ext>
                </a:extLst>
              </p:cNvPr>
              <p:cNvSpPr>
                <a:spLocks noGrp="1" noRot="1" noChangeAspect="1" noMove="1" noResize="1" noEditPoints="1" noAdjustHandles="1" noChangeArrowheads="1" noChangeShapeType="1" noTextEdit="1"/>
              </p:cNvSpPr>
              <p:nvPr>
                <p:ph idx="1"/>
              </p:nvPr>
            </p:nvSpPr>
            <p:spPr>
              <a:blipFill>
                <a:blip r:embed="rId2"/>
                <a:stretch>
                  <a:fillRect l="-805"/>
                </a:stretch>
              </a:blipFill>
            </p:spPr>
            <p:txBody>
              <a:bodyPr/>
              <a:lstStyle/>
              <a:p>
                <a:r>
                  <a:rPr lang="en-US">
                    <a:noFill/>
                  </a:rPr>
                  <a:t> </a:t>
                </a:r>
              </a:p>
            </p:txBody>
          </p:sp>
        </mc:Fallback>
      </mc:AlternateContent>
    </p:spTree>
    <p:extLst>
      <p:ext uri="{BB962C8B-B14F-4D97-AF65-F5344CB8AC3E}">
        <p14:creationId xmlns:p14="http://schemas.microsoft.com/office/powerpoint/2010/main" val="42289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etters magnified through eyeglasses">
            <a:extLst>
              <a:ext uri="{FF2B5EF4-FFF2-40B4-BE49-F238E27FC236}">
                <a16:creationId xmlns:a16="http://schemas.microsoft.com/office/drawing/2014/main" id="{FBC9FC4B-4D1A-088F-5462-5E388C9E8322}"/>
              </a:ext>
            </a:extLst>
          </p:cNvPr>
          <p:cNvPicPr>
            <a:picLocks noChangeAspect="1"/>
          </p:cNvPicPr>
          <p:nvPr/>
        </p:nvPicPr>
        <p:blipFill rotWithShape="1">
          <a:blip r:embed="rId2"/>
          <a:srcRect t="8700" b="7031"/>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a:xfrm>
            <a:off x="584200" y="1006956"/>
            <a:ext cx="3412067" cy="1372177"/>
          </a:xfrm>
        </p:spPr>
        <p:txBody>
          <a:bodyPr anchor="ctr">
            <a:normAutofit/>
          </a:bodyPr>
          <a:lstStyle/>
          <a:p>
            <a:r>
              <a:rPr lang="en-CA"/>
              <a:t>Detecting Invalid Entries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29C379-A938-FCA2-D713-6475E10DF3EA}"/>
                  </a:ext>
                </a:extLst>
              </p:cNvPr>
              <p:cNvSpPr>
                <a:spLocks noGrp="1"/>
              </p:cNvSpPr>
              <p:nvPr>
                <p:ph idx="1"/>
              </p:nvPr>
            </p:nvSpPr>
            <p:spPr>
              <a:xfrm>
                <a:off x="581193" y="2438399"/>
                <a:ext cx="3415074" cy="3564467"/>
              </a:xfrm>
            </p:spPr>
            <p:txBody>
              <a:bodyPr>
                <a:normAutofit/>
              </a:bodyPr>
              <a:lstStyle/>
              <a:p>
                <a:pPr algn="l">
                  <a:lnSpc>
                    <a:spcPct val="90000"/>
                  </a:lnSpc>
                  <a:spcBef>
                    <a:spcPts val="1200"/>
                  </a:spcBef>
                </a:pPr>
                <a:r>
                  <a:rPr lang="en-GB" sz="2000" dirty="0">
                    <a:solidFill>
                      <a:schemeClr val="bg1"/>
                    </a:solidFill>
                  </a:rPr>
                  <a:t>Univariate tests do not always tell the </a:t>
                </a:r>
                <a:r>
                  <a:rPr lang="en-GB" sz="2000" b="1" dirty="0">
                    <a:solidFill>
                      <a:schemeClr val="bg1"/>
                    </a:solidFill>
                  </a:rPr>
                  <a:t>whole</a:t>
                </a:r>
                <a:r>
                  <a:rPr lang="en-GB" sz="2000" dirty="0">
                    <a:solidFill>
                      <a:schemeClr val="bg1"/>
                    </a:solidFill>
                  </a:rPr>
                  <a:t> story.</a:t>
                </a:r>
              </a:p>
              <a:p>
                <a:pPr algn="l">
                  <a:lnSpc>
                    <a:spcPct val="90000"/>
                  </a:lnSpc>
                  <a:spcBef>
                    <a:spcPts val="1200"/>
                  </a:spcBef>
                </a:pPr>
                <a:r>
                  <a:rPr lang="en-US" sz="2000" dirty="0">
                    <a:solidFill>
                      <a:schemeClr val="bg1"/>
                    </a:solidFill>
                  </a:rPr>
                  <a:t>This step might allow for the identification of potential outliers.</a:t>
                </a:r>
              </a:p>
              <a:p>
                <a:pPr algn="l">
                  <a:lnSpc>
                    <a:spcPct val="90000"/>
                  </a:lnSpc>
                  <a:spcBef>
                    <a:spcPts val="1200"/>
                  </a:spcBef>
                </a:pPr>
                <a:r>
                  <a:rPr lang="en-US" sz="2000" dirty="0">
                    <a:solidFill>
                      <a:schemeClr val="bg1"/>
                    </a:solidFill>
                  </a:rPr>
                  <a:t>Failure to detect invalid entries </a:t>
                </a:r>
                <a14:m>
                  <m:oMath xmlns:m="http://schemas.openxmlformats.org/officeDocument/2006/math">
                    <m:r>
                      <a:rPr lang="en-US" sz="2000" i="1">
                        <a:solidFill>
                          <a:schemeClr val="bg1"/>
                        </a:solidFill>
                        <a:latin typeface="Cambria Math" charset="0"/>
                        <a:ea typeface="Cambria Math" charset="0"/>
                        <a:cs typeface="Cambria Math" charset="0"/>
                      </a:rPr>
                      <m:t>≠</m:t>
                    </m:r>
                  </m:oMath>
                </a14:m>
                <a:r>
                  <a:rPr lang="en-US" sz="2000" dirty="0">
                    <a:solidFill>
                      <a:schemeClr val="bg1"/>
                    </a:solidFill>
                  </a:rPr>
                  <a:t> all entries are valid.</a:t>
                </a:r>
              </a:p>
              <a:p>
                <a:pPr algn="l">
                  <a:lnSpc>
                    <a:spcPct val="90000"/>
                  </a:lnSpc>
                  <a:spcBef>
                    <a:spcPts val="1200"/>
                  </a:spcBef>
                </a:pPr>
                <a:r>
                  <a:rPr lang="en-US" sz="2000" dirty="0">
                    <a:solidFill>
                      <a:schemeClr val="bg1"/>
                    </a:solidFill>
                  </a:rPr>
                  <a:t>Small numbers of invalid entries recoded as “missing.”</a:t>
                </a:r>
              </a:p>
            </p:txBody>
          </p:sp>
        </mc:Choice>
        <mc:Fallback xmlns="">
          <p:sp>
            <p:nvSpPr>
              <p:cNvPr id="3" name="Content Placeholder 2">
                <a:extLst>
                  <a:ext uri="{FF2B5EF4-FFF2-40B4-BE49-F238E27FC236}">
                    <a16:creationId xmlns:a16="http://schemas.microsoft.com/office/drawing/2014/main" id="{9F29C379-A938-FCA2-D713-6475E10DF3EA}"/>
                  </a:ext>
                </a:extLst>
              </p:cNvPr>
              <p:cNvSpPr>
                <a:spLocks noGrp="1" noRot="1" noChangeAspect="1" noMove="1" noResize="1" noEditPoints="1" noAdjustHandles="1" noChangeArrowheads="1" noChangeShapeType="1" noTextEdit="1"/>
              </p:cNvSpPr>
              <p:nvPr>
                <p:ph idx="1"/>
              </p:nvPr>
            </p:nvSpPr>
            <p:spPr>
              <a:xfrm>
                <a:off x="581193" y="2438399"/>
                <a:ext cx="3415074" cy="3564467"/>
              </a:xfrm>
              <a:blipFill>
                <a:blip r:embed="rId3"/>
                <a:stretch>
                  <a:fillRect l="-1852" r="-2593"/>
                </a:stretch>
              </a:blipFill>
            </p:spPr>
            <p:txBody>
              <a:bodyPr/>
              <a:lstStyle/>
              <a:p>
                <a:r>
                  <a:rPr lang="en-US">
                    <a:noFill/>
                  </a:rPr>
                  <a:t> </a:t>
                </a:r>
              </a:p>
            </p:txBody>
          </p:sp>
        </mc:Fallback>
      </mc:AlternateContent>
    </p:spTree>
    <p:extLst>
      <p:ext uri="{BB962C8B-B14F-4D97-AF65-F5344CB8AC3E}">
        <p14:creationId xmlns:p14="http://schemas.microsoft.com/office/powerpoint/2010/main" val="330890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Detecting Invalid Entries</a:t>
            </a:r>
          </a:p>
        </p:txBody>
      </p:sp>
      <p:pic>
        <p:nvPicPr>
          <p:cNvPr id="7" name="Content Placeholder 6" descr="Chart&#10;&#10;Description automatically generated">
            <a:extLst>
              <a:ext uri="{FF2B5EF4-FFF2-40B4-BE49-F238E27FC236}">
                <a16:creationId xmlns:a16="http://schemas.microsoft.com/office/drawing/2014/main" id="{5A26D5B2-372D-99E4-F396-7D70AA12A0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424601"/>
            <a:ext cx="10058400" cy="3731243"/>
          </a:xfrm>
        </p:spPr>
      </p:pic>
    </p:spTree>
    <p:extLst>
      <p:ext uri="{BB962C8B-B14F-4D97-AF65-F5344CB8AC3E}">
        <p14:creationId xmlns:p14="http://schemas.microsoft.com/office/powerpoint/2010/main" val="331209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Detecting Invalid Entries</a:t>
            </a:r>
          </a:p>
        </p:txBody>
      </p:sp>
      <p:pic>
        <p:nvPicPr>
          <p:cNvPr id="8" name="Picture 7">
            <a:extLst>
              <a:ext uri="{FF2B5EF4-FFF2-40B4-BE49-F238E27FC236}">
                <a16:creationId xmlns:a16="http://schemas.microsoft.com/office/drawing/2014/main" id="{625E6200-E51A-9F65-1345-4B47E34C6FE9}"/>
              </a:ext>
            </a:extLst>
          </p:cNvPr>
          <p:cNvPicPr>
            <a:picLocks noChangeAspect="1"/>
          </p:cNvPicPr>
          <p:nvPr/>
        </p:nvPicPr>
        <p:blipFill rotWithShape="1">
          <a:blip r:embed="rId2"/>
          <a:srcRect l="2630" t="5348" b="4916"/>
          <a:stretch/>
        </p:blipFill>
        <p:spPr>
          <a:xfrm>
            <a:off x="2949575" y="2213188"/>
            <a:ext cx="6292850" cy="4333756"/>
          </a:xfrm>
          <a:prstGeom prst="rect">
            <a:avLst/>
          </a:prstGeom>
        </p:spPr>
      </p:pic>
      <p:sp>
        <p:nvSpPr>
          <p:cNvPr id="11" name="Content Placeholder 2">
            <a:extLst>
              <a:ext uri="{FF2B5EF4-FFF2-40B4-BE49-F238E27FC236}">
                <a16:creationId xmlns:a16="http://schemas.microsoft.com/office/drawing/2014/main" id="{760D26DE-E5F3-E97F-1A63-9F0D63A6F408}"/>
              </a:ext>
            </a:extLst>
          </p:cNvPr>
          <p:cNvSpPr txBox="1">
            <a:spLocks/>
          </p:cNvSpPr>
          <p:nvPr/>
        </p:nvSpPr>
        <p:spPr>
          <a:xfrm rot="16200000">
            <a:off x="271330" y="3964773"/>
            <a:ext cx="4495800" cy="66854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None/>
            </a:pPr>
            <a:r>
              <a:rPr lang="en-US" sz="2400" dirty="0">
                <a:solidFill>
                  <a:schemeClr val="tx2"/>
                </a:solidFill>
                <a:latin typeface="Dagny OT" panose="020B0504020201020104" pitchFamily="34" charset="77"/>
                <a:ea typeface="Helvetica Light" charset="0"/>
                <a:cs typeface="Helvetica Light" charset="0"/>
              </a:rPr>
              <a:t>Time of arrivals at screening station, prior to departure (mins)</a:t>
            </a:r>
          </a:p>
        </p:txBody>
      </p:sp>
    </p:spTree>
    <p:extLst>
      <p:ext uri="{BB962C8B-B14F-4D97-AF65-F5344CB8AC3E}">
        <p14:creationId xmlns:p14="http://schemas.microsoft.com/office/powerpoint/2010/main" val="369232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Detecting Invalid Entries</a:t>
            </a:r>
          </a:p>
        </p:txBody>
      </p:sp>
      <p:pic>
        <p:nvPicPr>
          <p:cNvPr id="6" name="Content Placeholder 6">
            <a:extLst>
              <a:ext uri="{FF2B5EF4-FFF2-40B4-BE49-F238E27FC236}">
                <a16:creationId xmlns:a16="http://schemas.microsoft.com/office/drawing/2014/main" id="{3A6CF9CD-07B5-1C8B-8BA8-49A19515D5B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1097" y="2002172"/>
            <a:ext cx="3502491" cy="2119154"/>
          </a:xfrm>
          <a:prstGeom prst="rect">
            <a:avLst/>
          </a:prstGeom>
        </p:spPr>
      </p:pic>
      <p:pic>
        <p:nvPicPr>
          <p:cNvPr id="7" name="Picture 6">
            <a:extLst>
              <a:ext uri="{FF2B5EF4-FFF2-40B4-BE49-F238E27FC236}">
                <a16:creationId xmlns:a16="http://schemas.microsoft.com/office/drawing/2014/main" id="{25695F66-7757-FE3E-2FA0-DB14B3EAEE3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1097" y="4227583"/>
            <a:ext cx="3502491" cy="2126512"/>
          </a:xfrm>
          <a:prstGeom prst="rect">
            <a:avLst/>
          </a:prstGeom>
        </p:spPr>
      </p:pic>
      <p:sp>
        <p:nvSpPr>
          <p:cNvPr id="8" name="TextBox 7">
            <a:extLst>
              <a:ext uri="{FF2B5EF4-FFF2-40B4-BE49-F238E27FC236}">
                <a16:creationId xmlns:a16="http://schemas.microsoft.com/office/drawing/2014/main" id="{546664A9-B8BA-5A97-7052-F04959D6CECD}"/>
              </a:ext>
            </a:extLst>
          </p:cNvPr>
          <p:cNvSpPr txBox="1"/>
          <p:nvPr/>
        </p:nvSpPr>
        <p:spPr>
          <a:xfrm>
            <a:off x="4470881" y="3964629"/>
            <a:ext cx="578198" cy="369332"/>
          </a:xfrm>
          <a:prstGeom prst="rect">
            <a:avLst/>
          </a:prstGeom>
          <a:noFill/>
        </p:spPr>
        <p:txBody>
          <a:bodyPr wrap="square">
            <a:spAutoFit/>
          </a:bodyPr>
          <a:lstStyle/>
          <a:p>
            <a:pPr algn="ctr"/>
            <a:r>
              <a:rPr lang="en-CA">
                <a:solidFill>
                  <a:schemeClr val="tx2"/>
                </a:solidFill>
                <a:latin typeface="Dagny OT" panose="020B0504020201020104" pitchFamily="34" charset="0"/>
              </a:rPr>
              <a:t>vs.</a:t>
            </a:r>
          </a:p>
        </p:txBody>
      </p:sp>
      <p:pic>
        <p:nvPicPr>
          <p:cNvPr id="11" name="Picture 10">
            <a:extLst>
              <a:ext uri="{FF2B5EF4-FFF2-40B4-BE49-F238E27FC236}">
                <a16:creationId xmlns:a16="http://schemas.microsoft.com/office/drawing/2014/main" id="{B8718B85-125B-C8E9-6347-F98736A40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372" y="2259461"/>
            <a:ext cx="6303808" cy="3779669"/>
          </a:xfrm>
          <a:prstGeom prst="rect">
            <a:avLst/>
          </a:prstGeom>
        </p:spPr>
      </p:pic>
      <p:sp>
        <p:nvSpPr>
          <p:cNvPr id="9" name="TextBox 8">
            <a:extLst>
              <a:ext uri="{FF2B5EF4-FFF2-40B4-BE49-F238E27FC236}">
                <a16:creationId xmlns:a16="http://schemas.microsoft.com/office/drawing/2014/main" id="{76B1C63A-3A96-0336-1045-B521C2BAD45A}"/>
              </a:ext>
            </a:extLst>
          </p:cNvPr>
          <p:cNvSpPr txBox="1"/>
          <p:nvPr/>
        </p:nvSpPr>
        <p:spPr>
          <a:xfrm>
            <a:off x="2660957" y="2054652"/>
            <a:ext cx="598947" cy="292388"/>
          </a:xfrm>
          <a:prstGeom prst="rect">
            <a:avLst/>
          </a:prstGeom>
          <a:solidFill>
            <a:schemeClr val="bg1"/>
          </a:solidFill>
        </p:spPr>
        <p:txBody>
          <a:bodyPr wrap="none" rtlCol="0">
            <a:spAutoFit/>
          </a:bodyPr>
          <a:lstStyle/>
          <a:p>
            <a:r>
              <a:rPr lang="en-US" sz="1300" b="1" dirty="0">
                <a:latin typeface="Calibri" panose="020F0502020204030204" pitchFamily="34" charset="0"/>
                <a:cs typeface="Calibri" panose="020F0502020204030204" pitchFamily="34" charset="0"/>
              </a:rPr>
              <a:t>(days)</a:t>
            </a:r>
          </a:p>
        </p:txBody>
      </p:sp>
    </p:spTree>
    <p:extLst>
      <p:ext uri="{BB962C8B-B14F-4D97-AF65-F5344CB8AC3E}">
        <p14:creationId xmlns:p14="http://schemas.microsoft.com/office/powerpoint/2010/main" val="208500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36F-FEB4-65E2-D74D-B64461644BAD}"/>
              </a:ext>
            </a:extLst>
          </p:cNvPr>
          <p:cNvSpPr>
            <a:spLocks noGrp="1"/>
          </p:cNvSpPr>
          <p:nvPr>
            <p:ph type="title"/>
          </p:nvPr>
        </p:nvSpPr>
        <p:spPr/>
        <p:txBody>
          <a:bodyPr/>
          <a:lstStyle/>
          <a:p>
            <a:r>
              <a:rPr lang="en-CA"/>
              <a:t>Detecting Invalid Entries</a:t>
            </a:r>
          </a:p>
        </p:txBody>
      </p:sp>
      <p:pic>
        <p:nvPicPr>
          <p:cNvPr id="3" name="Content Placeholder 6">
            <a:extLst>
              <a:ext uri="{FF2B5EF4-FFF2-40B4-BE49-F238E27FC236}">
                <a16:creationId xmlns:a16="http://schemas.microsoft.com/office/drawing/2014/main" id="{7C99FF4A-A9A2-F9B7-A09A-200D7B026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308" y="2187189"/>
            <a:ext cx="6375400" cy="4038600"/>
          </a:xfrm>
          <a:prstGeom prst="rect">
            <a:avLst/>
          </a:prstGeom>
        </p:spPr>
      </p:pic>
      <p:pic>
        <p:nvPicPr>
          <p:cNvPr id="12" name="Picture 11">
            <a:extLst>
              <a:ext uri="{FF2B5EF4-FFF2-40B4-BE49-F238E27FC236}">
                <a16:creationId xmlns:a16="http://schemas.microsoft.com/office/drawing/2014/main" id="{79582D2F-8334-999C-7618-3E6B2DF22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980059"/>
            <a:ext cx="3623707" cy="4452860"/>
          </a:xfrm>
          <a:prstGeom prst="rect">
            <a:avLst/>
          </a:prstGeom>
        </p:spPr>
      </p:pic>
    </p:spTree>
    <p:extLst>
      <p:ext uri="{BB962C8B-B14F-4D97-AF65-F5344CB8AC3E}">
        <p14:creationId xmlns:p14="http://schemas.microsoft.com/office/powerpoint/2010/main" val="203633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Types of Missing Observations</a:t>
            </a:r>
            <a:endParaRPr lang="en-US" sz="2400" b="1"/>
          </a:p>
        </p:txBody>
      </p:sp>
      <p:sp>
        <p:nvSpPr>
          <p:cNvPr id="3" name="Content Placeholder 2"/>
          <p:cNvSpPr>
            <a:spLocks noGrp="1"/>
          </p:cNvSpPr>
          <p:nvPr>
            <p:ph idx="1"/>
          </p:nvPr>
        </p:nvSpPr>
        <p:spPr/>
        <p:txBody>
          <a:bodyPr>
            <a:noAutofit/>
          </a:bodyPr>
          <a:lstStyle/>
          <a:p>
            <a:pPr marL="0" indent="0">
              <a:lnSpc>
                <a:spcPct val="100000"/>
              </a:lnSpc>
              <a:spcBef>
                <a:spcPts val="1200"/>
              </a:spcBef>
              <a:buNone/>
            </a:pPr>
            <a:r>
              <a:rPr lang="en-US" dirty="0">
                <a:latin typeface="Dagny OT" panose="020B0504020201020104" pitchFamily="34" charset="77"/>
              </a:rPr>
              <a:t> Blank fields come in 4 </a:t>
            </a:r>
            <a:r>
              <a:rPr lang="en-US" dirty="0" err="1">
                <a:latin typeface="Dagny OT" panose="020B0504020201020104" pitchFamily="34" charset="77"/>
              </a:rPr>
              <a:t>flavours</a:t>
            </a:r>
            <a:r>
              <a:rPr lang="en-US" dirty="0">
                <a:latin typeface="Dagny OT" panose="020B0504020201020104" pitchFamily="34" charset="77"/>
              </a:rPr>
              <a:t>:</a:t>
            </a:r>
            <a:endParaRPr lang="en-US" b="1" dirty="0">
              <a:latin typeface="Dagny OT" panose="020B0504020201020104" pitchFamily="34" charset="77"/>
            </a:endParaRPr>
          </a:p>
          <a:p>
            <a:pPr lvl="1" algn="l">
              <a:lnSpc>
                <a:spcPct val="100000"/>
              </a:lnSpc>
              <a:spcBef>
                <a:spcPts val="600"/>
              </a:spcBef>
              <a:buFont typeface="Wingdings" pitchFamily="2" charset="2"/>
              <a:buChar char="§"/>
            </a:pPr>
            <a:r>
              <a:rPr lang="en-US" b="1" i="0" dirty="0">
                <a:latin typeface="Dagny OT" panose="020B0504020201020104" pitchFamily="34" charset="77"/>
              </a:rPr>
              <a:t>nonresponse</a:t>
            </a:r>
            <a:br>
              <a:rPr lang="en-US" i="0" dirty="0">
                <a:latin typeface="Dagny OT" panose="020B0504020201020104" pitchFamily="34" charset="77"/>
              </a:rPr>
            </a:br>
            <a:r>
              <a:rPr lang="en-US" i="0" dirty="0">
                <a:latin typeface="Dagny OT" panose="020B0504020201020104" pitchFamily="34" charset="77"/>
              </a:rPr>
              <a:t>an observation was expected but none had been entered</a:t>
            </a:r>
          </a:p>
          <a:p>
            <a:pPr lvl="1" algn="l">
              <a:lnSpc>
                <a:spcPct val="100000"/>
              </a:lnSpc>
              <a:spcBef>
                <a:spcPts val="600"/>
              </a:spcBef>
              <a:buFont typeface="Wingdings" pitchFamily="2" charset="2"/>
              <a:buChar char="§"/>
            </a:pPr>
            <a:r>
              <a:rPr lang="en-US" b="1" dirty="0">
                <a:latin typeface="Dagny OT" panose="020B0504020201020104" pitchFamily="34" charset="77"/>
              </a:rPr>
              <a:t>d</a:t>
            </a:r>
            <a:r>
              <a:rPr lang="en-US" b="1" i="0" dirty="0">
                <a:latin typeface="Dagny OT" panose="020B0504020201020104" pitchFamily="34" charset="77"/>
              </a:rPr>
              <a:t>ata </a:t>
            </a:r>
            <a:r>
              <a:rPr lang="en-US" b="1" dirty="0">
                <a:latin typeface="Dagny OT" panose="020B0504020201020104" pitchFamily="34" charset="77"/>
              </a:rPr>
              <a:t>e</a:t>
            </a:r>
            <a:r>
              <a:rPr lang="en-US" b="1" i="0" dirty="0">
                <a:latin typeface="Dagny OT" panose="020B0504020201020104" pitchFamily="34" charset="77"/>
              </a:rPr>
              <a:t>ntry issue</a:t>
            </a:r>
            <a:br>
              <a:rPr lang="en-US" i="0" dirty="0">
                <a:latin typeface="Dagny OT" panose="020B0504020201020104" pitchFamily="34" charset="77"/>
              </a:rPr>
            </a:br>
            <a:r>
              <a:rPr lang="en-US" i="0" dirty="0">
                <a:latin typeface="Dagny OT" panose="020B0504020201020104" pitchFamily="34" charset="77"/>
              </a:rPr>
              <a:t>an observation was recorded but was not entered in the dataset</a:t>
            </a:r>
          </a:p>
          <a:p>
            <a:pPr lvl="1" algn="l">
              <a:lnSpc>
                <a:spcPct val="100000"/>
              </a:lnSpc>
              <a:spcBef>
                <a:spcPts val="600"/>
              </a:spcBef>
              <a:buFont typeface="Wingdings" pitchFamily="2" charset="2"/>
              <a:buChar char="§"/>
            </a:pPr>
            <a:r>
              <a:rPr lang="en-US" b="1" i="0" dirty="0">
                <a:latin typeface="Dagny OT" panose="020B0504020201020104" pitchFamily="34" charset="77"/>
              </a:rPr>
              <a:t>invalid entry</a:t>
            </a:r>
            <a:br>
              <a:rPr lang="en-US" i="0" dirty="0">
                <a:latin typeface="Dagny OT" panose="020B0504020201020104" pitchFamily="34" charset="77"/>
              </a:rPr>
            </a:br>
            <a:r>
              <a:rPr lang="en-US" i="0" dirty="0">
                <a:latin typeface="Dagny OT" panose="020B0504020201020104" pitchFamily="34" charset="77"/>
              </a:rPr>
              <a:t>an observation was recorded but was considered invalid and has been removed</a:t>
            </a:r>
          </a:p>
          <a:p>
            <a:pPr lvl="1" algn="l">
              <a:lnSpc>
                <a:spcPct val="100000"/>
              </a:lnSpc>
              <a:spcBef>
                <a:spcPts val="600"/>
              </a:spcBef>
              <a:buFont typeface="Wingdings" pitchFamily="2" charset="2"/>
              <a:buChar char="§"/>
            </a:pPr>
            <a:r>
              <a:rPr lang="en-US" b="1" i="0" dirty="0">
                <a:latin typeface="Dagny OT" panose="020B0504020201020104" pitchFamily="34" charset="77"/>
              </a:rPr>
              <a:t>expected blank</a:t>
            </a:r>
            <a:br>
              <a:rPr lang="en-US" i="0" dirty="0">
                <a:latin typeface="Dagny OT" panose="020B0504020201020104" pitchFamily="34" charset="77"/>
              </a:rPr>
            </a:br>
            <a:r>
              <a:rPr lang="en-US" i="0" dirty="0">
                <a:latin typeface="Dagny OT" panose="020B0504020201020104" pitchFamily="34" charset="77"/>
              </a:rPr>
              <a:t>a field has been left blank, but expectedly so</a:t>
            </a:r>
            <a:endParaRPr lang="en-US" sz="500" dirty="0">
              <a:latin typeface="Dagny OT" panose="020B0504020201020104" pitchFamily="34" charset="77"/>
            </a:endParaRPr>
          </a:p>
        </p:txBody>
      </p:sp>
    </p:spTree>
    <p:extLst>
      <p:ext uri="{BB962C8B-B14F-4D97-AF65-F5344CB8AC3E}">
        <p14:creationId xmlns:p14="http://schemas.microsoft.com/office/powerpoint/2010/main" val="152290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45AD-2D81-CD50-8190-306E425DB72D}"/>
              </a:ext>
            </a:extLst>
          </p:cNvPr>
          <p:cNvSpPr>
            <a:spLocks noGrp="1"/>
          </p:cNvSpPr>
          <p:nvPr>
            <p:ph type="title"/>
          </p:nvPr>
        </p:nvSpPr>
        <p:spPr/>
        <p:txBody>
          <a:bodyPr/>
          <a:lstStyle/>
          <a:p>
            <a:r>
              <a:rPr lang="en-CA"/>
              <a:t>Types of Missing Observations</a:t>
            </a:r>
          </a:p>
        </p:txBody>
      </p:sp>
      <p:sp>
        <p:nvSpPr>
          <p:cNvPr id="3" name="Content Placeholder 2">
            <a:extLst>
              <a:ext uri="{FF2B5EF4-FFF2-40B4-BE49-F238E27FC236}">
                <a16:creationId xmlns:a16="http://schemas.microsoft.com/office/drawing/2014/main" id="{7F09E056-B099-C5DC-E878-D00D20911755}"/>
              </a:ext>
            </a:extLst>
          </p:cNvPr>
          <p:cNvSpPr>
            <a:spLocks noGrp="1"/>
          </p:cNvSpPr>
          <p:nvPr>
            <p:ph idx="1"/>
          </p:nvPr>
        </p:nvSpPr>
        <p:spPr/>
        <p:txBody>
          <a:bodyPr/>
          <a:lstStyle/>
          <a:p>
            <a:pPr>
              <a:spcBef>
                <a:spcPts val="1200"/>
              </a:spcBef>
            </a:pPr>
            <a:r>
              <a:rPr lang="en-US"/>
              <a:t>Too</a:t>
            </a:r>
            <a:r>
              <a:rPr lang="en-US">
                <a:latin typeface="Dagny OT" panose="020B0504020201020104" pitchFamily="34" charset="77"/>
              </a:rPr>
              <a:t> many missing values (of the first three type) can be indicative of </a:t>
            </a:r>
            <a:r>
              <a:rPr lang="en-US" b="1">
                <a:latin typeface="Dagny OT" panose="020B0504020201020104" pitchFamily="34" charset="77"/>
              </a:rPr>
              <a:t>issues with the data collection process </a:t>
            </a:r>
            <a:r>
              <a:rPr lang="en-US">
                <a:latin typeface="Dagny OT" panose="020B0504020201020104" pitchFamily="34" charset="77"/>
              </a:rPr>
              <a:t>(more on this later).</a:t>
            </a:r>
          </a:p>
          <a:p>
            <a:pPr>
              <a:spcBef>
                <a:spcPts val="1200"/>
              </a:spcBef>
            </a:pPr>
            <a:r>
              <a:rPr lang="en-US">
                <a:latin typeface="Dagny OT" panose="020B0504020201020104" pitchFamily="34" charset="77"/>
              </a:rPr>
              <a:t>Too many missing values (of the fourth type) can be indicative of </a:t>
            </a:r>
            <a:r>
              <a:rPr lang="en-US" b="1">
                <a:latin typeface="Dagny OT" panose="020B0504020201020104" pitchFamily="34" charset="77"/>
              </a:rPr>
              <a:t>poor questionnaire design</a:t>
            </a:r>
            <a:r>
              <a:rPr lang="en-US">
                <a:latin typeface="Dagny OT" panose="020B0504020201020104" pitchFamily="34" charset="77"/>
              </a:rPr>
              <a:t>.</a:t>
            </a:r>
          </a:p>
          <a:p>
            <a:pPr>
              <a:spcBef>
                <a:spcPts val="1200"/>
              </a:spcBef>
            </a:pPr>
            <a:r>
              <a:rPr lang="en-US">
                <a:latin typeface="Dagny OT" panose="020B0504020201020104" pitchFamily="34" charset="77"/>
              </a:rPr>
              <a:t>Finding missing values can help you deal with other data science problems. </a:t>
            </a:r>
            <a:endParaRPr lang="en-US" dirty="0">
              <a:latin typeface="Dagny OT" panose="020B0504020201020104" pitchFamily="34" charset="77"/>
            </a:endParaRPr>
          </a:p>
        </p:txBody>
      </p:sp>
    </p:spTree>
    <p:extLst>
      <p:ext uri="{BB962C8B-B14F-4D97-AF65-F5344CB8AC3E}">
        <p14:creationId xmlns:p14="http://schemas.microsoft.com/office/powerpoint/2010/main" val="99390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9" name="Rectangle 18">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1033389"/>
            <a:ext cx="4826256" cy="4825409"/>
          </a:xfrm>
        </p:spPr>
        <p:txBody>
          <a:bodyPr anchor="ctr">
            <a:normAutofit/>
          </a:bodyPr>
          <a:lstStyle/>
          <a:p>
            <a:r>
              <a:rPr lang="en-US" sz="5400" b="1">
                <a:solidFill>
                  <a:srgbClr val="FFFFFF"/>
                </a:solidFill>
              </a:rPr>
              <a:t>The Case for Imputation</a:t>
            </a:r>
          </a:p>
        </p:txBody>
      </p:sp>
      <p:sp>
        <p:nvSpPr>
          <p:cNvPr id="21" name="Rectangle 20">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6755769" y="1033390"/>
            <a:ext cx="4855037" cy="4825409"/>
          </a:xfrm>
          <a:ln w="57150">
            <a:noFill/>
          </a:ln>
        </p:spPr>
        <p:txBody>
          <a:bodyPr anchor="ctr">
            <a:normAutofit/>
          </a:bodyPr>
          <a:lstStyle/>
          <a:p>
            <a:pPr marL="0" indent="0" algn="l">
              <a:lnSpc>
                <a:spcPct val="90000"/>
              </a:lnSpc>
              <a:spcBef>
                <a:spcPts val="1200"/>
              </a:spcBef>
              <a:buNone/>
            </a:pPr>
            <a:r>
              <a:rPr lang="en-US" sz="2000" dirty="0">
                <a:latin typeface="Dagny OT" panose="020B0504020201020104" pitchFamily="34" charset="77"/>
              </a:rPr>
              <a:t>Not all analytical methods can easily accommodate missing observations:</a:t>
            </a:r>
            <a:endParaRPr lang="en-US" sz="2000" b="1" i="0" dirty="0">
              <a:latin typeface="Dagny OT" panose="020B0504020201020104" pitchFamily="34" charset="77"/>
            </a:endParaRPr>
          </a:p>
          <a:p>
            <a:pPr lvl="1" algn="l">
              <a:lnSpc>
                <a:spcPct val="90000"/>
              </a:lnSpc>
              <a:spcBef>
                <a:spcPts val="600"/>
              </a:spcBef>
              <a:buFont typeface="Wingdings" pitchFamily="2" charset="2"/>
              <a:buChar char="§"/>
            </a:pPr>
            <a:r>
              <a:rPr lang="en-US" sz="2000" b="1" dirty="0">
                <a:latin typeface="Dagny OT" panose="020B0504020201020104" pitchFamily="34" charset="77"/>
              </a:rPr>
              <a:t>d</a:t>
            </a:r>
            <a:r>
              <a:rPr lang="en-US" sz="2000" b="1" i="0" dirty="0">
                <a:latin typeface="Dagny OT" panose="020B0504020201020104" pitchFamily="34" charset="77"/>
              </a:rPr>
              <a:t>iscard </a:t>
            </a:r>
            <a:r>
              <a:rPr lang="en-US" sz="2000" i="0" dirty="0">
                <a:latin typeface="Dagny OT" panose="020B0504020201020104" pitchFamily="34" charset="77"/>
              </a:rPr>
              <a:t>the missing observation</a:t>
            </a:r>
          </a:p>
          <a:p>
            <a:pPr lvl="2" algn="l">
              <a:lnSpc>
                <a:spcPct val="90000"/>
              </a:lnSpc>
              <a:spcBef>
                <a:spcPts val="600"/>
              </a:spcBef>
              <a:buFont typeface=".AppleSystemUIFont" charset="-120"/>
              <a:buChar char="-"/>
            </a:pPr>
            <a:r>
              <a:rPr lang="en-US" sz="2000" dirty="0">
                <a:latin typeface="Dagny OT" panose="020B0504020201020104" pitchFamily="34" charset="77"/>
              </a:rPr>
              <a:t> not recommended, unless the data is MCAR in the dataset as a whole </a:t>
            </a:r>
          </a:p>
          <a:p>
            <a:pPr lvl="2" algn="l">
              <a:lnSpc>
                <a:spcPct val="90000"/>
              </a:lnSpc>
              <a:spcBef>
                <a:spcPts val="600"/>
              </a:spcBef>
              <a:buFont typeface=".AppleSystemUIFont" charset="-120"/>
              <a:buChar char="-"/>
            </a:pPr>
            <a:r>
              <a:rPr lang="en-US" sz="2000" dirty="0">
                <a:latin typeface="Dagny OT" panose="020B0504020201020104" pitchFamily="34" charset="77"/>
              </a:rPr>
              <a:t> acceptable in certain situations (e.g., small number of missing values in a large dataset)</a:t>
            </a:r>
            <a:endParaRPr lang="en-US" sz="2000" i="0" dirty="0">
              <a:latin typeface="Dagny OT" panose="020B0504020201020104" pitchFamily="34" charset="77"/>
            </a:endParaRPr>
          </a:p>
          <a:p>
            <a:pPr lvl="1" algn="l">
              <a:lnSpc>
                <a:spcPct val="90000"/>
              </a:lnSpc>
              <a:spcBef>
                <a:spcPts val="600"/>
              </a:spcBef>
              <a:buFont typeface="Wingdings" pitchFamily="2" charset="2"/>
              <a:buChar char="§"/>
            </a:pPr>
            <a:r>
              <a:rPr lang="en-US" sz="2000" dirty="0">
                <a:latin typeface="Dagny OT" panose="020B0504020201020104" pitchFamily="34" charset="77"/>
              </a:rPr>
              <a:t>c</a:t>
            </a:r>
            <a:r>
              <a:rPr lang="en-US" sz="2000" i="0" dirty="0">
                <a:latin typeface="Dagny OT" panose="020B0504020201020104" pitchFamily="34" charset="77"/>
              </a:rPr>
              <a:t>ome up with a </a:t>
            </a:r>
            <a:r>
              <a:rPr lang="en-US" sz="2000" b="1" i="0" dirty="0">
                <a:latin typeface="Dagny OT" panose="020B0504020201020104" pitchFamily="34" charset="77"/>
              </a:rPr>
              <a:t>replacement (imputation) value</a:t>
            </a:r>
          </a:p>
          <a:p>
            <a:pPr lvl="2" algn="l">
              <a:lnSpc>
                <a:spcPct val="90000"/>
              </a:lnSpc>
              <a:spcBef>
                <a:spcPts val="600"/>
              </a:spcBef>
              <a:buFont typeface=".AppleSystemUIFont" charset="-120"/>
              <a:buChar char="-"/>
            </a:pPr>
            <a:r>
              <a:rPr lang="en-US" sz="2000" dirty="0">
                <a:latin typeface="Dagny OT" panose="020B0504020201020104" pitchFamily="34" charset="77"/>
              </a:rPr>
              <a:t> main drawback: we never know what the true value would have been</a:t>
            </a:r>
          </a:p>
          <a:p>
            <a:pPr lvl="2" algn="l">
              <a:lnSpc>
                <a:spcPct val="90000"/>
              </a:lnSpc>
              <a:spcBef>
                <a:spcPts val="600"/>
              </a:spcBef>
              <a:buFont typeface=".AppleSystemUIFont" charset="-120"/>
              <a:buChar char="-"/>
            </a:pPr>
            <a:r>
              <a:rPr lang="en-US" sz="2000" dirty="0">
                <a:latin typeface="Dagny OT" panose="020B0504020201020104" pitchFamily="34" charset="77"/>
              </a:rPr>
              <a:t> often the best available option</a:t>
            </a:r>
          </a:p>
        </p:txBody>
      </p:sp>
      <p:pic>
        <p:nvPicPr>
          <p:cNvPr id="4" name="Picture 3" descr="A blue and orange circle with white dots&#10;&#10;Description automatically generated">
            <a:extLst>
              <a:ext uri="{FF2B5EF4-FFF2-40B4-BE49-F238E27FC236}">
                <a16:creationId xmlns:a16="http://schemas.microsoft.com/office/drawing/2014/main" id="{4F8B90D1-6E05-4CC5-7197-640558B3768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9" name="TextBox 8">
            <a:extLst>
              <a:ext uri="{FF2B5EF4-FFF2-40B4-BE49-F238E27FC236}">
                <a16:creationId xmlns:a16="http://schemas.microsoft.com/office/drawing/2014/main" id="{F91E0366-B7BC-F371-11F7-4177E8BF2D3B}"/>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spcAft>
                <a:spcPts val="600"/>
              </a:spcAft>
            </a:pP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a:solidFill>
                <a:schemeClr val="accent2"/>
              </a:solidFill>
              <a:latin typeface="Dagny OT" panose="020B0504020201020104" pitchFamily="34" charset="77"/>
            </a:endParaRPr>
          </a:p>
        </p:txBody>
      </p:sp>
    </p:spTree>
    <p:extLst>
      <p:ext uri="{BB962C8B-B14F-4D97-AF65-F5344CB8AC3E}">
        <p14:creationId xmlns:p14="http://schemas.microsoft.com/office/powerpoint/2010/main" val="88175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Contingency/Pivot Tables</a:t>
            </a:r>
          </a:p>
        </p:txBody>
      </p:sp>
      <p:sp>
        <p:nvSpPr>
          <p:cNvPr id="8" name="Content Placeholder 7">
            <a:extLst>
              <a:ext uri="{FF2B5EF4-FFF2-40B4-BE49-F238E27FC236}">
                <a16:creationId xmlns:a16="http://schemas.microsoft.com/office/drawing/2014/main" id="{F7CD69CA-9785-3815-33C3-9AEC022D6388}"/>
              </a:ext>
            </a:extLst>
          </p:cNvPr>
          <p:cNvSpPr>
            <a:spLocks noGrp="1"/>
          </p:cNvSpPr>
          <p:nvPr>
            <p:ph idx="1"/>
          </p:nvPr>
        </p:nvSpPr>
        <p:spPr/>
        <p:txBody>
          <a:bodyPr vert="horz" lIns="0" tIns="45720" rIns="0" bIns="45720" rtlCol="0" anchor="t">
            <a:noAutofit/>
          </a:bodyPr>
          <a:lstStyle/>
          <a:p>
            <a:pPr>
              <a:spcBef>
                <a:spcPts val="1200"/>
              </a:spcBef>
            </a:pPr>
            <a:r>
              <a:rPr lang="en-US" b="1" dirty="0"/>
              <a:t>Contingency table: </a:t>
            </a:r>
            <a:r>
              <a:rPr lang="en-US" dirty="0"/>
              <a:t>examines the relationship between two categorical variables via their relative (cross-tabulation).</a:t>
            </a:r>
          </a:p>
          <a:p>
            <a:pPr>
              <a:spcBef>
                <a:spcPts val="1200"/>
              </a:spcBef>
            </a:pPr>
            <a:r>
              <a:rPr lang="en-US" b="1" dirty="0"/>
              <a:t>Pivot table:</a:t>
            </a:r>
            <a:r>
              <a:rPr lang="en-US" dirty="0"/>
              <a:t> a table generated by applying operations (sum, count, mean, etc.) to variables, possibly based on another (categorical) variable. </a:t>
            </a:r>
          </a:p>
          <a:p>
            <a:pPr>
              <a:spcBef>
                <a:spcPts val="1200"/>
              </a:spcBef>
            </a:pPr>
            <a:r>
              <a:rPr lang="en-US" dirty="0"/>
              <a:t>Contingency tables are special cases of pivot tables. </a:t>
            </a:r>
          </a:p>
          <a:p>
            <a:pPr>
              <a:spcBef>
                <a:spcPts val="1200"/>
              </a:spcBef>
            </a:pPr>
            <a:endParaRPr lang="en-US" sz="2200" dirty="0"/>
          </a:p>
        </p:txBody>
      </p:sp>
      <p:graphicFrame>
        <p:nvGraphicFramePr>
          <p:cNvPr id="4" name="Table 3"/>
          <p:cNvGraphicFramePr>
            <a:graphicFrameLocks noGrp="1"/>
          </p:cNvGraphicFramePr>
          <p:nvPr/>
        </p:nvGraphicFramePr>
        <p:xfrm>
          <a:off x="2077808" y="4784341"/>
          <a:ext cx="4339003" cy="1112520"/>
        </p:xfrm>
        <a:graphic>
          <a:graphicData uri="http://schemas.openxmlformats.org/drawingml/2006/table">
            <a:tbl>
              <a:tblPr firstRow="1" bandRow="1">
                <a:tableStyleId>{5C22544A-7EE6-4342-B048-85BDC9FD1C3A}</a:tableStyleId>
              </a:tblPr>
              <a:tblGrid>
                <a:gridCol w="1039990">
                  <a:extLst>
                    <a:ext uri="{9D8B030D-6E8A-4147-A177-3AD203B41FA5}">
                      <a16:colId xmlns:a16="http://schemas.microsoft.com/office/drawing/2014/main" val="20000"/>
                    </a:ext>
                  </a:extLst>
                </a:gridCol>
                <a:gridCol w="1099671">
                  <a:extLst>
                    <a:ext uri="{9D8B030D-6E8A-4147-A177-3AD203B41FA5}">
                      <a16:colId xmlns:a16="http://schemas.microsoft.com/office/drawing/2014/main" val="20001"/>
                    </a:ext>
                  </a:extLst>
                </a:gridCol>
                <a:gridCol w="1099671">
                  <a:extLst>
                    <a:ext uri="{9D8B030D-6E8A-4147-A177-3AD203B41FA5}">
                      <a16:colId xmlns:a16="http://schemas.microsoft.com/office/drawing/2014/main" val="20002"/>
                    </a:ext>
                  </a:extLst>
                </a:gridCol>
                <a:gridCol w="1099671">
                  <a:extLst>
                    <a:ext uri="{9D8B030D-6E8A-4147-A177-3AD203B41FA5}">
                      <a16:colId xmlns:a16="http://schemas.microsoft.com/office/drawing/2014/main" val="20003"/>
                    </a:ext>
                  </a:extLst>
                </a:gridCol>
              </a:tblGrid>
              <a:tr h="370840">
                <a:tc>
                  <a:txBody>
                    <a:bodyPr/>
                    <a:lstStyle/>
                    <a:p>
                      <a:pPr algn="ctr"/>
                      <a:endParaRPr lang="en-US" b="0" i="0">
                        <a:latin typeface="Myriad Pro" panose="020B0503030403020204" pitchFamily="34" charset="0"/>
                      </a:endParaRPr>
                    </a:p>
                  </a:txBody>
                  <a:tcPr/>
                </a:tc>
                <a:tc>
                  <a:txBody>
                    <a:bodyPr/>
                    <a:lstStyle/>
                    <a:p>
                      <a:pPr algn="ctr"/>
                      <a:r>
                        <a:rPr lang="en-US" b="1" i="0">
                          <a:latin typeface="Dagny OT" panose="020B0504020201020104" pitchFamily="34" charset="77"/>
                        </a:rPr>
                        <a:t>Large</a:t>
                      </a:r>
                    </a:p>
                  </a:txBody>
                  <a:tcPr/>
                </a:tc>
                <a:tc>
                  <a:txBody>
                    <a:bodyPr/>
                    <a:lstStyle/>
                    <a:p>
                      <a:pPr algn="ctr"/>
                      <a:r>
                        <a:rPr lang="en-US" b="1" i="0">
                          <a:latin typeface="Dagny OT" panose="020B0504020201020104" pitchFamily="34" charset="77"/>
                        </a:rPr>
                        <a:t>Medium</a:t>
                      </a:r>
                    </a:p>
                  </a:txBody>
                  <a:tcPr/>
                </a:tc>
                <a:tc>
                  <a:txBody>
                    <a:bodyPr/>
                    <a:lstStyle/>
                    <a:p>
                      <a:pPr algn="ctr"/>
                      <a:r>
                        <a:rPr lang="en-US" b="1" i="0">
                          <a:latin typeface="Dagny OT" panose="020B0504020201020104" pitchFamily="34" charset="77"/>
                        </a:rPr>
                        <a:t>Small</a:t>
                      </a:r>
                    </a:p>
                  </a:txBody>
                  <a:tcPr/>
                </a:tc>
                <a:extLst>
                  <a:ext uri="{0D108BD9-81ED-4DB2-BD59-A6C34878D82A}">
                    <a16:rowId xmlns:a16="http://schemas.microsoft.com/office/drawing/2014/main" val="10000"/>
                  </a:ext>
                </a:extLst>
              </a:tr>
              <a:tr h="370840">
                <a:tc>
                  <a:txBody>
                    <a:bodyPr/>
                    <a:lstStyle/>
                    <a:p>
                      <a:pPr algn="ctr"/>
                      <a:r>
                        <a:rPr lang="en-US" b="0" i="0">
                          <a:solidFill>
                            <a:srgbClr val="706F67"/>
                          </a:solidFill>
                          <a:latin typeface="Dagny OT" panose="020B0504020201020104" pitchFamily="34" charset="77"/>
                        </a:rPr>
                        <a:t>Window</a:t>
                      </a:r>
                    </a:p>
                  </a:txBody>
                  <a:tcPr/>
                </a:tc>
                <a:tc>
                  <a:txBody>
                    <a:bodyPr/>
                    <a:lstStyle/>
                    <a:p>
                      <a:pPr algn="ctr"/>
                      <a:r>
                        <a:rPr lang="en-US" b="0" i="0">
                          <a:solidFill>
                            <a:srgbClr val="706F67"/>
                          </a:solidFill>
                          <a:latin typeface="Cambria" panose="02040503050406030204" pitchFamily="18" charset="0"/>
                        </a:rPr>
                        <a:t>1</a:t>
                      </a:r>
                    </a:p>
                  </a:txBody>
                  <a:tcPr/>
                </a:tc>
                <a:tc>
                  <a:txBody>
                    <a:bodyPr/>
                    <a:lstStyle/>
                    <a:p>
                      <a:pPr algn="ctr"/>
                      <a:r>
                        <a:rPr lang="en-US" b="0" i="0">
                          <a:solidFill>
                            <a:srgbClr val="706F67"/>
                          </a:solidFill>
                          <a:latin typeface="Cambria" panose="02040503050406030204" pitchFamily="18" charset="0"/>
                        </a:rPr>
                        <a:t>32</a:t>
                      </a:r>
                    </a:p>
                  </a:txBody>
                  <a:tcPr/>
                </a:tc>
                <a:tc>
                  <a:txBody>
                    <a:bodyPr/>
                    <a:lstStyle/>
                    <a:p>
                      <a:pPr algn="ctr"/>
                      <a:r>
                        <a:rPr lang="en-US" b="0" i="0">
                          <a:solidFill>
                            <a:srgbClr val="706F67"/>
                          </a:solidFill>
                          <a:latin typeface="Cambria" panose="02040503050406030204" pitchFamily="18" charset="0"/>
                        </a:rPr>
                        <a:t>31</a:t>
                      </a:r>
                    </a:p>
                  </a:txBody>
                  <a:tcPr/>
                </a:tc>
                <a:extLst>
                  <a:ext uri="{0D108BD9-81ED-4DB2-BD59-A6C34878D82A}">
                    <a16:rowId xmlns:a16="http://schemas.microsoft.com/office/drawing/2014/main" val="10001"/>
                  </a:ext>
                </a:extLst>
              </a:tr>
              <a:tr h="370840">
                <a:tc>
                  <a:txBody>
                    <a:bodyPr/>
                    <a:lstStyle/>
                    <a:p>
                      <a:pPr algn="ctr"/>
                      <a:r>
                        <a:rPr lang="en-US" b="0" i="0">
                          <a:solidFill>
                            <a:srgbClr val="706F67"/>
                          </a:solidFill>
                          <a:latin typeface="Dagny OT" panose="020B0504020201020104" pitchFamily="34" charset="77"/>
                        </a:rPr>
                        <a:t>Door</a:t>
                      </a:r>
                    </a:p>
                  </a:txBody>
                  <a:tcPr/>
                </a:tc>
                <a:tc>
                  <a:txBody>
                    <a:bodyPr/>
                    <a:lstStyle/>
                    <a:p>
                      <a:pPr algn="ctr"/>
                      <a:r>
                        <a:rPr lang="en-US" b="0" i="0">
                          <a:solidFill>
                            <a:srgbClr val="706F67"/>
                          </a:solidFill>
                          <a:latin typeface="Cambria" panose="02040503050406030204" pitchFamily="18" charset="0"/>
                        </a:rPr>
                        <a:t>14</a:t>
                      </a:r>
                    </a:p>
                  </a:txBody>
                  <a:tcPr/>
                </a:tc>
                <a:tc>
                  <a:txBody>
                    <a:bodyPr/>
                    <a:lstStyle/>
                    <a:p>
                      <a:pPr algn="ctr"/>
                      <a:r>
                        <a:rPr lang="en-US" b="0" i="0">
                          <a:solidFill>
                            <a:srgbClr val="706F67"/>
                          </a:solidFill>
                          <a:latin typeface="Cambria" panose="02040503050406030204" pitchFamily="18" charset="0"/>
                        </a:rPr>
                        <a:t>11</a:t>
                      </a:r>
                    </a:p>
                  </a:txBody>
                  <a:tcPr/>
                </a:tc>
                <a:tc>
                  <a:txBody>
                    <a:bodyPr/>
                    <a:lstStyle/>
                    <a:p>
                      <a:pPr algn="ctr"/>
                      <a:r>
                        <a:rPr lang="en-US" b="0" i="0">
                          <a:solidFill>
                            <a:srgbClr val="706F67"/>
                          </a:solidFill>
                          <a:latin typeface="Cambria" panose="02040503050406030204" pitchFamily="18" charset="0"/>
                        </a:rPr>
                        <a:t>0</a:t>
                      </a:r>
                    </a:p>
                  </a:txBody>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C0B6BAE8-8E5A-4946-96DD-C32CE7A36913}"/>
              </a:ext>
            </a:extLst>
          </p:cNvPr>
          <p:cNvGraphicFramePr>
            <a:graphicFrameLocks noGrp="1"/>
          </p:cNvGraphicFramePr>
          <p:nvPr>
            <p:extLst>
              <p:ext uri="{D42A27DB-BD31-4B8C-83A1-F6EECF244321}">
                <p14:modId xmlns:p14="http://schemas.microsoft.com/office/powerpoint/2010/main" val="2768033335"/>
              </p:ext>
            </p:extLst>
          </p:nvPr>
        </p:nvGraphicFramePr>
        <p:xfrm>
          <a:off x="8081575" y="4351128"/>
          <a:ext cx="3312000" cy="180471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0000"/>
                    </a:ext>
                  </a:extLst>
                </a:gridCol>
                <a:gridCol w="828000">
                  <a:extLst>
                    <a:ext uri="{9D8B030D-6E8A-4147-A177-3AD203B41FA5}">
                      <a16:colId xmlns:a16="http://schemas.microsoft.com/office/drawing/2014/main" val="20001"/>
                    </a:ext>
                  </a:extLst>
                </a:gridCol>
                <a:gridCol w="828000">
                  <a:extLst>
                    <a:ext uri="{9D8B030D-6E8A-4147-A177-3AD203B41FA5}">
                      <a16:colId xmlns:a16="http://schemas.microsoft.com/office/drawing/2014/main" val="2953661589"/>
                    </a:ext>
                  </a:extLst>
                </a:gridCol>
                <a:gridCol w="828000">
                  <a:extLst>
                    <a:ext uri="{9D8B030D-6E8A-4147-A177-3AD203B41FA5}">
                      <a16:colId xmlns:a16="http://schemas.microsoft.com/office/drawing/2014/main" val="3528559914"/>
                    </a:ext>
                  </a:extLst>
                </a:gridCol>
              </a:tblGrid>
              <a:tr h="0">
                <a:tc>
                  <a:txBody>
                    <a:bodyPr/>
                    <a:lstStyle/>
                    <a:p>
                      <a:pPr marL="0" algn="ctr" defTabSz="457182" rtl="0" eaLnBrk="1" latinLnBrk="0" hangingPunct="1"/>
                      <a:r>
                        <a:rPr lang="en-US" sz="1800" b="1" i="0" kern="1200" dirty="0">
                          <a:solidFill>
                            <a:schemeClr val="lt1"/>
                          </a:solidFill>
                          <a:latin typeface="Dagny OT" panose="020B0504020201020104" pitchFamily="34" charset="77"/>
                          <a:ea typeface="+mn-ea"/>
                          <a:cs typeface="+mn-cs"/>
                        </a:rPr>
                        <a:t>Type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457182" rtl="0" eaLnBrk="1" latinLnBrk="0" hangingPunct="1"/>
                      <a:r>
                        <a:rPr lang="en-US" sz="1800" b="1" i="0" kern="1200">
                          <a:solidFill>
                            <a:schemeClr val="lt1"/>
                          </a:solidFill>
                          <a:latin typeface="Dagny OT" panose="020B0504020201020104" pitchFamily="34" charset="77"/>
                          <a:ea typeface="+mn-ea"/>
                          <a:cs typeface="+mn-cs"/>
                        </a:rPr>
                        <a:t>Count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457182" rtl="0" eaLnBrk="1" latinLnBrk="0" hangingPunct="1"/>
                      <a:r>
                        <a:rPr lang="en-US" sz="1800" b="1" i="0" kern="1200">
                          <a:solidFill>
                            <a:schemeClr val="lt1"/>
                          </a:solidFill>
                          <a:latin typeface="Dagny OT" panose="020B0504020201020104" pitchFamily="34" charset="77"/>
                          <a:ea typeface="+mn-ea"/>
                          <a:cs typeface="+mn-cs"/>
                        </a:rPr>
                        <a:t>Signal</a:t>
                      </a:r>
                      <a:br>
                        <a:rPr lang="en-US" sz="1800" b="1" i="0" kern="1200">
                          <a:solidFill>
                            <a:schemeClr val="lt1"/>
                          </a:solidFill>
                          <a:latin typeface="Dagny OT" panose="020B0504020201020104" pitchFamily="34" charset="77"/>
                          <a:ea typeface="+mn-ea"/>
                          <a:cs typeface="+mn-cs"/>
                        </a:rPr>
                      </a:br>
                      <a:r>
                        <a:rPr lang="en-US" sz="1800" b="1" i="0" kern="1200">
                          <a:solidFill>
                            <a:schemeClr val="lt1"/>
                          </a:solidFill>
                          <a:latin typeface="Dagny OT" panose="020B0504020201020104" pitchFamily="34" charset="77"/>
                          <a:ea typeface="+mn-ea"/>
                          <a:cs typeface="+mn-cs"/>
                        </a:rPr>
                        <a:t>avg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457182" rtl="0" eaLnBrk="1" latinLnBrk="0" hangingPunct="1"/>
                      <a:r>
                        <a:rPr lang="en-US" sz="1800" b="1" i="0" kern="1200">
                          <a:solidFill>
                            <a:schemeClr val="lt1"/>
                          </a:solidFill>
                          <a:latin typeface="Dagny OT" panose="020B0504020201020104" pitchFamily="34" charset="77"/>
                          <a:ea typeface="+mn-ea"/>
                          <a:cs typeface="+mn-cs"/>
                        </a:rPr>
                        <a:t>Signal</a:t>
                      </a:r>
                      <a:br>
                        <a:rPr lang="en-US" sz="1800" b="1" i="0" kern="1200">
                          <a:solidFill>
                            <a:schemeClr val="lt1"/>
                          </a:solidFill>
                          <a:latin typeface="Dagny OT" panose="020B0504020201020104" pitchFamily="34" charset="77"/>
                          <a:ea typeface="+mn-ea"/>
                          <a:cs typeface="+mn-cs"/>
                        </a:rPr>
                      </a:br>
                      <a:r>
                        <a:rPr lang="en-US" sz="1800" b="1" i="0" kern="1200" err="1">
                          <a:solidFill>
                            <a:schemeClr val="lt1"/>
                          </a:solidFill>
                          <a:latin typeface="Dagny OT" panose="020B0504020201020104" pitchFamily="34" charset="77"/>
                          <a:ea typeface="+mn-ea"/>
                          <a:cs typeface="+mn-cs"/>
                        </a:rPr>
                        <a:t>stdev</a:t>
                      </a:r>
                      <a:endParaRPr lang="en-US" sz="1800" b="1" i="0" kern="1200">
                        <a:solidFill>
                          <a:schemeClr val="lt1"/>
                        </a:solidFill>
                        <a:latin typeface="Dagny OT" panose="020B0504020201020104" pitchFamily="34"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88212">
                <a:tc>
                  <a:txBody>
                    <a:bodyPr/>
                    <a:lstStyle/>
                    <a:p>
                      <a:pPr marL="0" algn="ctr" defTabSz="457182" rtl="0" eaLnBrk="1" fontAlgn="b" latinLnBrk="0" hangingPunct="1"/>
                      <a:r>
                        <a:rPr lang="en-US" sz="1800" b="0" i="0" kern="1200">
                          <a:solidFill>
                            <a:srgbClr val="706F67"/>
                          </a:solidFill>
                          <a:latin typeface="Dagny OT" panose="020B0504020201020104" pitchFamily="34" charset="77"/>
                          <a:ea typeface="+mn-ea"/>
                          <a:cs typeface="+mn-cs"/>
                        </a:rPr>
                        <a:t>Blue</a:t>
                      </a:r>
                    </a:p>
                  </a:txBody>
                  <a:tcPr marL="12700" marR="12700" marT="1270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4.04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0.98</a:t>
                      </a:r>
                    </a:p>
                  </a:txBody>
                  <a:tcPr marL="12700" marR="12700" marT="1270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88212">
                <a:tc>
                  <a:txBody>
                    <a:bodyPr/>
                    <a:lstStyle/>
                    <a:p>
                      <a:pPr marL="0" algn="ctr" defTabSz="457182" rtl="0" eaLnBrk="1" fontAlgn="b" latinLnBrk="0" hangingPunct="1"/>
                      <a:r>
                        <a:rPr lang="en-US" sz="1800" b="0" i="0" kern="1200">
                          <a:solidFill>
                            <a:srgbClr val="706F67"/>
                          </a:solidFill>
                          <a:latin typeface="Dagny OT" panose="020B0504020201020104" pitchFamily="34" charset="77"/>
                          <a:ea typeface="+mn-ea"/>
                          <a:cs typeface="+mn-cs"/>
                        </a:rPr>
                        <a:t>Green</a:t>
                      </a:r>
                    </a:p>
                  </a:txBody>
                  <a:tcPr marL="12700" marR="12700" marT="1270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1</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4.93</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N.A.</a:t>
                      </a:r>
                    </a:p>
                  </a:txBody>
                  <a:tcPr marL="12700" marR="12700" marT="1270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125032569"/>
                  </a:ext>
                </a:extLst>
              </a:tr>
              <a:tr h="388212">
                <a:tc>
                  <a:txBody>
                    <a:bodyPr/>
                    <a:lstStyle/>
                    <a:p>
                      <a:pPr marL="0" algn="ctr" defTabSz="457182" rtl="0" eaLnBrk="1" fontAlgn="b" latinLnBrk="0" hangingPunct="1"/>
                      <a:r>
                        <a:rPr lang="en-US" sz="1800" b="0" i="0" kern="1200">
                          <a:solidFill>
                            <a:srgbClr val="706F67"/>
                          </a:solidFill>
                          <a:latin typeface="Dagny OT" panose="020B0504020201020104" pitchFamily="34" charset="77"/>
                          <a:ea typeface="+mn-ea"/>
                          <a:cs typeface="+mn-cs"/>
                        </a:rPr>
                        <a:t>Orange</a:t>
                      </a:r>
                    </a:p>
                  </a:txBody>
                  <a:tcPr marL="12700" marR="12700" marT="1270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4</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a:solidFill>
                            <a:srgbClr val="706F67"/>
                          </a:solidFill>
                          <a:latin typeface="Cambria" panose="02040503050406030204" pitchFamily="18" charset="0"/>
                          <a:ea typeface="+mn-ea"/>
                          <a:cs typeface="+mn-cs"/>
                        </a:rPr>
                        <a:t>5.37</a:t>
                      </a: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algn="ctr" defTabSz="457182" rtl="0" eaLnBrk="1" fontAlgn="b" latinLnBrk="0" hangingPunct="1"/>
                      <a:r>
                        <a:rPr lang="en-US" sz="1800" b="0" i="0" kern="1200" dirty="0">
                          <a:solidFill>
                            <a:srgbClr val="706F67"/>
                          </a:solidFill>
                          <a:latin typeface="Cambria" panose="02040503050406030204" pitchFamily="18" charset="0"/>
                          <a:ea typeface="+mn-ea"/>
                          <a:cs typeface="+mn-cs"/>
                        </a:rPr>
                        <a:t>1.60</a:t>
                      </a:r>
                    </a:p>
                  </a:txBody>
                  <a:tcPr marL="12700" marR="12700" marT="1270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211150140"/>
                  </a:ext>
                </a:extLst>
              </a:tr>
            </a:tbl>
          </a:graphicData>
        </a:graphic>
      </p:graphicFrame>
    </p:spTree>
    <p:extLst>
      <p:ext uri="{BB962C8B-B14F-4D97-AF65-F5344CB8AC3E}">
        <p14:creationId xmlns:p14="http://schemas.microsoft.com/office/powerpoint/2010/main" val="293737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Missing Values Mechanism</a:t>
            </a:r>
            <a:endParaRPr lang="en-US" sz="2400" b="1"/>
          </a:p>
        </p:txBody>
      </p:sp>
      <p:sp>
        <p:nvSpPr>
          <p:cNvPr id="3" name="Content Placeholder 2"/>
          <p:cNvSpPr>
            <a:spLocks noGrp="1"/>
          </p:cNvSpPr>
          <p:nvPr>
            <p:ph idx="1"/>
          </p:nvPr>
        </p:nvSpPr>
        <p:spPr/>
        <p:txBody>
          <a:bodyPr>
            <a:normAutofit/>
          </a:bodyPr>
          <a:lstStyle/>
          <a:p>
            <a:pPr marL="0" indent="0" algn="just">
              <a:lnSpc>
                <a:spcPct val="100000"/>
              </a:lnSpc>
              <a:buNone/>
            </a:pPr>
            <a:r>
              <a:rPr lang="en-US" b="1">
                <a:latin typeface="Dagny OT" panose="020B0504020201020104" pitchFamily="34" charset="77"/>
              </a:rPr>
              <a:t> Missing Completely at Random (MCAR)</a:t>
            </a:r>
          </a:p>
          <a:p>
            <a:pPr lvl="1"/>
            <a:r>
              <a:rPr lang="en-US" i="0">
                <a:latin typeface="Dagny OT" panose="020B0504020201020104" pitchFamily="34" charset="77"/>
              </a:rPr>
              <a:t>item absence is independent of its value or of auxiliary variables</a:t>
            </a:r>
          </a:p>
          <a:p>
            <a:pPr lvl="1"/>
            <a:r>
              <a:rPr lang="en-CA" b="1">
                <a:latin typeface="Dagny OT" panose="020B0504020201020104" pitchFamily="34" charset="77"/>
              </a:rPr>
              <a:t>example:</a:t>
            </a:r>
            <a:r>
              <a:rPr lang="en-GB"/>
              <a:t> an electrical surge randomly deletes an observation in the dataset</a:t>
            </a:r>
            <a:endParaRPr lang="en-US" sz="500" b="1">
              <a:latin typeface="Dagny OT" panose="020B0504020201020104" pitchFamily="34" charset="77"/>
            </a:endParaRPr>
          </a:p>
          <a:p>
            <a:pPr marL="0" indent="0" algn="just">
              <a:lnSpc>
                <a:spcPct val="100000"/>
              </a:lnSpc>
              <a:buNone/>
            </a:pPr>
            <a:r>
              <a:rPr lang="en-US" b="1">
                <a:latin typeface="Dagny OT" panose="020B0504020201020104" pitchFamily="34" charset="77"/>
              </a:rPr>
              <a:t> Missing at Random (MAR)</a:t>
            </a:r>
          </a:p>
          <a:p>
            <a:pPr lvl="1"/>
            <a:r>
              <a:rPr lang="en-US" i="0">
                <a:latin typeface="Dagny OT" panose="020B0504020201020104" pitchFamily="34" charset="77"/>
              </a:rPr>
              <a:t>item absence is not completely random; can be accounted by auxiliary variables with complete info</a:t>
            </a:r>
          </a:p>
          <a:p>
            <a:pPr lvl="1"/>
            <a:r>
              <a:rPr lang="en-GB" b="1"/>
              <a:t>example:</a:t>
            </a:r>
            <a:r>
              <a:rPr lang="en-GB"/>
              <a:t> if women are less likely to tell you their age than men for societal reasons, but not because of the age values themselves)</a:t>
            </a:r>
            <a:endParaRPr lang="en-US" sz="500" b="1">
              <a:latin typeface="Dagny OT" panose="020B0504020201020104" pitchFamily="34" charset="77"/>
            </a:endParaRPr>
          </a:p>
        </p:txBody>
      </p:sp>
    </p:spTree>
    <p:extLst>
      <p:ext uri="{BB962C8B-B14F-4D97-AF65-F5344CB8AC3E}">
        <p14:creationId xmlns:p14="http://schemas.microsoft.com/office/powerpoint/2010/main" val="27593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Missing Values Mechanism</a:t>
            </a:r>
            <a:endParaRPr lang="en-US" sz="2400" b="1"/>
          </a:p>
        </p:txBody>
      </p:sp>
      <p:sp>
        <p:nvSpPr>
          <p:cNvPr id="3" name="Content Placeholder 2"/>
          <p:cNvSpPr>
            <a:spLocks noGrp="1"/>
          </p:cNvSpPr>
          <p:nvPr>
            <p:ph idx="1"/>
          </p:nvPr>
        </p:nvSpPr>
        <p:spPr/>
        <p:txBody>
          <a:bodyPr>
            <a:normAutofit/>
          </a:bodyPr>
          <a:lstStyle/>
          <a:p>
            <a:pPr marL="0" indent="0" algn="just">
              <a:lnSpc>
                <a:spcPct val="100000"/>
              </a:lnSpc>
              <a:buNone/>
            </a:pPr>
            <a:r>
              <a:rPr lang="en-US" b="1" dirty="0">
                <a:latin typeface="Dagny OT" panose="020B0504020201020104" pitchFamily="34" charset="77"/>
              </a:rPr>
              <a:t> Not Missing at Random (NMAR)</a:t>
            </a:r>
          </a:p>
          <a:p>
            <a:pPr lvl="1" algn="just">
              <a:lnSpc>
                <a:spcPct val="100000"/>
              </a:lnSpc>
              <a:buFont typeface="Wingdings" pitchFamily="2" charset="2"/>
              <a:buChar char="§"/>
            </a:pPr>
            <a:r>
              <a:rPr lang="en-US" i="0" dirty="0">
                <a:latin typeface="Dagny OT" panose="020B0504020201020104" pitchFamily="34" charset="77"/>
              </a:rPr>
              <a:t>reason for nonresponse is related to item value (also called </a:t>
            </a:r>
            <a:r>
              <a:rPr lang="en-US" b="1" i="0" dirty="0">
                <a:latin typeface="Dagny OT" panose="020B0504020201020104" pitchFamily="34" charset="77"/>
              </a:rPr>
              <a:t>non-ignorable non-response</a:t>
            </a:r>
            <a:r>
              <a:rPr lang="en-US" i="0" dirty="0">
                <a:latin typeface="Dagny OT" panose="020B0504020201020104" pitchFamily="34" charset="77"/>
              </a:rPr>
              <a:t>)</a:t>
            </a:r>
          </a:p>
          <a:p>
            <a:pPr lvl="1"/>
            <a:r>
              <a:rPr lang="en-GB" b="1" dirty="0"/>
              <a:t>example:</a:t>
            </a:r>
            <a:r>
              <a:rPr lang="en-GB" dirty="0"/>
              <a:t> if illicit drug users are less likely to admit to drug use than teetotallers</a:t>
            </a:r>
          </a:p>
          <a:p>
            <a:r>
              <a:rPr lang="en-CA" dirty="0"/>
              <a:t>In general, the missing mechanism </a:t>
            </a:r>
            <a:r>
              <a:rPr lang="en-CA" b="1" dirty="0"/>
              <a:t>cannot be determined</a:t>
            </a:r>
            <a:r>
              <a:rPr lang="en-CA" dirty="0"/>
              <a:t> with any certainty; we may need to make assumptions (domain expertise can help).</a:t>
            </a:r>
          </a:p>
          <a:p>
            <a:pPr algn="just">
              <a:lnSpc>
                <a:spcPct val="100000"/>
              </a:lnSpc>
            </a:pPr>
            <a:endParaRPr lang="en-US" sz="100" dirty="0">
              <a:latin typeface="Dagny OT" panose="020B0504020201020104" pitchFamily="34" charset="77"/>
            </a:endParaRPr>
          </a:p>
        </p:txBody>
      </p:sp>
    </p:spTree>
    <p:extLst>
      <p:ext uri="{BB962C8B-B14F-4D97-AF65-F5344CB8AC3E}">
        <p14:creationId xmlns:p14="http://schemas.microsoft.com/office/powerpoint/2010/main" val="380719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hite bulbs with a yellow one standing out">
            <a:extLst>
              <a:ext uri="{FF2B5EF4-FFF2-40B4-BE49-F238E27FC236}">
                <a16:creationId xmlns:a16="http://schemas.microsoft.com/office/drawing/2014/main" id="{84C30A0A-DF07-4D94-9C4E-19A7D3431B13}"/>
              </a:ext>
            </a:extLst>
          </p:cNvPr>
          <p:cNvPicPr>
            <a:picLocks noChangeAspect="1"/>
          </p:cNvPicPr>
          <p:nvPr/>
        </p:nvPicPr>
        <p:blipFill rotWithShape="1">
          <a:blip r:embed="rId2"/>
          <a:srcRect b="15730"/>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30E0887-3D92-58AE-BD69-F704A207F8F6}"/>
              </a:ext>
            </a:extLst>
          </p:cNvPr>
          <p:cNvSpPr>
            <a:spLocks noGrp="1"/>
          </p:cNvSpPr>
          <p:nvPr>
            <p:ph type="title"/>
          </p:nvPr>
        </p:nvSpPr>
        <p:spPr>
          <a:xfrm>
            <a:off x="584200" y="1006956"/>
            <a:ext cx="3412067" cy="1372177"/>
          </a:xfrm>
        </p:spPr>
        <p:txBody>
          <a:bodyPr anchor="ctr">
            <a:normAutofit/>
          </a:bodyPr>
          <a:lstStyle/>
          <a:p>
            <a:r>
              <a:rPr lang="en-CA"/>
              <a:t>Imputation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38AD5D-AA9B-AD7A-A713-FCF5B49F218F}"/>
                  </a:ext>
                </a:extLst>
              </p:cNvPr>
              <p:cNvSpPr>
                <a:spLocks noGrp="1"/>
              </p:cNvSpPr>
              <p:nvPr>
                <p:ph idx="1"/>
              </p:nvPr>
            </p:nvSpPr>
            <p:spPr>
              <a:xfrm>
                <a:off x="581193" y="2438399"/>
                <a:ext cx="3415074" cy="3564467"/>
              </a:xfrm>
            </p:spPr>
            <p:txBody>
              <a:bodyPr>
                <a:noAutofit/>
              </a:bodyPr>
              <a:lstStyle/>
              <a:p>
                <a:pPr lvl="1" algn="l">
                  <a:lnSpc>
                    <a:spcPct val="90000"/>
                  </a:lnSpc>
                </a:pPr>
                <a:r>
                  <a:rPr lang="en-CA" sz="1500" dirty="0">
                    <a:solidFill>
                      <a:schemeClr val="bg1"/>
                    </a:solidFill>
                  </a:rPr>
                  <a:t>list-wise deletion</a:t>
                </a:r>
              </a:p>
              <a:p>
                <a:pPr lvl="1" algn="l">
                  <a:lnSpc>
                    <a:spcPct val="90000"/>
                  </a:lnSpc>
                </a:pPr>
                <a:r>
                  <a:rPr lang="en-US" sz="1500" dirty="0">
                    <a:solidFill>
                      <a:schemeClr val="bg1"/>
                    </a:solidFill>
                  </a:rPr>
                  <a:t>mean or most frequent imputation</a:t>
                </a:r>
              </a:p>
              <a:p>
                <a:pPr lvl="1" algn="l">
                  <a:lnSpc>
                    <a:spcPct val="90000"/>
                  </a:lnSpc>
                </a:pPr>
                <a:r>
                  <a:rPr lang="en-US" sz="1500" dirty="0">
                    <a:solidFill>
                      <a:schemeClr val="bg1"/>
                    </a:solidFill>
                  </a:rPr>
                  <a:t>regression or correlation imputation</a:t>
                </a:r>
              </a:p>
              <a:p>
                <a:pPr lvl="1" algn="l">
                  <a:lnSpc>
                    <a:spcPct val="90000"/>
                  </a:lnSpc>
                </a:pPr>
                <a:r>
                  <a:rPr lang="en-US" sz="1500" dirty="0">
                    <a:solidFill>
                      <a:schemeClr val="bg1"/>
                    </a:solidFill>
                  </a:rPr>
                  <a:t>stochastic regression imputation</a:t>
                </a:r>
              </a:p>
              <a:p>
                <a:pPr lvl="1" algn="l">
                  <a:lnSpc>
                    <a:spcPct val="90000"/>
                  </a:lnSpc>
                </a:pPr>
                <a:r>
                  <a:rPr lang="en-US" sz="1500" dirty="0">
                    <a:solidFill>
                      <a:schemeClr val="bg1"/>
                    </a:solidFill>
                  </a:rPr>
                  <a:t>last observation carried forward</a:t>
                </a:r>
              </a:p>
              <a:p>
                <a:pPr lvl="1" algn="l">
                  <a:lnSpc>
                    <a:spcPct val="90000"/>
                  </a:lnSpc>
                </a:pPr>
                <a:r>
                  <a:rPr lang="en-US" sz="1500" dirty="0">
                    <a:solidFill>
                      <a:schemeClr val="bg1"/>
                    </a:solidFill>
                  </a:rPr>
                  <a:t>next observation carried backward</a:t>
                </a:r>
              </a:p>
              <a:p>
                <a:pPr lvl="1" algn="l">
                  <a:lnSpc>
                    <a:spcPct val="90000"/>
                  </a:lnSpc>
                </a:pPr>
                <a14:m>
                  <m:oMath xmlns:m="http://schemas.openxmlformats.org/officeDocument/2006/math">
                    <m:r>
                      <a:rPr lang="en-US" sz="1500" b="0" i="1">
                        <a:solidFill>
                          <a:schemeClr val="bg1"/>
                        </a:solidFill>
                        <a:latin typeface="Cambria Math" panose="02040503050406030204" pitchFamily="18" charset="0"/>
                      </a:rPr>
                      <m:t>𝑘</m:t>
                    </m:r>
                  </m:oMath>
                </a14:m>
                <a:r>
                  <a:rPr lang="en-US" sz="1500" dirty="0">
                    <a:solidFill>
                      <a:schemeClr val="bg1"/>
                    </a:solidFill>
                  </a:rPr>
                  <a:t>-nearest </a:t>
                </a:r>
                <a:r>
                  <a:rPr lang="en-US" sz="1500" dirty="0" err="1">
                    <a:solidFill>
                      <a:schemeClr val="bg1"/>
                    </a:solidFill>
                  </a:rPr>
                  <a:t>neighbours</a:t>
                </a:r>
                <a:r>
                  <a:rPr lang="en-US" sz="1500" dirty="0">
                    <a:solidFill>
                      <a:schemeClr val="bg1"/>
                    </a:solidFill>
                  </a:rPr>
                  <a:t> imputation</a:t>
                </a:r>
              </a:p>
              <a:p>
                <a:pPr lvl="1" algn="l">
                  <a:lnSpc>
                    <a:spcPct val="90000"/>
                  </a:lnSpc>
                </a:pPr>
                <a:r>
                  <a:rPr lang="en-US" sz="1500" dirty="0">
                    <a:solidFill>
                      <a:schemeClr val="bg1"/>
                    </a:solidFill>
                  </a:rPr>
                  <a:t>multiple imputation</a:t>
                </a:r>
              </a:p>
              <a:p>
                <a:pPr lvl="1" algn="l">
                  <a:lnSpc>
                    <a:spcPct val="90000"/>
                  </a:lnSpc>
                </a:pPr>
                <a:r>
                  <a:rPr lang="en-US" sz="1500" dirty="0">
                    <a:solidFill>
                      <a:schemeClr val="bg1"/>
                    </a:solidFill>
                  </a:rPr>
                  <a:t>etc.</a:t>
                </a:r>
              </a:p>
            </p:txBody>
          </p:sp>
        </mc:Choice>
        <mc:Fallback xmlns="">
          <p:sp>
            <p:nvSpPr>
              <p:cNvPr id="3" name="Content Placeholder 2">
                <a:extLst>
                  <a:ext uri="{FF2B5EF4-FFF2-40B4-BE49-F238E27FC236}">
                    <a16:creationId xmlns:a16="http://schemas.microsoft.com/office/drawing/2014/main" id="{4638AD5D-AA9B-AD7A-A713-FCF5B49F218F}"/>
                  </a:ext>
                </a:extLst>
              </p:cNvPr>
              <p:cNvSpPr>
                <a:spLocks noGrp="1" noRot="1" noChangeAspect="1" noMove="1" noResize="1" noEditPoints="1" noAdjustHandles="1" noChangeArrowheads="1" noChangeShapeType="1" noTextEdit="1"/>
              </p:cNvSpPr>
              <p:nvPr>
                <p:ph idx="1"/>
              </p:nvPr>
            </p:nvSpPr>
            <p:spPr>
              <a:xfrm>
                <a:off x="581193" y="2438399"/>
                <a:ext cx="3415074" cy="3564467"/>
              </a:xfrm>
              <a:blipFill>
                <a:blip r:embed="rId3"/>
                <a:stretch>
                  <a:fillRect t="-3915" r="-741" b="-4270"/>
                </a:stretch>
              </a:blipFill>
            </p:spPr>
            <p:txBody>
              <a:bodyPr/>
              <a:lstStyle/>
              <a:p>
                <a:r>
                  <a:rPr lang="en-US">
                    <a:noFill/>
                  </a:rPr>
                  <a:t> </a:t>
                </a:r>
              </a:p>
            </p:txBody>
          </p:sp>
        </mc:Fallback>
      </mc:AlternateContent>
    </p:spTree>
    <p:extLst>
      <p:ext uri="{BB962C8B-B14F-4D97-AF65-F5344CB8AC3E}">
        <p14:creationId xmlns:p14="http://schemas.microsoft.com/office/powerpoint/2010/main" val="186033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Imputation Methods</a:t>
            </a:r>
            <a:endParaRPr lang="en-US" sz="2400" b="1"/>
          </a:p>
        </p:txBody>
      </p:sp>
      <p:sp>
        <p:nvSpPr>
          <p:cNvPr id="3" name="Content Placeholder 2"/>
          <p:cNvSpPr>
            <a:spLocks noGrp="1"/>
          </p:cNvSpPr>
          <p:nvPr>
            <p:ph idx="1"/>
          </p:nvPr>
        </p:nvSpPr>
        <p:spPr/>
        <p:txBody>
          <a:bodyPr vert="horz" lIns="0" tIns="45720" rIns="0" bIns="45720" rtlCol="0" anchor="ctr">
            <a:normAutofit/>
          </a:bodyPr>
          <a:lstStyle/>
          <a:p>
            <a:r>
              <a:rPr lang="en-US" b="1"/>
              <a:t>List-wise deletion:</a:t>
            </a:r>
            <a:r>
              <a:rPr lang="en-US"/>
              <a:t> remove units with at least one missing values</a:t>
            </a:r>
          </a:p>
          <a:p>
            <a:pPr lvl="1"/>
            <a:r>
              <a:rPr lang="en-US" b="1"/>
              <a:t>assumption:</a:t>
            </a:r>
            <a:r>
              <a:rPr lang="en-US"/>
              <a:t> MCAR</a:t>
            </a:r>
          </a:p>
          <a:p>
            <a:pPr lvl="1"/>
            <a:r>
              <a:rPr lang="en-US" b="1"/>
              <a:t>cons:</a:t>
            </a:r>
            <a:r>
              <a:rPr lang="en-US"/>
              <a:t> can introduce bias (if not MCAR), reduction in sample size, increase in standard error</a:t>
            </a:r>
          </a:p>
          <a:p>
            <a:r>
              <a:rPr lang="en-US" b="1"/>
              <a:t>Mean/most frequent imputation:</a:t>
            </a:r>
            <a:r>
              <a:rPr lang="en-US"/>
              <a:t> substitute missing values by average/most frequent value</a:t>
            </a:r>
          </a:p>
          <a:p>
            <a:pPr lvl="1"/>
            <a:r>
              <a:rPr lang="en-US" b="1"/>
              <a:t>assumption:</a:t>
            </a:r>
            <a:r>
              <a:rPr lang="en-US"/>
              <a:t> MCAR</a:t>
            </a:r>
          </a:p>
          <a:p>
            <a:pPr lvl="1"/>
            <a:r>
              <a:rPr lang="en-US" b="1"/>
              <a:t>cons:</a:t>
            </a:r>
            <a:r>
              <a:rPr lang="en-US"/>
              <a:t> distortions of distribution (spike at mean) and relationships among variables</a:t>
            </a:r>
          </a:p>
        </p:txBody>
      </p:sp>
    </p:spTree>
    <p:extLst>
      <p:ext uri="{BB962C8B-B14F-4D97-AF65-F5344CB8AC3E}">
        <p14:creationId xmlns:p14="http://schemas.microsoft.com/office/powerpoint/2010/main" val="28826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Imputation Methods</a:t>
            </a:r>
            <a:endParaRPr lang="en-US" sz="2400" b="1"/>
          </a:p>
        </p:txBody>
      </p:sp>
      <p:sp>
        <p:nvSpPr>
          <p:cNvPr id="3" name="Content Placeholder 2"/>
          <p:cNvSpPr>
            <a:spLocks noGrp="1"/>
          </p:cNvSpPr>
          <p:nvPr>
            <p:ph idx="1"/>
          </p:nvPr>
        </p:nvSpPr>
        <p:spPr/>
        <p:txBody>
          <a:bodyPr vert="horz" lIns="0" tIns="45720" rIns="0" bIns="45720" rtlCol="0" anchor="ctr">
            <a:normAutofit/>
          </a:bodyPr>
          <a:lstStyle/>
          <a:p>
            <a:r>
              <a:rPr lang="en-US" b="1" dirty="0"/>
              <a:t>Regression/correlation</a:t>
            </a:r>
            <a:r>
              <a:rPr lang="en-US" dirty="0"/>
              <a:t> </a:t>
            </a:r>
            <a:r>
              <a:rPr lang="en-US" b="1" dirty="0"/>
              <a:t>imputation:</a:t>
            </a:r>
            <a:r>
              <a:rPr lang="en-US" dirty="0"/>
              <a:t> substitute missing values using fitted values based on other variables with complete information</a:t>
            </a:r>
          </a:p>
          <a:p>
            <a:pPr lvl="1"/>
            <a:r>
              <a:rPr lang="en-US" b="1" dirty="0"/>
              <a:t>assumption:</a:t>
            </a:r>
            <a:r>
              <a:rPr lang="en-US" dirty="0"/>
              <a:t> MAR</a:t>
            </a:r>
          </a:p>
          <a:p>
            <a:pPr lvl="1"/>
            <a:r>
              <a:rPr lang="en-US" b="1" dirty="0"/>
              <a:t>cons:</a:t>
            </a:r>
            <a:r>
              <a:rPr lang="en-US" dirty="0"/>
              <a:t> artificial reduction in variability, over-estimation of correlation</a:t>
            </a:r>
          </a:p>
          <a:p>
            <a:r>
              <a:rPr lang="en-US" b="1" dirty="0"/>
              <a:t>Stochastic regression imputation:</a:t>
            </a:r>
            <a:r>
              <a:rPr lang="en-US" dirty="0"/>
              <a:t> regression/correlation imputation with a random error term added</a:t>
            </a:r>
          </a:p>
          <a:p>
            <a:pPr lvl="1"/>
            <a:r>
              <a:rPr lang="en-US" b="1" dirty="0"/>
              <a:t>assumption:</a:t>
            </a:r>
            <a:r>
              <a:rPr lang="en-US" dirty="0"/>
              <a:t> MAR</a:t>
            </a:r>
          </a:p>
          <a:p>
            <a:pPr lvl="1"/>
            <a:r>
              <a:rPr lang="en-US" b="1" dirty="0"/>
              <a:t>cons:</a:t>
            </a:r>
            <a:r>
              <a:rPr lang="en-US" dirty="0"/>
              <a:t> increased risk of type I error (false positives) due to small std error</a:t>
            </a:r>
          </a:p>
        </p:txBody>
      </p:sp>
    </p:spTree>
    <p:extLst>
      <p:ext uri="{BB962C8B-B14F-4D97-AF65-F5344CB8AC3E}">
        <p14:creationId xmlns:p14="http://schemas.microsoft.com/office/powerpoint/2010/main" val="12380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Imputation Methods</a:t>
            </a:r>
            <a:endParaRPr lang="en-US" sz="2400" b="1"/>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vert="horz" lIns="0" tIns="45720" rIns="0" bIns="45720" rtlCol="0" anchor="ctr">
                <a:normAutofit/>
              </a:bodyPr>
              <a:lstStyle/>
              <a:p>
                <a:r>
                  <a:rPr lang="en-US" b="1"/>
                  <a:t>Last observation carried forward:</a:t>
                </a:r>
                <a:r>
                  <a:rPr lang="en-US"/>
                  <a:t> substitute the missing values with latest previous values (in a longitudinal study)</a:t>
                </a:r>
              </a:p>
              <a:p>
                <a:pPr lvl="1"/>
                <a:r>
                  <a:rPr lang="en-US" b="1"/>
                  <a:t>assumption:</a:t>
                </a:r>
                <a:r>
                  <a:rPr lang="en-US"/>
                  <a:t> MCAR, values do not vary greatly over time</a:t>
                </a:r>
              </a:p>
              <a:p>
                <a:pPr lvl="1"/>
                <a:r>
                  <a:rPr lang="en-US" b="1"/>
                  <a:t>cons:</a:t>
                </a:r>
                <a:r>
                  <a:rPr lang="en-US"/>
                  <a:t> may be too “generous”, depending on the nature of study</a:t>
                </a:r>
              </a:p>
              <a:p>
                <a14:m>
                  <m:oMath xmlns:m="http://schemas.openxmlformats.org/officeDocument/2006/math">
                    <m:r>
                      <a:rPr lang="en-US" b="1" i="1">
                        <a:latin typeface="Cambria Math" panose="02040503050406030204" pitchFamily="18" charset="0"/>
                      </a:rPr>
                      <m:t>𝒌</m:t>
                    </m:r>
                    <m:r>
                      <a:rPr lang="en-CA" b="1" i="0" smtClean="0">
                        <a:latin typeface="Cambria Math" panose="02040503050406030204" pitchFamily="18" charset="0"/>
                      </a:rPr>
                      <m:t> </m:t>
                    </m:r>
                  </m:oMath>
                </a14:m>
                <a:r>
                  <a:rPr lang="en-US" b="1"/>
                  <a:t>nearest </a:t>
                </a:r>
                <a:r>
                  <a:rPr lang="en-US" b="1" err="1"/>
                  <a:t>neighbour</a:t>
                </a:r>
                <a:r>
                  <a:rPr lang="en-US" b="1"/>
                  <a:t> imputation (</a:t>
                </a:r>
                <a14:m>
                  <m:oMath xmlns:m="http://schemas.openxmlformats.org/officeDocument/2006/math">
                    <m:r>
                      <a:rPr lang="en-US" b="1" i="1">
                        <a:latin typeface="Cambria Math" panose="02040503050406030204" pitchFamily="18" charset="0"/>
                      </a:rPr>
                      <m:t>𝒌</m:t>
                    </m:r>
                  </m:oMath>
                </a14:m>
                <a:r>
                  <a:rPr lang="en-US" b="1"/>
                  <a:t>NN):</a:t>
                </a:r>
                <a:r>
                  <a:rPr lang="en-US"/>
                  <a:t> substitute the missing entry with the average from the group of the </a:t>
                </a:r>
                <a14:m>
                  <m:oMath xmlns:m="http://schemas.openxmlformats.org/officeDocument/2006/math">
                    <m:r>
                      <a:rPr lang="en-US">
                        <a:latin typeface="Cambria Math" panose="02040503050406030204" pitchFamily="18" charset="0"/>
                      </a:rPr>
                      <m:t>𝑘</m:t>
                    </m:r>
                  </m:oMath>
                </a14:m>
                <a:r>
                  <a:rPr lang="en-US"/>
                  <a:t> most similar complete cases</a:t>
                </a:r>
              </a:p>
              <a:p>
                <a:pPr lvl="1"/>
                <a:r>
                  <a:rPr lang="en-US" b="1"/>
                  <a:t>assumption:</a:t>
                </a:r>
                <a:r>
                  <a:rPr lang="en-US"/>
                  <a:t> MAR</a:t>
                </a:r>
              </a:p>
              <a:p>
                <a:pPr lvl="1"/>
                <a:r>
                  <a:rPr lang="en-US" b="1"/>
                  <a:t>cons:</a:t>
                </a:r>
                <a:r>
                  <a:rPr lang="en-US"/>
                  <a:t> difficult to choose appropriate value for </a:t>
                </a:r>
                <a14:m>
                  <m:oMath xmlns:m="http://schemas.openxmlformats.org/officeDocument/2006/math">
                    <m:r>
                      <a:rPr lang="en-US" i="1" dirty="0" smtClean="0">
                        <a:latin typeface="Cambria Math" panose="02040503050406030204" pitchFamily="18" charset="0"/>
                      </a:rPr>
                      <m:t>𝑘</m:t>
                    </m:r>
                  </m:oMath>
                </a14:m>
                <a:r>
                  <a:rPr lang="en-US"/>
                  <a:t>; possible distortion in data structure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609" r="-1609"/>
                </a:stretch>
              </a:blipFill>
            </p:spPr>
            <p:txBody>
              <a:bodyPr/>
              <a:lstStyle/>
              <a:p>
                <a:r>
                  <a:rPr lang="en-US">
                    <a:noFill/>
                  </a:rPr>
                  <a:t> </a:t>
                </a:r>
              </a:p>
            </p:txBody>
          </p:sp>
        </mc:Fallback>
      </mc:AlternateContent>
    </p:spTree>
    <p:extLst>
      <p:ext uri="{BB962C8B-B14F-4D97-AF65-F5344CB8AC3E}">
        <p14:creationId xmlns:p14="http://schemas.microsoft.com/office/powerpoint/2010/main" val="6869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4294967295"/>
          </p:nvPr>
        </p:nvPicPr>
        <p:blipFill>
          <a:blip r:embed="rId2" cstate="email">
            <a:extLst>
              <a:ext uri="{28A0092B-C50C-407E-A947-70E740481C1C}">
                <a14:useLocalDpi xmlns:a14="http://schemas.microsoft.com/office/drawing/2010/main" val="0"/>
              </a:ext>
            </a:extLst>
          </a:blip>
          <a:stretch>
            <a:fillRect/>
          </a:stretch>
        </p:blipFill>
        <p:spPr>
          <a:xfrm>
            <a:off x="6081799" y="701675"/>
            <a:ext cx="5953530" cy="5607050"/>
          </a:xfrm>
        </p:spPr>
      </p:pic>
      <p:pic>
        <p:nvPicPr>
          <p:cNvPr id="8" name="Content Placeholder 7"/>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140659" y="701675"/>
            <a:ext cx="5955341" cy="5607050"/>
          </a:xfrm>
        </p:spPr>
      </p:pic>
      <p:sp>
        <p:nvSpPr>
          <p:cNvPr id="10" name="Rectangle 9"/>
          <p:cNvSpPr/>
          <p:nvPr/>
        </p:nvSpPr>
        <p:spPr>
          <a:xfrm>
            <a:off x="332246" y="701675"/>
            <a:ext cx="1887055"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Original data</a:t>
            </a:r>
          </a:p>
        </p:txBody>
      </p:sp>
      <p:sp>
        <p:nvSpPr>
          <p:cNvPr id="11" name="Rectangle 10"/>
          <p:cNvSpPr/>
          <p:nvPr/>
        </p:nvSpPr>
        <p:spPr>
          <a:xfrm>
            <a:off x="6287587" y="701675"/>
            <a:ext cx="2507418"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List-wise deletion</a:t>
            </a:r>
          </a:p>
        </p:txBody>
      </p:sp>
      <p:sp>
        <p:nvSpPr>
          <p:cNvPr id="12" name="Rectangle 11"/>
          <p:cNvSpPr/>
          <p:nvPr/>
        </p:nvSpPr>
        <p:spPr>
          <a:xfrm>
            <a:off x="11170609" y="701676"/>
            <a:ext cx="864720" cy="2925444"/>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p:cNvSpPr/>
              <p:nvPr/>
            </p:nvSpPr>
            <p:spPr>
              <a:xfrm>
                <a:off x="1831179" y="73397"/>
                <a:ext cx="8635441" cy="369332"/>
              </a:xfrm>
              <a:prstGeom prst="rect">
                <a:avLst/>
              </a:prstGeom>
            </p:spPr>
            <p:txBody>
              <a:bodyPr wrap="none">
                <a:spAutoFit/>
              </a:bodyPr>
              <a:lstStyle/>
              <a:p>
                <a:r>
                  <a:rPr lang="en-US" b="1">
                    <a:solidFill>
                      <a:schemeClr val="tx2"/>
                    </a:solidFill>
                    <a:latin typeface="Dagny OT" panose="020B0504020201020104" pitchFamily="34" charset="77"/>
                    <a:ea typeface="Helvetica Light" charset="0"/>
                    <a:cs typeface="Helvetica Light" charset="0"/>
                  </a:rPr>
                  <a:t>Artificial data: </a:t>
                </a:r>
                <a:r>
                  <a:rPr lang="en-US">
                    <a:solidFill>
                      <a:schemeClr val="tx2"/>
                    </a:solidFill>
                    <a:latin typeface="Dagny OT" panose="020B0504020201020104" pitchFamily="34" charset="77"/>
                    <a:ea typeface="Helvetica Light" charset="0"/>
                    <a:cs typeface="Helvetica Light" charset="0"/>
                  </a:rPr>
                  <a:t>the </a:t>
                </a:r>
                <a14:m>
                  <m:oMath xmlns:m="http://schemas.openxmlformats.org/officeDocument/2006/math">
                    <m:r>
                      <a:rPr lang="en-CA" b="0" i="1" smtClean="0">
                        <a:solidFill>
                          <a:schemeClr val="tx2"/>
                        </a:solidFill>
                        <a:latin typeface="Cambria Math" charset="0"/>
                        <a:ea typeface="Helvetica Light" charset="0"/>
                        <a:cs typeface="Helvetica Light" charset="0"/>
                      </a:rPr>
                      <m:t>𝑦</m:t>
                    </m:r>
                  </m:oMath>
                </a14:m>
                <a:r>
                  <a:rPr lang="en-US">
                    <a:solidFill>
                      <a:schemeClr val="tx2"/>
                    </a:solidFill>
                    <a:latin typeface="Dagny OT" panose="020B0504020201020104" pitchFamily="34" charset="77"/>
                    <a:ea typeface="Helvetica Light" charset="0"/>
                    <a:cs typeface="Helvetica Light" charset="0"/>
                  </a:rPr>
                  <a:t> values of all points for which </a:t>
                </a:r>
                <a14:m>
                  <m:oMath xmlns:m="http://schemas.openxmlformats.org/officeDocument/2006/math">
                    <m:r>
                      <a:rPr lang="en-CA" b="0" i="1" smtClean="0">
                        <a:solidFill>
                          <a:schemeClr val="tx2"/>
                        </a:solidFill>
                        <a:latin typeface="Cambria Math" charset="0"/>
                        <a:ea typeface="Helvetica Light" charset="0"/>
                        <a:cs typeface="Helvetica Light" charset="0"/>
                      </a:rPr>
                      <m:t>𝑥</m:t>
                    </m:r>
                    <m:r>
                      <a:rPr lang="en-CA" b="0" i="1" smtClean="0">
                        <a:solidFill>
                          <a:schemeClr val="tx2"/>
                        </a:solidFill>
                        <a:latin typeface="Cambria Math" charset="0"/>
                        <a:ea typeface="Helvetica Light" charset="0"/>
                        <a:cs typeface="Helvetica Light" charset="0"/>
                      </a:rPr>
                      <m:t>&gt;92</m:t>
                    </m:r>
                  </m:oMath>
                </a14:m>
                <a:r>
                  <a:rPr lang="en-US">
                    <a:solidFill>
                      <a:schemeClr val="tx2"/>
                    </a:solidFill>
                    <a:latin typeface="Dagny OT" panose="020B0504020201020104" pitchFamily="34" charset="77"/>
                    <a:ea typeface="Helvetica Light" charset="0"/>
                    <a:cs typeface="Helvetica Light" charset="0"/>
                  </a:rPr>
                  <a:t> have been erased by mistake. </a:t>
                </a:r>
              </a:p>
            </p:txBody>
          </p:sp>
        </mc:Choice>
        <mc:Fallback xmlns="">
          <p:sp>
            <p:nvSpPr>
              <p:cNvPr id="13" name="Rectangle 12"/>
              <p:cNvSpPr>
                <a:spLocks noRot="1" noChangeAspect="1" noMove="1" noResize="1" noEditPoints="1" noAdjustHandles="1" noChangeArrowheads="1" noChangeShapeType="1" noTextEdit="1"/>
              </p:cNvSpPr>
              <p:nvPr/>
            </p:nvSpPr>
            <p:spPr>
              <a:xfrm>
                <a:off x="1831179" y="73397"/>
                <a:ext cx="8635441" cy="369332"/>
              </a:xfrm>
              <a:prstGeom prst="rect">
                <a:avLst/>
              </a:prstGeom>
              <a:blipFill>
                <a:blip r:embed="rId4"/>
                <a:stretch>
                  <a:fillRect l="-565"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94714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4294967295"/>
          </p:nvPr>
        </p:nvPicPr>
        <p:blipFill>
          <a:blip r:embed="rId2" cstate="email">
            <a:extLst>
              <a:ext uri="{28A0092B-C50C-407E-A947-70E740481C1C}">
                <a14:useLocalDpi xmlns:a14="http://schemas.microsoft.com/office/drawing/2010/main" val="0"/>
              </a:ext>
            </a:extLst>
          </a:blip>
          <a:stretch>
            <a:fillRect/>
          </a:stretch>
        </p:blipFill>
        <p:spPr>
          <a:xfrm>
            <a:off x="6080400" y="702000"/>
            <a:ext cx="5955388" cy="5608800"/>
          </a:xfrm>
        </p:spPr>
      </p:pic>
      <p:pic>
        <p:nvPicPr>
          <p:cNvPr id="8" name="Content Placeholder 7"/>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140400" y="702000"/>
            <a:ext cx="5957199" cy="5608800"/>
          </a:xfrm>
        </p:spPr>
      </p:pic>
      <p:sp>
        <p:nvSpPr>
          <p:cNvPr id="12" name="Rectangle 11"/>
          <p:cNvSpPr/>
          <p:nvPr/>
        </p:nvSpPr>
        <p:spPr>
          <a:xfrm>
            <a:off x="11029949" y="3429000"/>
            <a:ext cx="898193" cy="310487"/>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41ECA6-757D-CB45-982A-46FD3D0E9109}"/>
              </a:ext>
            </a:extLst>
          </p:cNvPr>
          <p:cNvSpPr/>
          <p:nvPr/>
        </p:nvSpPr>
        <p:spPr>
          <a:xfrm>
            <a:off x="332246" y="701675"/>
            <a:ext cx="1887055"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Original data</a:t>
            </a:r>
          </a:p>
        </p:txBody>
      </p:sp>
      <p:sp>
        <p:nvSpPr>
          <p:cNvPr id="15" name="Rectangle 14">
            <a:extLst>
              <a:ext uri="{FF2B5EF4-FFF2-40B4-BE49-F238E27FC236}">
                <a16:creationId xmlns:a16="http://schemas.microsoft.com/office/drawing/2014/main" id="{534C0FF5-0A49-7643-B755-94278DB0DE82}"/>
              </a:ext>
            </a:extLst>
          </p:cNvPr>
          <p:cNvSpPr/>
          <p:nvPr/>
        </p:nvSpPr>
        <p:spPr>
          <a:xfrm>
            <a:off x="6287587" y="701675"/>
            <a:ext cx="2367956"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Mean imputation</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E2EEE9A-EC6A-9849-B222-E061D7160C35}"/>
                  </a:ext>
                </a:extLst>
              </p:cNvPr>
              <p:cNvSpPr/>
              <p:nvPr/>
            </p:nvSpPr>
            <p:spPr>
              <a:xfrm>
                <a:off x="1831179" y="73397"/>
                <a:ext cx="8635441" cy="369332"/>
              </a:xfrm>
              <a:prstGeom prst="rect">
                <a:avLst/>
              </a:prstGeom>
            </p:spPr>
            <p:txBody>
              <a:bodyPr wrap="none">
                <a:spAutoFit/>
              </a:bodyPr>
              <a:lstStyle/>
              <a:p>
                <a:r>
                  <a:rPr lang="en-US" b="1">
                    <a:solidFill>
                      <a:schemeClr val="tx2"/>
                    </a:solidFill>
                    <a:latin typeface="Dagny OT" panose="020B0504020201020104" pitchFamily="34" charset="77"/>
                    <a:ea typeface="Helvetica Light" charset="0"/>
                    <a:cs typeface="Helvetica Light" charset="0"/>
                  </a:rPr>
                  <a:t>Artificial data: </a:t>
                </a:r>
                <a:r>
                  <a:rPr lang="en-US">
                    <a:solidFill>
                      <a:schemeClr val="tx2"/>
                    </a:solidFill>
                    <a:latin typeface="Dagny OT" panose="020B0504020201020104" pitchFamily="34" charset="77"/>
                    <a:ea typeface="Helvetica Light" charset="0"/>
                    <a:cs typeface="Helvetica Light" charset="0"/>
                  </a:rPr>
                  <a:t>the </a:t>
                </a:r>
                <a14:m>
                  <m:oMath xmlns:m="http://schemas.openxmlformats.org/officeDocument/2006/math">
                    <m:r>
                      <a:rPr lang="en-CA" b="0" i="1" smtClean="0">
                        <a:solidFill>
                          <a:schemeClr val="tx2"/>
                        </a:solidFill>
                        <a:latin typeface="Cambria Math" charset="0"/>
                        <a:ea typeface="Helvetica Light" charset="0"/>
                        <a:cs typeface="Helvetica Light" charset="0"/>
                      </a:rPr>
                      <m:t>𝑦</m:t>
                    </m:r>
                  </m:oMath>
                </a14:m>
                <a:r>
                  <a:rPr lang="en-US">
                    <a:solidFill>
                      <a:schemeClr val="tx2"/>
                    </a:solidFill>
                    <a:latin typeface="Dagny OT" panose="020B0504020201020104" pitchFamily="34" charset="77"/>
                    <a:ea typeface="Helvetica Light" charset="0"/>
                    <a:cs typeface="Helvetica Light" charset="0"/>
                  </a:rPr>
                  <a:t> values of all points for which </a:t>
                </a:r>
                <a14:m>
                  <m:oMath xmlns:m="http://schemas.openxmlformats.org/officeDocument/2006/math">
                    <m:r>
                      <a:rPr lang="en-CA" b="0" i="1" smtClean="0">
                        <a:solidFill>
                          <a:schemeClr val="tx2"/>
                        </a:solidFill>
                        <a:latin typeface="Cambria Math" charset="0"/>
                        <a:ea typeface="Helvetica Light" charset="0"/>
                        <a:cs typeface="Helvetica Light" charset="0"/>
                      </a:rPr>
                      <m:t>𝑥</m:t>
                    </m:r>
                    <m:r>
                      <a:rPr lang="en-CA" b="0" i="1" smtClean="0">
                        <a:solidFill>
                          <a:schemeClr val="tx2"/>
                        </a:solidFill>
                        <a:latin typeface="Cambria Math" charset="0"/>
                        <a:ea typeface="Helvetica Light" charset="0"/>
                        <a:cs typeface="Helvetica Light" charset="0"/>
                      </a:rPr>
                      <m:t>&gt;92</m:t>
                    </m:r>
                  </m:oMath>
                </a14:m>
                <a:r>
                  <a:rPr lang="en-US">
                    <a:solidFill>
                      <a:schemeClr val="tx2"/>
                    </a:solidFill>
                    <a:latin typeface="Dagny OT" panose="020B0504020201020104" pitchFamily="34" charset="77"/>
                    <a:ea typeface="Helvetica Light" charset="0"/>
                    <a:cs typeface="Helvetica Light" charset="0"/>
                  </a:rPr>
                  <a:t> have been erased by mistake. </a:t>
                </a:r>
              </a:p>
            </p:txBody>
          </p:sp>
        </mc:Choice>
        <mc:Fallback xmlns="">
          <p:sp>
            <p:nvSpPr>
              <p:cNvPr id="16" name="Rectangle 15">
                <a:extLst>
                  <a:ext uri="{FF2B5EF4-FFF2-40B4-BE49-F238E27FC236}">
                    <a16:creationId xmlns:a16="http://schemas.microsoft.com/office/drawing/2014/main" id="{6E2EEE9A-EC6A-9849-B222-E061D7160C35}"/>
                  </a:ext>
                </a:extLst>
              </p:cNvPr>
              <p:cNvSpPr>
                <a:spLocks noRot="1" noChangeAspect="1" noMove="1" noResize="1" noEditPoints="1" noAdjustHandles="1" noChangeArrowheads="1" noChangeShapeType="1" noTextEdit="1"/>
              </p:cNvSpPr>
              <p:nvPr/>
            </p:nvSpPr>
            <p:spPr>
              <a:xfrm>
                <a:off x="1831179" y="73397"/>
                <a:ext cx="8635441" cy="369332"/>
              </a:xfrm>
              <a:prstGeom prst="rect">
                <a:avLst/>
              </a:prstGeom>
              <a:blipFill>
                <a:blip r:embed="rId4"/>
                <a:stretch>
                  <a:fillRect l="-565"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7035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7">
            <a:extLst>
              <a:ext uri="{FF2B5EF4-FFF2-40B4-BE49-F238E27FC236}">
                <a16:creationId xmlns:a16="http://schemas.microsoft.com/office/drawing/2014/main" id="{06E43716-6FB0-C240-A35D-153126018A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7951" y="701675"/>
            <a:ext cx="5955341" cy="5607050"/>
          </a:xfrm>
          <a:prstGeom prst="rect">
            <a:avLst/>
          </a:prstGeom>
        </p:spPr>
      </p:pic>
      <p:pic>
        <p:nvPicPr>
          <p:cNvPr id="9" name="Content Placeholder 8"/>
          <p:cNvPicPr>
            <a:picLocks noGrp="1" noChangeAspect="1"/>
          </p:cNvPicPr>
          <p:nvPr>
            <p:ph sz="half" idx="4294967295"/>
          </p:nvPr>
        </p:nvPicPr>
        <p:blipFill>
          <a:blip r:embed="rId3" cstate="email">
            <a:extLst>
              <a:ext uri="{28A0092B-C50C-407E-A947-70E740481C1C}">
                <a14:useLocalDpi xmlns:a14="http://schemas.microsoft.com/office/drawing/2010/main" val="0"/>
              </a:ext>
            </a:extLst>
          </a:blip>
          <a:stretch>
            <a:fillRect/>
          </a:stretch>
        </p:blipFill>
        <p:spPr>
          <a:xfrm>
            <a:off x="6082242" y="702000"/>
            <a:ext cx="5955388" cy="5608800"/>
          </a:xfrm>
        </p:spPr>
      </p:pic>
      <p:sp>
        <p:nvSpPr>
          <p:cNvPr id="12" name="Rectangle 11"/>
          <p:cNvSpPr/>
          <p:nvPr/>
        </p:nvSpPr>
        <p:spPr>
          <a:xfrm>
            <a:off x="11109627" y="1680250"/>
            <a:ext cx="782234" cy="597877"/>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711977-823C-384E-8B1A-DB2DF54C2FC4}"/>
              </a:ext>
            </a:extLst>
          </p:cNvPr>
          <p:cNvSpPr/>
          <p:nvPr/>
        </p:nvSpPr>
        <p:spPr>
          <a:xfrm>
            <a:off x="332246" y="701675"/>
            <a:ext cx="1839093"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Original data</a:t>
            </a:r>
          </a:p>
        </p:txBody>
      </p:sp>
      <p:sp>
        <p:nvSpPr>
          <p:cNvPr id="15" name="Rectangle 14">
            <a:extLst>
              <a:ext uri="{FF2B5EF4-FFF2-40B4-BE49-F238E27FC236}">
                <a16:creationId xmlns:a16="http://schemas.microsoft.com/office/drawing/2014/main" id="{302919AB-78C9-4B49-81A1-083841231752}"/>
              </a:ext>
            </a:extLst>
          </p:cNvPr>
          <p:cNvSpPr/>
          <p:nvPr/>
        </p:nvSpPr>
        <p:spPr>
          <a:xfrm>
            <a:off x="6287587" y="701675"/>
            <a:ext cx="3090911"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Regression imputation</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88D7CBE-7215-9240-92A9-519811975F18}"/>
                  </a:ext>
                </a:extLst>
              </p:cNvPr>
              <p:cNvSpPr/>
              <p:nvPr/>
            </p:nvSpPr>
            <p:spPr>
              <a:xfrm>
                <a:off x="1831179" y="73397"/>
                <a:ext cx="8635441" cy="369332"/>
              </a:xfrm>
              <a:prstGeom prst="rect">
                <a:avLst/>
              </a:prstGeom>
            </p:spPr>
            <p:txBody>
              <a:bodyPr wrap="none">
                <a:spAutoFit/>
              </a:bodyPr>
              <a:lstStyle/>
              <a:p>
                <a:r>
                  <a:rPr lang="en-US" b="1">
                    <a:solidFill>
                      <a:schemeClr val="tx2"/>
                    </a:solidFill>
                    <a:latin typeface="Dagny OT" panose="020B0504020201020104" pitchFamily="34" charset="77"/>
                    <a:ea typeface="Helvetica Light" charset="0"/>
                    <a:cs typeface="Helvetica Light" charset="0"/>
                  </a:rPr>
                  <a:t>Artificial data: </a:t>
                </a:r>
                <a:r>
                  <a:rPr lang="en-US">
                    <a:solidFill>
                      <a:schemeClr val="tx2"/>
                    </a:solidFill>
                    <a:latin typeface="Dagny OT" panose="020B0504020201020104" pitchFamily="34" charset="77"/>
                    <a:ea typeface="Helvetica Light" charset="0"/>
                    <a:cs typeface="Helvetica Light" charset="0"/>
                  </a:rPr>
                  <a:t>the </a:t>
                </a:r>
                <a14:m>
                  <m:oMath xmlns:m="http://schemas.openxmlformats.org/officeDocument/2006/math">
                    <m:r>
                      <a:rPr lang="en-CA" b="0" i="1" smtClean="0">
                        <a:solidFill>
                          <a:schemeClr val="tx2"/>
                        </a:solidFill>
                        <a:latin typeface="Cambria Math" charset="0"/>
                        <a:ea typeface="Helvetica Light" charset="0"/>
                        <a:cs typeface="Helvetica Light" charset="0"/>
                      </a:rPr>
                      <m:t>𝑦</m:t>
                    </m:r>
                  </m:oMath>
                </a14:m>
                <a:r>
                  <a:rPr lang="en-US">
                    <a:solidFill>
                      <a:schemeClr val="tx2"/>
                    </a:solidFill>
                    <a:latin typeface="Dagny OT" panose="020B0504020201020104" pitchFamily="34" charset="77"/>
                    <a:ea typeface="Helvetica Light" charset="0"/>
                    <a:cs typeface="Helvetica Light" charset="0"/>
                  </a:rPr>
                  <a:t> values of all points for which </a:t>
                </a:r>
                <a14:m>
                  <m:oMath xmlns:m="http://schemas.openxmlformats.org/officeDocument/2006/math">
                    <m:r>
                      <a:rPr lang="en-CA" b="0" i="1" smtClean="0">
                        <a:solidFill>
                          <a:schemeClr val="tx2"/>
                        </a:solidFill>
                        <a:latin typeface="Cambria Math" charset="0"/>
                        <a:ea typeface="Helvetica Light" charset="0"/>
                        <a:cs typeface="Helvetica Light" charset="0"/>
                      </a:rPr>
                      <m:t>𝑥</m:t>
                    </m:r>
                    <m:r>
                      <a:rPr lang="en-CA" b="0" i="1" smtClean="0">
                        <a:solidFill>
                          <a:schemeClr val="tx2"/>
                        </a:solidFill>
                        <a:latin typeface="Cambria Math" charset="0"/>
                        <a:ea typeface="Helvetica Light" charset="0"/>
                        <a:cs typeface="Helvetica Light" charset="0"/>
                      </a:rPr>
                      <m:t>&gt;92</m:t>
                    </m:r>
                  </m:oMath>
                </a14:m>
                <a:r>
                  <a:rPr lang="en-US">
                    <a:solidFill>
                      <a:schemeClr val="tx2"/>
                    </a:solidFill>
                    <a:latin typeface="Dagny OT" panose="020B0504020201020104" pitchFamily="34" charset="77"/>
                    <a:ea typeface="Helvetica Light" charset="0"/>
                    <a:cs typeface="Helvetica Light" charset="0"/>
                  </a:rPr>
                  <a:t> have been erased by mistake. </a:t>
                </a:r>
              </a:p>
            </p:txBody>
          </p:sp>
        </mc:Choice>
        <mc:Fallback xmlns="">
          <p:sp>
            <p:nvSpPr>
              <p:cNvPr id="16" name="Rectangle 15">
                <a:extLst>
                  <a:ext uri="{FF2B5EF4-FFF2-40B4-BE49-F238E27FC236}">
                    <a16:creationId xmlns:a16="http://schemas.microsoft.com/office/drawing/2014/main" id="{888D7CBE-7215-9240-92A9-519811975F18}"/>
                  </a:ext>
                </a:extLst>
              </p:cNvPr>
              <p:cNvSpPr>
                <a:spLocks noRot="1" noChangeAspect="1" noMove="1" noResize="1" noEditPoints="1" noAdjustHandles="1" noChangeArrowheads="1" noChangeShapeType="1" noTextEdit="1"/>
              </p:cNvSpPr>
              <p:nvPr/>
            </p:nvSpPr>
            <p:spPr>
              <a:xfrm>
                <a:off x="1831179" y="73397"/>
                <a:ext cx="8635441" cy="369332"/>
              </a:xfrm>
              <a:prstGeom prst="rect">
                <a:avLst/>
              </a:prstGeom>
              <a:blipFill>
                <a:blip r:embed="rId4"/>
                <a:stretch>
                  <a:fillRect l="-565"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12626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7">
            <a:extLst>
              <a:ext uri="{FF2B5EF4-FFF2-40B4-BE49-F238E27FC236}">
                <a16:creationId xmlns:a16="http://schemas.microsoft.com/office/drawing/2014/main" id="{35A303A9-75DE-3F4F-94A5-2D2E9BB4825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110" y="701675"/>
            <a:ext cx="5955341" cy="5607050"/>
          </a:xfrm>
          <a:prstGeom prst="rect">
            <a:avLst/>
          </a:prstGeom>
        </p:spPr>
      </p:pic>
      <p:pic>
        <p:nvPicPr>
          <p:cNvPr id="9" name="Content Placeholder 8"/>
          <p:cNvPicPr>
            <a:picLocks noGrp="1" noChangeAspect="1"/>
          </p:cNvPicPr>
          <p:nvPr>
            <p:ph sz="half" idx="4294967295"/>
          </p:nvPr>
        </p:nvPicPr>
        <p:blipFill>
          <a:blip r:embed="rId3" cstate="email">
            <a:extLst>
              <a:ext uri="{28A0092B-C50C-407E-A947-70E740481C1C}">
                <a14:useLocalDpi xmlns:a14="http://schemas.microsoft.com/office/drawing/2010/main" val="0"/>
              </a:ext>
            </a:extLst>
          </a:blip>
          <a:stretch>
            <a:fillRect/>
          </a:stretch>
        </p:blipFill>
        <p:spPr>
          <a:xfrm>
            <a:off x="6084950" y="702000"/>
            <a:ext cx="5955388" cy="5608800"/>
          </a:xfrm>
        </p:spPr>
      </p:pic>
      <p:sp>
        <p:nvSpPr>
          <p:cNvPr id="12" name="Rectangle 11"/>
          <p:cNvSpPr/>
          <p:nvPr/>
        </p:nvSpPr>
        <p:spPr>
          <a:xfrm>
            <a:off x="11122925" y="701674"/>
            <a:ext cx="926463" cy="249190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9EDC7E-4AD1-9F4D-BFB6-F0E5E1B47A7E}"/>
              </a:ext>
            </a:extLst>
          </p:cNvPr>
          <p:cNvSpPr/>
          <p:nvPr/>
        </p:nvSpPr>
        <p:spPr>
          <a:xfrm>
            <a:off x="332246" y="701675"/>
            <a:ext cx="1839093"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Original data</a:t>
            </a:r>
          </a:p>
        </p:txBody>
      </p:sp>
      <p:sp>
        <p:nvSpPr>
          <p:cNvPr id="15" name="Rectangle 14">
            <a:extLst>
              <a:ext uri="{FF2B5EF4-FFF2-40B4-BE49-F238E27FC236}">
                <a16:creationId xmlns:a16="http://schemas.microsoft.com/office/drawing/2014/main" id="{3D4EDE35-3808-D34F-AC2E-FD21B8541EE6}"/>
              </a:ext>
            </a:extLst>
          </p:cNvPr>
          <p:cNvSpPr/>
          <p:nvPr/>
        </p:nvSpPr>
        <p:spPr>
          <a:xfrm>
            <a:off x="6287587" y="701675"/>
            <a:ext cx="4432367" cy="461665"/>
          </a:xfrm>
          <a:prstGeom prst="rect">
            <a:avLst/>
          </a:prstGeom>
        </p:spPr>
        <p:txBody>
          <a:bodyPr wrap="none">
            <a:spAutoFit/>
          </a:bodyPr>
          <a:lstStyle/>
          <a:p>
            <a:r>
              <a:rPr lang="en-US" sz="2400">
                <a:solidFill>
                  <a:schemeClr val="tx2"/>
                </a:solidFill>
                <a:latin typeface="Dagny OT" panose="020B0504020201020104" pitchFamily="34" charset="77"/>
                <a:ea typeface="Helvetica Light" charset="0"/>
                <a:cs typeface="Helvetica Light" charset="0"/>
              </a:rPr>
              <a:t>Stochastic regression imputation</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650685F-EA48-B94E-93EA-7EE92BE71D8D}"/>
                  </a:ext>
                </a:extLst>
              </p:cNvPr>
              <p:cNvSpPr/>
              <p:nvPr/>
            </p:nvSpPr>
            <p:spPr>
              <a:xfrm>
                <a:off x="1831179" y="73397"/>
                <a:ext cx="8635441" cy="369332"/>
              </a:xfrm>
              <a:prstGeom prst="rect">
                <a:avLst/>
              </a:prstGeom>
            </p:spPr>
            <p:txBody>
              <a:bodyPr wrap="none">
                <a:spAutoFit/>
              </a:bodyPr>
              <a:lstStyle/>
              <a:p>
                <a:r>
                  <a:rPr lang="en-US" b="1">
                    <a:solidFill>
                      <a:schemeClr val="tx2"/>
                    </a:solidFill>
                    <a:latin typeface="Dagny OT" panose="020B0504020201020104" pitchFamily="34" charset="77"/>
                    <a:ea typeface="Helvetica Light" charset="0"/>
                    <a:cs typeface="Helvetica Light" charset="0"/>
                  </a:rPr>
                  <a:t>Artificial data: </a:t>
                </a:r>
                <a:r>
                  <a:rPr lang="en-US">
                    <a:solidFill>
                      <a:schemeClr val="tx2"/>
                    </a:solidFill>
                    <a:latin typeface="Dagny OT" panose="020B0504020201020104" pitchFamily="34" charset="77"/>
                    <a:ea typeface="Helvetica Light" charset="0"/>
                    <a:cs typeface="Helvetica Light" charset="0"/>
                  </a:rPr>
                  <a:t>the </a:t>
                </a:r>
                <a14:m>
                  <m:oMath xmlns:m="http://schemas.openxmlformats.org/officeDocument/2006/math">
                    <m:r>
                      <a:rPr lang="en-CA" b="0" i="1" smtClean="0">
                        <a:solidFill>
                          <a:schemeClr val="tx2"/>
                        </a:solidFill>
                        <a:latin typeface="Cambria Math" charset="0"/>
                        <a:ea typeface="Helvetica Light" charset="0"/>
                        <a:cs typeface="Helvetica Light" charset="0"/>
                      </a:rPr>
                      <m:t>𝑦</m:t>
                    </m:r>
                  </m:oMath>
                </a14:m>
                <a:r>
                  <a:rPr lang="en-US">
                    <a:solidFill>
                      <a:schemeClr val="tx2"/>
                    </a:solidFill>
                    <a:latin typeface="Dagny OT" panose="020B0504020201020104" pitchFamily="34" charset="77"/>
                    <a:ea typeface="Helvetica Light" charset="0"/>
                    <a:cs typeface="Helvetica Light" charset="0"/>
                  </a:rPr>
                  <a:t> values of all points for which </a:t>
                </a:r>
                <a14:m>
                  <m:oMath xmlns:m="http://schemas.openxmlformats.org/officeDocument/2006/math">
                    <m:r>
                      <a:rPr lang="en-CA" b="0" i="1" smtClean="0">
                        <a:solidFill>
                          <a:schemeClr val="tx2"/>
                        </a:solidFill>
                        <a:latin typeface="Cambria Math" charset="0"/>
                        <a:ea typeface="Helvetica Light" charset="0"/>
                        <a:cs typeface="Helvetica Light" charset="0"/>
                      </a:rPr>
                      <m:t>𝑥</m:t>
                    </m:r>
                    <m:r>
                      <a:rPr lang="en-CA" b="0" i="1" smtClean="0">
                        <a:solidFill>
                          <a:schemeClr val="tx2"/>
                        </a:solidFill>
                        <a:latin typeface="Cambria Math" charset="0"/>
                        <a:ea typeface="Helvetica Light" charset="0"/>
                        <a:cs typeface="Helvetica Light" charset="0"/>
                      </a:rPr>
                      <m:t>&gt;92</m:t>
                    </m:r>
                  </m:oMath>
                </a14:m>
                <a:r>
                  <a:rPr lang="en-US">
                    <a:solidFill>
                      <a:schemeClr val="tx2"/>
                    </a:solidFill>
                    <a:latin typeface="Dagny OT" panose="020B0504020201020104" pitchFamily="34" charset="77"/>
                    <a:ea typeface="Helvetica Light" charset="0"/>
                    <a:cs typeface="Helvetica Light" charset="0"/>
                  </a:rPr>
                  <a:t> have been erased by mistake. </a:t>
                </a:r>
              </a:p>
            </p:txBody>
          </p:sp>
        </mc:Choice>
        <mc:Fallback xmlns="">
          <p:sp>
            <p:nvSpPr>
              <p:cNvPr id="16" name="Rectangle 15">
                <a:extLst>
                  <a:ext uri="{FF2B5EF4-FFF2-40B4-BE49-F238E27FC236}">
                    <a16:creationId xmlns:a16="http://schemas.microsoft.com/office/drawing/2014/main" id="{F650685F-EA48-B94E-93EA-7EE92BE71D8D}"/>
                  </a:ext>
                </a:extLst>
              </p:cNvPr>
              <p:cNvSpPr>
                <a:spLocks noRot="1" noChangeAspect="1" noMove="1" noResize="1" noEditPoints="1" noAdjustHandles="1" noChangeArrowheads="1" noChangeShapeType="1" noTextEdit="1"/>
              </p:cNvSpPr>
              <p:nvPr/>
            </p:nvSpPr>
            <p:spPr>
              <a:xfrm>
                <a:off x="1831179" y="73397"/>
                <a:ext cx="8635441" cy="369332"/>
              </a:xfrm>
              <a:prstGeom prst="rect">
                <a:avLst/>
              </a:prstGeom>
              <a:blipFill>
                <a:blip r:embed="rId4"/>
                <a:stretch>
                  <a:fillRect l="-565"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45019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Analysis Through Visualization</a:t>
            </a:r>
          </a:p>
        </p:txBody>
      </p:sp>
      <p:sp>
        <p:nvSpPr>
          <p:cNvPr id="3" name="Content Placeholder 2"/>
          <p:cNvSpPr>
            <a:spLocks noGrp="1"/>
          </p:cNvSpPr>
          <p:nvPr>
            <p:ph idx="1"/>
          </p:nvPr>
        </p:nvSpPr>
        <p:spPr>
          <a:xfrm>
            <a:off x="581194" y="2180498"/>
            <a:ext cx="6183021" cy="4140767"/>
          </a:xfrm>
        </p:spPr>
        <p:txBody>
          <a:bodyPr vert="horz" lIns="0" tIns="45720" rIns="0" bIns="45720" rtlCol="0" anchor="ctr">
            <a:noAutofit/>
          </a:bodyPr>
          <a:lstStyle/>
          <a:p>
            <a:pPr>
              <a:spcBef>
                <a:spcPts val="1200"/>
              </a:spcBef>
            </a:pPr>
            <a:r>
              <a:rPr lang="en-US" b="1" dirty="0"/>
              <a:t>Analysis (broad definition):</a:t>
            </a:r>
          </a:p>
          <a:p>
            <a:pPr lvl="1">
              <a:spcBef>
                <a:spcPts val="1200"/>
              </a:spcBef>
            </a:pPr>
            <a:r>
              <a:rPr lang="en-US" dirty="0"/>
              <a:t>identifying patterns or structure</a:t>
            </a:r>
          </a:p>
          <a:p>
            <a:pPr lvl="1">
              <a:spcBef>
                <a:spcPts val="1200"/>
              </a:spcBef>
            </a:pPr>
            <a:r>
              <a:rPr lang="en-US" dirty="0"/>
              <a:t>adding meaning to these patterns or structure by interpreting them in the context of the system.</a:t>
            </a:r>
          </a:p>
          <a:p>
            <a:pPr algn="l">
              <a:spcBef>
                <a:spcPts val="1200"/>
              </a:spcBef>
            </a:pPr>
            <a:r>
              <a:rPr lang="en-US" b="1" dirty="0"/>
              <a:t>Option 1: </a:t>
            </a:r>
            <a:r>
              <a:rPr lang="en-US" dirty="0"/>
              <a:t>use analytical methods to achieve this.</a:t>
            </a:r>
          </a:p>
          <a:p>
            <a:pPr algn="l">
              <a:spcBef>
                <a:spcPts val="1200"/>
              </a:spcBef>
            </a:pPr>
            <a:r>
              <a:rPr lang="en-US" b="1" dirty="0"/>
              <a:t>Option 2: </a:t>
            </a:r>
            <a:r>
              <a:rPr lang="en-US" dirty="0"/>
              <a:t>visualize the data and use the brain’s analytic power (perceptual) to reach meaningful conclusions about these patterns.</a:t>
            </a:r>
          </a:p>
        </p:txBody>
      </p:sp>
      <p:pic>
        <p:nvPicPr>
          <p:cNvPr id="4" name="Picture 3"/>
          <p:cNvPicPr>
            <a:picLocks noChangeAspect="1"/>
          </p:cNvPicPr>
          <p:nvPr/>
        </p:nvPicPr>
        <p:blipFill>
          <a:blip r:embed="rId2"/>
          <a:stretch>
            <a:fillRect/>
          </a:stretch>
        </p:blipFill>
        <p:spPr>
          <a:xfrm>
            <a:off x="7537292" y="2180499"/>
            <a:ext cx="4516420" cy="4516420"/>
          </a:xfrm>
          <a:prstGeom prst="rect">
            <a:avLst/>
          </a:prstGeom>
        </p:spPr>
      </p:pic>
      <p:sp>
        <p:nvSpPr>
          <p:cNvPr id="7" name="Oval 6"/>
          <p:cNvSpPr/>
          <p:nvPr/>
        </p:nvSpPr>
        <p:spPr>
          <a:xfrm>
            <a:off x="10297872" y="5405089"/>
            <a:ext cx="674383" cy="809477"/>
          </a:xfrm>
          <a:prstGeom prst="ellipse">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59C7D36-1A4C-D942-AD9F-C1E402D5AD8D}"/>
              </a:ext>
            </a:extLst>
          </p:cNvPr>
          <p:cNvCxnSpPr>
            <a:cxnSpLocks/>
          </p:cNvCxnSpPr>
          <p:nvPr/>
        </p:nvCxnSpPr>
        <p:spPr>
          <a:xfrm flipV="1">
            <a:off x="8278674" y="2297723"/>
            <a:ext cx="2693581" cy="2625697"/>
          </a:xfrm>
          <a:prstGeom prst="straightConnector1">
            <a:avLst/>
          </a:prstGeom>
          <a:ln w="28575"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0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Multiple Imputation</a:t>
            </a:r>
            <a:endParaRPr lang="en-US" sz="2400" b="1"/>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vert="horz" lIns="0" tIns="45720" rIns="0" bIns="45720" rtlCol="0" anchor="ctr">
                <a:normAutofit/>
              </a:bodyPr>
              <a:lstStyle/>
              <a:p>
                <a:r>
                  <a:rPr lang="en-US"/>
                  <a:t>Imputations increase the noise in the data. </a:t>
                </a:r>
              </a:p>
              <a:p>
                <a:r>
                  <a:rPr lang="en-US"/>
                  <a:t>In </a:t>
                </a:r>
                <a:r>
                  <a:rPr lang="en-US" b="1"/>
                  <a:t>multiple imputation</a:t>
                </a:r>
                <a:r>
                  <a:rPr lang="en-US"/>
                  <a:t>, the effect of that noise can be measured by consolidating the analysis outcome from multiple imputed datasets</a:t>
                </a:r>
              </a:p>
              <a:p>
                <a:r>
                  <a:rPr lang="en-US" b="1"/>
                  <a:t>Steps:</a:t>
                </a:r>
              </a:p>
              <a:p>
                <a:pPr marL="658368" lvl="1" indent="-457200">
                  <a:buFont typeface="+mj-lt"/>
                  <a:buAutoNum type="arabicPeriod"/>
                </a:pPr>
                <a:r>
                  <a:rPr lang="en-US"/>
                  <a:t>repeated imputation creates </a:t>
                </a:r>
                <a14:m>
                  <m:oMath xmlns:m="http://schemas.openxmlformats.org/officeDocument/2006/math">
                    <m:r>
                      <a:rPr lang="en-CA" b="0" i="1">
                        <a:latin typeface="Cambria Math" panose="02040503050406030204" pitchFamily="18" charset="0"/>
                      </a:rPr>
                      <m:t>𝑚</m:t>
                    </m:r>
                  </m:oMath>
                </a14:m>
                <a:r>
                  <a:rPr lang="en-US"/>
                  <a:t> versions of the dataset</a:t>
                </a:r>
              </a:p>
              <a:p>
                <a:pPr marL="658368" lvl="1" indent="-457200">
                  <a:buFont typeface="+mj-lt"/>
                  <a:buAutoNum type="arabicPeriod"/>
                </a:pPr>
                <a:r>
                  <a:rPr lang="en-US"/>
                  <a:t>each of these datasets is analyzed, yielding </a:t>
                </a:r>
                <a14:m>
                  <m:oMath xmlns:m="http://schemas.openxmlformats.org/officeDocument/2006/math">
                    <m:r>
                      <a:rPr lang="en-CA" b="0" i="1">
                        <a:latin typeface="Cambria Math" panose="02040503050406030204" pitchFamily="18" charset="0"/>
                      </a:rPr>
                      <m:t>𝑚</m:t>
                    </m:r>
                  </m:oMath>
                </a14:m>
                <a:r>
                  <a:rPr lang="en-US"/>
                  <a:t> outcomes </a:t>
                </a:r>
              </a:p>
              <a:p>
                <a:pPr marL="658368" lvl="1" indent="-457200" algn="l">
                  <a:buFont typeface="+mj-lt"/>
                  <a:buAutoNum type="arabicPeriod"/>
                </a:pPr>
                <a:r>
                  <a:rPr lang="en-US"/>
                  <a:t>the </a:t>
                </a:r>
                <a14:m>
                  <m:oMath xmlns:m="http://schemas.openxmlformats.org/officeDocument/2006/math">
                    <m:r>
                      <a:rPr lang="en-CA" b="0" i="1">
                        <a:latin typeface="Cambria Math" panose="02040503050406030204" pitchFamily="18" charset="0"/>
                      </a:rPr>
                      <m:t>𝑚</m:t>
                    </m:r>
                  </m:oMath>
                </a14:m>
                <a:r>
                  <a:rPr lang="en-US"/>
                  <a:t> outcomes are pooled into a single result for which the mean, variance, and confidence intervals are known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09" r="-1818"/>
                </a:stretch>
              </a:blipFill>
            </p:spPr>
            <p:txBody>
              <a:bodyPr/>
              <a:lstStyle/>
              <a:p>
                <a:r>
                  <a:rPr lang="en-US">
                    <a:noFill/>
                  </a:rPr>
                  <a:t> </a:t>
                </a:r>
              </a:p>
            </p:txBody>
          </p:sp>
        </mc:Fallback>
      </mc:AlternateContent>
    </p:spTree>
    <p:extLst>
      <p:ext uri="{BB962C8B-B14F-4D97-AF65-F5344CB8AC3E}">
        <p14:creationId xmlns:p14="http://schemas.microsoft.com/office/powerpoint/2010/main" val="35293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Multiple Imputation</a:t>
            </a:r>
            <a:endParaRPr lang="en-US" sz="2400" b="1"/>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lvl="0" indent="0">
                  <a:lnSpc>
                    <a:spcPct val="100000"/>
                  </a:lnSpc>
                  <a:buNone/>
                </a:pPr>
                <a:r>
                  <a:rPr lang="en-US" b="1" dirty="0">
                    <a:latin typeface="Dagny OT" panose="020B0504020201020104" pitchFamily="34" charset="77"/>
                  </a:rPr>
                  <a:t> Advantages</a:t>
                </a:r>
              </a:p>
              <a:p>
                <a:pPr lvl="1">
                  <a:lnSpc>
                    <a:spcPct val="100000"/>
                  </a:lnSpc>
                  <a:buFont typeface="Wingdings" pitchFamily="2" charset="2"/>
                  <a:buChar char="§"/>
                </a:pPr>
                <a:r>
                  <a:rPr lang="en-US" b="1" i="0" dirty="0">
                    <a:latin typeface="Dagny OT" panose="020B0504020201020104" pitchFamily="34" charset="77"/>
                  </a:rPr>
                  <a:t>flexible</a:t>
                </a:r>
                <a:r>
                  <a:rPr lang="en-US" i="0" dirty="0">
                    <a:latin typeface="Dagny OT" panose="020B0504020201020104" pitchFamily="34" charset="77"/>
                  </a:rPr>
                  <a:t>; can be used in a various situations (MCAR, MAR, even NMAR in certain cases) </a:t>
                </a:r>
              </a:p>
              <a:p>
                <a:pPr lvl="1">
                  <a:lnSpc>
                    <a:spcPct val="100000"/>
                  </a:lnSpc>
                  <a:buFont typeface="Wingdings" pitchFamily="2" charset="2"/>
                  <a:buChar char="§"/>
                </a:pPr>
                <a:r>
                  <a:rPr lang="en-US" i="0" dirty="0">
                    <a:latin typeface="Dagny OT" panose="020B0504020201020104" pitchFamily="34" charset="77"/>
                  </a:rPr>
                  <a:t>accounts for </a:t>
                </a:r>
                <a:r>
                  <a:rPr lang="en-US" b="1" i="0" dirty="0">
                    <a:latin typeface="Dagny OT" panose="020B0504020201020104" pitchFamily="34" charset="77"/>
                  </a:rPr>
                  <a:t>uncertainty</a:t>
                </a:r>
                <a:r>
                  <a:rPr lang="en-US" i="0" dirty="0">
                    <a:latin typeface="Dagny OT" panose="020B0504020201020104" pitchFamily="34" charset="77"/>
                  </a:rPr>
                  <a:t> in imputed values</a:t>
                </a:r>
              </a:p>
              <a:p>
                <a:pPr lvl="1">
                  <a:lnSpc>
                    <a:spcPct val="100000"/>
                  </a:lnSpc>
                  <a:buFont typeface="Wingdings" pitchFamily="2" charset="2"/>
                  <a:buChar char="§"/>
                </a:pPr>
                <a:r>
                  <a:rPr lang="en-US" i="0" dirty="0">
                    <a:latin typeface="Dagny OT" panose="020B0504020201020104" pitchFamily="34" charset="77"/>
                  </a:rPr>
                  <a:t>fairly easy to implement</a:t>
                </a:r>
              </a:p>
              <a:p>
                <a:pPr>
                  <a:lnSpc>
                    <a:spcPct val="100000"/>
                  </a:lnSpc>
                </a:pPr>
                <a:r>
                  <a:rPr lang="en-US" b="1" dirty="0">
                    <a:latin typeface="Dagny OT" panose="020B0504020201020104" pitchFamily="34" charset="77"/>
                  </a:rPr>
                  <a:t>Disadvantages</a:t>
                </a:r>
              </a:p>
              <a:p>
                <a:pPr lvl="1">
                  <a:lnSpc>
                    <a:spcPct val="100000"/>
                  </a:lnSpc>
                  <a:buFont typeface="Wingdings" pitchFamily="2" charset="2"/>
                  <a:buChar char="§"/>
                </a:pPr>
                <a14:m>
                  <m:oMath xmlns:m="http://schemas.openxmlformats.org/officeDocument/2006/math">
                    <m:r>
                      <a:rPr lang="en-CA" b="0" i="1" smtClean="0">
                        <a:latin typeface="Cambria Math" charset="0"/>
                      </a:rPr>
                      <m:t>𝑚</m:t>
                    </m:r>
                  </m:oMath>
                </a14:m>
                <a:r>
                  <a:rPr lang="en-US" dirty="0">
                    <a:latin typeface="Dagny OT" panose="020B0504020201020104" pitchFamily="34" charset="77"/>
                  </a:rPr>
                  <a:t> </a:t>
                </a:r>
                <a:r>
                  <a:rPr lang="en-US" i="0" dirty="0">
                    <a:latin typeface="Dagny OT" panose="020B0504020201020104" pitchFamily="34" charset="77"/>
                  </a:rPr>
                  <a:t>may need to be fairly </a:t>
                </a:r>
                <a:r>
                  <a:rPr lang="en-US" b="1" i="0" dirty="0">
                    <a:latin typeface="Dagny OT" panose="020B0504020201020104" pitchFamily="34" charset="77"/>
                  </a:rPr>
                  <a:t>large</a:t>
                </a:r>
                <a:r>
                  <a:rPr lang="en-US" i="0" dirty="0">
                    <a:latin typeface="Dagny OT" panose="020B0504020201020104" pitchFamily="34" charset="77"/>
                  </a:rPr>
                  <a:t> when there are many missing values in numerous features, which slows down the analyses</a:t>
                </a:r>
              </a:p>
              <a:p>
                <a:pPr lvl="1">
                  <a:lnSpc>
                    <a:spcPct val="100000"/>
                  </a:lnSpc>
                  <a:buFont typeface="Wingdings" pitchFamily="2" charset="2"/>
                  <a:buChar char="§"/>
                </a:pPr>
                <a:r>
                  <a:rPr lang="en-US" i="0" dirty="0">
                    <a:latin typeface="Dagny OT" panose="020B0504020201020104" pitchFamily="34" charset="77"/>
                  </a:rPr>
                  <a:t>if the analysis output is not a single value but some complicated mathematical object, this approach is unlikely to be useful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2" r="-1515"/>
                </a:stretch>
              </a:blipFill>
            </p:spPr>
            <p:txBody>
              <a:bodyPr/>
              <a:lstStyle/>
              <a:p>
                <a:r>
                  <a:rPr lang="en-US">
                    <a:noFill/>
                  </a:rPr>
                  <a:t> </a:t>
                </a:r>
              </a:p>
            </p:txBody>
          </p:sp>
        </mc:Fallback>
      </mc:AlternateContent>
    </p:spTree>
    <p:extLst>
      <p:ext uri="{BB962C8B-B14F-4D97-AF65-F5344CB8AC3E}">
        <p14:creationId xmlns:p14="http://schemas.microsoft.com/office/powerpoint/2010/main" val="154212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6119-2124-F743-BAC4-87CCC7F1801C}"/>
              </a:ext>
            </a:extLst>
          </p:cNvPr>
          <p:cNvSpPr>
            <a:spLocks noGrp="1"/>
          </p:cNvSpPr>
          <p:nvPr>
            <p:ph type="title"/>
          </p:nvPr>
        </p:nvSpPr>
        <p:spPr/>
        <p:txBody>
          <a:bodyPr/>
          <a:lstStyle/>
          <a:p>
            <a:r>
              <a:rPr lang="en-US" b="1"/>
              <a:t>Take-Aways</a:t>
            </a:r>
          </a:p>
        </p:txBody>
      </p:sp>
      <p:sp>
        <p:nvSpPr>
          <p:cNvPr id="3" name="Content Placeholder 2"/>
          <p:cNvSpPr>
            <a:spLocks noGrp="1"/>
          </p:cNvSpPr>
          <p:nvPr>
            <p:ph idx="1"/>
          </p:nvPr>
        </p:nvSpPr>
        <p:spPr/>
        <p:txBody>
          <a:bodyPr vert="horz" lIns="0" tIns="45720" rIns="0" bIns="45720" rtlCol="0" anchor="ctr">
            <a:noAutofit/>
          </a:bodyPr>
          <a:lstStyle/>
          <a:p>
            <a:pPr>
              <a:spcBef>
                <a:spcPts val="1200"/>
              </a:spcBef>
            </a:pPr>
            <a:r>
              <a:rPr lang="en-CA" sz="2200" dirty="0"/>
              <a:t>Missing values </a:t>
            </a:r>
            <a:r>
              <a:rPr lang="en-CA" sz="2200" b="1" dirty="0"/>
              <a:t>cannot simply be ignored</a:t>
            </a:r>
            <a:r>
              <a:rPr lang="en-CA" sz="2200" dirty="0"/>
              <a:t>.</a:t>
            </a:r>
          </a:p>
          <a:p>
            <a:pPr>
              <a:spcBef>
                <a:spcPts val="1200"/>
              </a:spcBef>
            </a:pPr>
            <a:r>
              <a:rPr lang="en-CA" sz="2200" dirty="0"/>
              <a:t>The missing mechanism </a:t>
            </a:r>
            <a:r>
              <a:rPr lang="en-CA" sz="2200" b="1" dirty="0"/>
              <a:t>cannot typically be determined </a:t>
            </a:r>
            <a:r>
              <a:rPr lang="en-CA" sz="2200" dirty="0"/>
              <a:t>with any certainty.</a:t>
            </a:r>
          </a:p>
          <a:p>
            <a:pPr>
              <a:spcBef>
                <a:spcPts val="1200"/>
              </a:spcBef>
            </a:pPr>
            <a:r>
              <a:rPr lang="en-CA" sz="2200" dirty="0"/>
              <a:t>Imputation methods work best when values are </a:t>
            </a:r>
            <a:r>
              <a:rPr lang="en-CA" sz="2200" b="1" dirty="0"/>
              <a:t>MCAR</a:t>
            </a:r>
            <a:r>
              <a:rPr lang="en-CA" sz="2200" dirty="0"/>
              <a:t> or </a:t>
            </a:r>
            <a:r>
              <a:rPr lang="en-CA" sz="2200" b="1" dirty="0"/>
              <a:t>MAR</a:t>
            </a:r>
            <a:r>
              <a:rPr lang="en-CA" sz="2200" dirty="0"/>
              <a:t>, but imputation methods tend to produce biased estimates.</a:t>
            </a:r>
          </a:p>
          <a:p>
            <a:pPr>
              <a:spcBef>
                <a:spcPts val="1200"/>
              </a:spcBef>
            </a:pPr>
            <a:r>
              <a:rPr lang="en-US" sz="2200" dirty="0"/>
              <a:t>In single imputation, </a:t>
            </a:r>
            <a:r>
              <a:rPr lang="en-CA" sz="2200" dirty="0"/>
              <a:t>imputed data is treated as the actual data; multiple imputation can help reduce the noise.</a:t>
            </a:r>
          </a:p>
          <a:p>
            <a:pPr>
              <a:spcBef>
                <a:spcPts val="1200"/>
              </a:spcBef>
            </a:pPr>
            <a:r>
              <a:rPr lang="en-CA" sz="2200" dirty="0"/>
              <a:t>Is stochastic imputation best? In our example, yes – but … </a:t>
            </a:r>
            <a:r>
              <a:rPr lang="en-CA" sz="2200" b="1" dirty="0"/>
              <a:t>No-Free Lunch theorem</a:t>
            </a:r>
            <a:r>
              <a:rPr lang="en-CA" sz="2200" dirty="0"/>
              <a:t>! </a:t>
            </a:r>
          </a:p>
        </p:txBody>
      </p:sp>
    </p:spTree>
    <p:extLst>
      <p:ext uri="{BB962C8B-B14F-4D97-AF65-F5344CB8AC3E}">
        <p14:creationId xmlns:p14="http://schemas.microsoft.com/office/powerpoint/2010/main" val="180405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0ADC-8705-7ECD-52F1-E62C1185B99B}"/>
              </a:ext>
            </a:extLst>
          </p:cNvPr>
          <p:cNvSpPr>
            <a:spLocks noGrp="1"/>
          </p:cNvSpPr>
          <p:nvPr>
            <p:ph type="title"/>
          </p:nvPr>
        </p:nvSpPr>
        <p:spPr/>
        <p:txBody>
          <a:bodyPr/>
          <a:lstStyle/>
          <a:p>
            <a:r>
              <a:rPr lang="en-CA"/>
              <a:t>Anomalous Observations</a:t>
            </a:r>
          </a:p>
        </p:txBody>
      </p:sp>
      <p:sp>
        <p:nvSpPr>
          <p:cNvPr id="3" name="Content Placeholder 2">
            <a:extLst>
              <a:ext uri="{FF2B5EF4-FFF2-40B4-BE49-F238E27FC236}">
                <a16:creationId xmlns:a16="http://schemas.microsoft.com/office/drawing/2014/main" id="{9923674A-1B39-CA20-E500-3CF4E4096674}"/>
              </a:ext>
            </a:extLst>
          </p:cNvPr>
          <p:cNvSpPr>
            <a:spLocks noGrp="1"/>
          </p:cNvSpPr>
          <p:nvPr>
            <p:ph idx="1"/>
          </p:nvPr>
        </p:nvSpPr>
        <p:spPr/>
        <p:txBody>
          <a:bodyPr/>
          <a:lstStyle/>
          <a:p>
            <a:r>
              <a:rPr lang="en-GB" dirty="0"/>
              <a:t>In practice, an </a:t>
            </a:r>
            <a:r>
              <a:rPr lang="en-GB" b="1" dirty="0"/>
              <a:t>anomalous observation</a:t>
            </a:r>
            <a:r>
              <a:rPr lang="en-GB" dirty="0"/>
              <a:t> may arise as</a:t>
            </a:r>
          </a:p>
          <a:p>
            <a:pPr lvl="1"/>
            <a:r>
              <a:rPr lang="en-GB" dirty="0"/>
              <a:t>a </a:t>
            </a:r>
            <a:r>
              <a:rPr lang="en-GB" b="1" dirty="0"/>
              <a:t>“bad” object/measurement:</a:t>
            </a:r>
            <a:r>
              <a:rPr lang="en-GB" dirty="0"/>
              <a:t> data artifacts, spelling mistakes, poorly imputed values, etc.</a:t>
            </a:r>
          </a:p>
          <a:p>
            <a:pPr lvl="1"/>
            <a:r>
              <a:rPr lang="en-GB" dirty="0"/>
              <a:t>a </a:t>
            </a:r>
            <a:r>
              <a:rPr lang="en-GB" b="1" dirty="0"/>
              <a:t>misclassified observation:</a:t>
            </a:r>
            <a:r>
              <a:rPr lang="en-GB" dirty="0"/>
              <a:t> according to the existing data patterns, the observation should have been </a:t>
            </a:r>
            <a:r>
              <a:rPr lang="en-GB" dirty="0" err="1"/>
              <a:t>labeled</a:t>
            </a:r>
            <a:r>
              <a:rPr lang="en-GB" dirty="0"/>
              <a:t> differently;</a:t>
            </a:r>
          </a:p>
          <a:p>
            <a:pPr lvl="1"/>
            <a:r>
              <a:rPr lang="en-GB" dirty="0"/>
              <a:t>an observation whose measurements are found in the </a:t>
            </a:r>
            <a:r>
              <a:rPr lang="en-GB" b="1" dirty="0"/>
              <a:t>distribution tails</a:t>
            </a:r>
            <a:r>
              <a:rPr lang="en-GB" dirty="0"/>
              <a:t> of a large enough number of features;</a:t>
            </a:r>
          </a:p>
          <a:p>
            <a:pPr lvl="1"/>
            <a:r>
              <a:rPr lang="en-GB" dirty="0"/>
              <a:t>an </a:t>
            </a:r>
            <a:r>
              <a:rPr lang="en-GB" b="1" dirty="0"/>
              <a:t>unknown unknown</a:t>
            </a:r>
            <a:r>
              <a:rPr lang="en-GB" dirty="0"/>
              <a:t>: a completely new type of observations whose existence was heretofore unsuspected.</a:t>
            </a:r>
          </a:p>
        </p:txBody>
      </p:sp>
    </p:spTree>
    <p:extLst>
      <p:ext uri="{BB962C8B-B14F-4D97-AF65-F5344CB8AC3E}">
        <p14:creationId xmlns:p14="http://schemas.microsoft.com/office/powerpoint/2010/main" val="103989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9" name="Rectangle 18">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A0ADC-8705-7ECD-52F1-E62C1185B99B}"/>
              </a:ext>
            </a:extLst>
          </p:cNvPr>
          <p:cNvSpPr>
            <a:spLocks noGrp="1"/>
          </p:cNvSpPr>
          <p:nvPr>
            <p:ph type="title"/>
          </p:nvPr>
        </p:nvSpPr>
        <p:spPr>
          <a:xfrm>
            <a:off x="643468" y="1033389"/>
            <a:ext cx="4826256" cy="4825409"/>
          </a:xfrm>
        </p:spPr>
        <p:txBody>
          <a:bodyPr anchor="ctr">
            <a:normAutofit/>
          </a:bodyPr>
          <a:lstStyle/>
          <a:p>
            <a:r>
              <a:rPr lang="en-CA" sz="4800" dirty="0">
                <a:solidFill>
                  <a:srgbClr val="FFFFFF"/>
                </a:solidFill>
              </a:rPr>
              <a:t>Anomalous Observations</a:t>
            </a:r>
          </a:p>
        </p:txBody>
      </p:sp>
      <p:sp>
        <p:nvSpPr>
          <p:cNvPr id="21" name="Rectangle 20">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923674A-1B39-CA20-E500-3CF4E4096674}"/>
              </a:ext>
            </a:extLst>
          </p:cNvPr>
          <p:cNvSpPr>
            <a:spLocks noGrp="1"/>
          </p:cNvSpPr>
          <p:nvPr>
            <p:ph idx="1"/>
          </p:nvPr>
        </p:nvSpPr>
        <p:spPr>
          <a:xfrm>
            <a:off x="6755769" y="1033390"/>
            <a:ext cx="4855037" cy="4825409"/>
          </a:xfrm>
          <a:ln w="57150">
            <a:noFill/>
          </a:ln>
        </p:spPr>
        <p:txBody>
          <a:bodyPr vert="horz" lIns="91436" tIns="45719" rIns="91436" bIns="45719" rtlCol="0" anchor="ctr">
            <a:normAutofit/>
          </a:bodyPr>
          <a:lstStyle/>
          <a:p>
            <a:pPr algn="l">
              <a:spcBef>
                <a:spcPts val="1200"/>
              </a:spcBef>
            </a:pPr>
            <a:r>
              <a:rPr lang="en-GB" sz="2000" dirty="0"/>
              <a:t>Observations could be anomalous in one context, but not in another: </a:t>
            </a:r>
          </a:p>
          <a:p>
            <a:pPr lvl="1" algn="l">
              <a:spcBef>
                <a:spcPts val="600"/>
              </a:spcBef>
            </a:pPr>
            <a:r>
              <a:rPr lang="en-GB" sz="2000" dirty="0"/>
              <a:t>a 6-foot tall adult male is in the 86th percentile for </a:t>
            </a:r>
            <a:r>
              <a:rPr lang="en-GB" sz="2000" b="1" dirty="0"/>
              <a:t>Canadian males </a:t>
            </a:r>
            <a:r>
              <a:rPr lang="en-GB" sz="2000" dirty="0"/>
              <a:t>(tall, but not unusual); </a:t>
            </a:r>
          </a:p>
          <a:p>
            <a:pPr lvl="1" algn="l">
              <a:spcBef>
                <a:spcPts val="600"/>
              </a:spcBef>
            </a:pPr>
            <a:r>
              <a:rPr lang="en-GB" sz="2000" dirty="0"/>
              <a:t>in </a:t>
            </a:r>
            <a:r>
              <a:rPr lang="en-GB" sz="2000" b="1" dirty="0"/>
              <a:t>Bolivia</a:t>
            </a:r>
            <a:r>
              <a:rPr lang="en-GB" sz="2000" dirty="0"/>
              <a:t>, the same man would be in the 99.9th percentile (very tall and unusual). </a:t>
            </a:r>
          </a:p>
          <a:p>
            <a:pPr algn="l">
              <a:spcBef>
                <a:spcPts val="1200"/>
              </a:spcBef>
            </a:pPr>
            <a:r>
              <a:rPr lang="en-GB" sz="2000" dirty="0"/>
              <a:t>Anomaly detection points towards interesting questions for analysts and SMEs: in this case, </a:t>
            </a:r>
            <a:r>
              <a:rPr lang="en-GB" sz="2000" b="1" dirty="0"/>
              <a:t>why is there such a large discrepancy</a:t>
            </a:r>
            <a:r>
              <a:rPr lang="en-GB" sz="2000" dirty="0"/>
              <a:t> in the two populations?</a:t>
            </a:r>
          </a:p>
        </p:txBody>
      </p:sp>
      <p:pic>
        <p:nvPicPr>
          <p:cNvPr id="9" name="Picture 8" descr="A blue and orange circle with white dots&#10;&#10;Description automatically generated">
            <a:extLst>
              <a:ext uri="{FF2B5EF4-FFF2-40B4-BE49-F238E27FC236}">
                <a16:creationId xmlns:a16="http://schemas.microsoft.com/office/drawing/2014/main" id="{C342DBFE-0084-6493-797E-9C71E843CDA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11" name="TextBox 10">
            <a:extLst>
              <a:ext uri="{FF2B5EF4-FFF2-40B4-BE49-F238E27FC236}">
                <a16:creationId xmlns:a16="http://schemas.microsoft.com/office/drawing/2014/main" id="{771DEEE7-AA22-41F5-22B6-10BB38BA5757}"/>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spcAft>
                <a:spcPts val="600"/>
              </a:spcAft>
            </a:pP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a:solidFill>
                <a:schemeClr val="accent2"/>
              </a:solidFill>
              <a:latin typeface="Dagny OT" panose="020B0504020201020104" pitchFamily="34" charset="77"/>
            </a:endParaRPr>
          </a:p>
        </p:txBody>
      </p:sp>
    </p:spTree>
    <p:extLst>
      <p:ext uri="{BB962C8B-B14F-4D97-AF65-F5344CB8AC3E}">
        <p14:creationId xmlns:p14="http://schemas.microsoft.com/office/powerpoint/2010/main" val="236419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Outliers</a:t>
            </a:r>
            <a:endParaRPr lang="en-US" sz="2400"/>
          </a:p>
        </p:txBody>
      </p:sp>
      <p:sp>
        <p:nvSpPr>
          <p:cNvPr id="3" name="Content Placeholder 2"/>
          <p:cNvSpPr>
            <a:spLocks noGrp="1"/>
          </p:cNvSpPr>
          <p:nvPr>
            <p:ph idx="1"/>
          </p:nvPr>
        </p:nvSpPr>
        <p:spPr/>
        <p:txBody>
          <a:bodyPr>
            <a:noAutofit/>
          </a:bodyPr>
          <a:lstStyle/>
          <a:p>
            <a:pPr algn="just">
              <a:spcBef>
                <a:spcPts val="1200"/>
              </a:spcBef>
            </a:pPr>
            <a:r>
              <a:rPr lang="en-US" b="1" dirty="0"/>
              <a:t>Outlying observations </a:t>
            </a:r>
            <a:r>
              <a:rPr lang="en-US" dirty="0"/>
              <a:t>are data points which are </a:t>
            </a:r>
            <a:r>
              <a:rPr lang="en-US" b="1" dirty="0"/>
              <a:t>atypical</a:t>
            </a:r>
            <a:r>
              <a:rPr lang="en-US" dirty="0"/>
              <a:t> in comparison to </a:t>
            </a:r>
          </a:p>
          <a:p>
            <a:pPr lvl="1" algn="just">
              <a:spcBef>
                <a:spcPts val="600"/>
              </a:spcBef>
            </a:pPr>
            <a:r>
              <a:rPr lang="en-US" dirty="0"/>
              <a:t>the unit's remaining features (</a:t>
            </a:r>
            <a:r>
              <a:rPr lang="en-US" i="1" dirty="0"/>
              <a:t>within-unit</a:t>
            </a:r>
            <a:r>
              <a:rPr lang="en-US" dirty="0"/>
              <a:t>), </a:t>
            </a:r>
          </a:p>
          <a:p>
            <a:pPr lvl="1" algn="just">
              <a:spcBef>
                <a:spcPts val="600"/>
              </a:spcBef>
            </a:pPr>
            <a:r>
              <a:rPr lang="en-US" dirty="0"/>
              <a:t>the field measurements for other units (</a:t>
            </a:r>
            <a:r>
              <a:rPr lang="en-US" i="1" dirty="0"/>
              <a:t>between-units</a:t>
            </a:r>
            <a:r>
              <a:rPr lang="en-US" dirty="0"/>
              <a:t>) </a:t>
            </a:r>
          </a:p>
          <a:p>
            <a:pPr algn="just">
              <a:spcBef>
                <a:spcPts val="1200"/>
              </a:spcBef>
            </a:pPr>
            <a:r>
              <a:rPr lang="en-US" dirty="0"/>
              <a:t>Outliers are observations which are </a:t>
            </a:r>
            <a:r>
              <a:rPr lang="en-US" b="1" dirty="0"/>
              <a:t>dissimilar to other cases </a:t>
            </a:r>
            <a:r>
              <a:rPr lang="en-US" dirty="0"/>
              <a:t>or which </a:t>
            </a:r>
            <a:r>
              <a:rPr lang="en-US" b="1" dirty="0"/>
              <a:t>contradict known dependencies </a:t>
            </a:r>
            <a:r>
              <a:rPr lang="en-US" dirty="0"/>
              <a:t>or rules. </a:t>
            </a:r>
            <a:endParaRPr lang="en-US" sz="500" dirty="0"/>
          </a:p>
          <a:p>
            <a:pPr algn="just">
              <a:spcBef>
                <a:spcPts val="1200"/>
              </a:spcBef>
            </a:pPr>
            <a:r>
              <a:rPr lang="en-US" dirty="0"/>
              <a:t>Careful study is needed to determine whether outliers should be retained or removed from the dataset.</a:t>
            </a:r>
          </a:p>
        </p:txBody>
      </p:sp>
    </p:spTree>
    <p:extLst>
      <p:ext uri="{BB962C8B-B14F-4D97-AF65-F5344CB8AC3E}">
        <p14:creationId xmlns:p14="http://schemas.microsoft.com/office/powerpoint/2010/main" val="196048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Detecting Anomalies</a:t>
            </a:r>
          </a:p>
        </p:txBody>
      </p:sp>
      <p:sp>
        <p:nvSpPr>
          <p:cNvPr id="3" name="Content Placeholder 2"/>
          <p:cNvSpPr>
            <a:spLocks noGrp="1"/>
          </p:cNvSpPr>
          <p:nvPr>
            <p:ph idx="1"/>
          </p:nvPr>
        </p:nvSpPr>
        <p:spPr/>
        <p:txBody>
          <a:bodyPr>
            <a:normAutofit/>
          </a:bodyPr>
          <a:lstStyle/>
          <a:p>
            <a:pPr algn="just">
              <a:spcBef>
                <a:spcPts val="1200"/>
              </a:spcBef>
            </a:pPr>
            <a:r>
              <a:rPr lang="en-US" dirty="0"/>
              <a:t>Outliers may be anomalous along any of the unit’s variables, or in combination.</a:t>
            </a:r>
            <a:endParaRPr lang="en-US" sz="500" dirty="0"/>
          </a:p>
          <a:p>
            <a:pPr algn="just">
              <a:spcBef>
                <a:spcPts val="1200"/>
              </a:spcBef>
            </a:pPr>
            <a:r>
              <a:rPr lang="en-US" dirty="0"/>
              <a:t>Anomalies are by definition </a:t>
            </a:r>
            <a:r>
              <a:rPr lang="en-US" b="1" dirty="0"/>
              <a:t>infrequent</a:t>
            </a:r>
            <a:r>
              <a:rPr lang="en-US" dirty="0"/>
              <a:t>, and typically shrouded in </a:t>
            </a:r>
            <a:r>
              <a:rPr lang="en-US" b="1" dirty="0"/>
              <a:t>uncertainty</a:t>
            </a:r>
            <a:r>
              <a:rPr lang="en-US" dirty="0"/>
              <a:t> due to small sample sizes.</a:t>
            </a:r>
            <a:endParaRPr lang="en-US" sz="500" dirty="0"/>
          </a:p>
          <a:p>
            <a:pPr algn="just">
              <a:spcBef>
                <a:spcPts val="1200"/>
              </a:spcBef>
            </a:pPr>
            <a:r>
              <a:rPr lang="en-US" dirty="0"/>
              <a:t>Differentiating anomalies from noise or data entry errors is </a:t>
            </a:r>
            <a:r>
              <a:rPr lang="en-US" b="1" dirty="0"/>
              <a:t>hard</a:t>
            </a:r>
            <a:r>
              <a:rPr lang="en-US" dirty="0"/>
              <a:t>.</a:t>
            </a:r>
            <a:endParaRPr lang="en-US" sz="500" dirty="0"/>
          </a:p>
          <a:p>
            <a:pPr algn="just">
              <a:spcBef>
                <a:spcPts val="1200"/>
              </a:spcBef>
            </a:pPr>
            <a:r>
              <a:rPr lang="en-US" dirty="0"/>
              <a:t>Boundaries between normal and deviating units may be </a:t>
            </a:r>
            <a:r>
              <a:rPr lang="en-US" b="1" dirty="0"/>
              <a:t>fuzzy</a:t>
            </a:r>
            <a:r>
              <a:rPr lang="en-US" dirty="0"/>
              <a:t>. </a:t>
            </a:r>
            <a:endParaRPr lang="en-US" sz="500" dirty="0"/>
          </a:p>
          <a:p>
            <a:pPr algn="just">
              <a:spcBef>
                <a:spcPts val="1200"/>
              </a:spcBef>
            </a:pPr>
            <a:r>
              <a:rPr lang="en-US" dirty="0"/>
              <a:t>Anomalies associated with malicious activities are typically </a:t>
            </a:r>
            <a:r>
              <a:rPr lang="en-US" b="1" dirty="0"/>
              <a:t>disguised</a:t>
            </a:r>
            <a:r>
              <a:rPr lang="en-US" dirty="0"/>
              <a:t>. </a:t>
            </a:r>
          </a:p>
        </p:txBody>
      </p:sp>
    </p:spTree>
    <p:extLst>
      <p:ext uri="{BB962C8B-B14F-4D97-AF65-F5344CB8AC3E}">
        <p14:creationId xmlns:p14="http://schemas.microsoft.com/office/powerpoint/2010/main" val="249798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Visual Outlier Detection</a:t>
            </a:r>
            <a:endParaRPr lang="en-US" sz="240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2473" y="2132385"/>
            <a:ext cx="4301827" cy="4301827"/>
          </a:xfr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1641" y="2064402"/>
            <a:ext cx="2618392" cy="436398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76083" y="2064402"/>
            <a:ext cx="2618393" cy="4363987"/>
          </a:xfrm>
          <a:prstGeom prst="rect">
            <a:avLst/>
          </a:prstGeom>
        </p:spPr>
      </p:pic>
      <p:sp>
        <p:nvSpPr>
          <p:cNvPr id="12" name="Rectangle 11"/>
          <p:cNvSpPr/>
          <p:nvPr/>
        </p:nvSpPr>
        <p:spPr>
          <a:xfrm>
            <a:off x="7224823" y="2000431"/>
            <a:ext cx="4509052" cy="523220"/>
          </a:xfrm>
          <a:prstGeom prst="rect">
            <a:avLst/>
          </a:prstGeom>
        </p:spPr>
        <p:txBody>
          <a:bodyPr wrap="square">
            <a:spAutoFit/>
          </a:bodyPr>
          <a:lstStyle/>
          <a:p>
            <a:pPr algn="ctr"/>
            <a:r>
              <a:rPr lang="en-US" sz="1400">
                <a:latin typeface="Dagny OT" panose="020B0504020201020104" pitchFamily="34" charset="77"/>
                <a:ea typeface="Helvetica Light" charset="0"/>
                <a:cs typeface="Helvetica Light" charset="0"/>
              </a:rPr>
              <a:t>Queuing dataset: </a:t>
            </a:r>
            <a:br>
              <a:rPr lang="en-US" sz="1400">
                <a:latin typeface="Dagny OT" panose="020B0504020201020104" pitchFamily="34" charset="77"/>
                <a:ea typeface="Helvetica Light" charset="0"/>
                <a:cs typeface="Helvetica Light" charset="0"/>
              </a:rPr>
            </a:br>
            <a:r>
              <a:rPr lang="en-US" sz="1400">
                <a:latin typeface="Dagny OT" panose="020B0504020201020104" pitchFamily="34" charset="77"/>
                <a:ea typeface="Helvetica Light" charset="0"/>
                <a:cs typeface="Helvetica Light" charset="0"/>
              </a:rPr>
              <a:t>processing rate vs. arrival rate</a:t>
            </a:r>
          </a:p>
        </p:txBody>
      </p:sp>
    </p:spTree>
    <p:extLst>
      <p:ext uri="{BB962C8B-B14F-4D97-AF65-F5344CB8AC3E}">
        <p14:creationId xmlns:p14="http://schemas.microsoft.com/office/powerpoint/2010/main" val="24755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Detecting Anomalies</a:t>
            </a:r>
          </a:p>
        </p:txBody>
      </p:sp>
      <p:sp>
        <p:nvSpPr>
          <p:cNvPr id="3" name="Content Placeholder 2"/>
          <p:cNvSpPr>
            <a:spLocks noGrp="1"/>
          </p:cNvSpPr>
          <p:nvPr>
            <p:ph idx="1"/>
          </p:nvPr>
        </p:nvSpPr>
        <p:spPr/>
        <p:txBody>
          <a:bodyPr>
            <a:normAutofit lnSpcReduction="10000"/>
          </a:bodyPr>
          <a:lstStyle/>
          <a:p>
            <a:pPr algn="just">
              <a:lnSpc>
                <a:spcPct val="110000"/>
              </a:lnSpc>
              <a:spcBef>
                <a:spcPts val="1200"/>
              </a:spcBef>
            </a:pPr>
            <a:r>
              <a:rPr lang="en-US" dirty="0"/>
              <a:t>Numerous methods exist to identify anomalous observations; </a:t>
            </a:r>
            <a:r>
              <a:rPr lang="en-US" b="1" dirty="0"/>
              <a:t>none of them are foolproof </a:t>
            </a:r>
            <a:r>
              <a:rPr lang="en-US" dirty="0"/>
              <a:t>and judgement must be used. </a:t>
            </a:r>
            <a:endParaRPr lang="en-US" sz="500" dirty="0"/>
          </a:p>
          <a:p>
            <a:pPr algn="just">
              <a:lnSpc>
                <a:spcPct val="110000"/>
              </a:lnSpc>
              <a:spcBef>
                <a:spcPts val="1200"/>
              </a:spcBef>
            </a:pPr>
            <a:r>
              <a:rPr lang="en-US" dirty="0"/>
              <a:t>Graphical methods are easy to implement and interpret:</a:t>
            </a:r>
          </a:p>
          <a:p>
            <a:pPr lvl="1" algn="l">
              <a:lnSpc>
                <a:spcPct val="110000"/>
              </a:lnSpc>
              <a:spcBef>
                <a:spcPts val="600"/>
              </a:spcBef>
            </a:pPr>
            <a:r>
              <a:rPr lang="en-US" b="1" dirty="0"/>
              <a:t>outlying observations</a:t>
            </a:r>
            <a:br>
              <a:rPr lang="en-US" b="1" dirty="0"/>
            </a:br>
            <a:r>
              <a:rPr lang="en-US" dirty="0"/>
              <a:t>box-plots, scatterplots, scatterplot matrices, 2D tour, Cooke's distance, normal </a:t>
            </a:r>
            <a:r>
              <a:rPr lang="en-US" dirty="0" err="1"/>
              <a:t>qq</a:t>
            </a:r>
            <a:r>
              <a:rPr lang="en-US" dirty="0"/>
              <a:t> plots</a:t>
            </a:r>
          </a:p>
          <a:p>
            <a:pPr lvl="1" algn="l">
              <a:lnSpc>
                <a:spcPct val="110000"/>
              </a:lnSpc>
              <a:spcBef>
                <a:spcPts val="600"/>
              </a:spcBef>
            </a:pPr>
            <a:r>
              <a:rPr lang="en-US" b="1" dirty="0"/>
              <a:t>influential data</a:t>
            </a:r>
            <a:br>
              <a:rPr lang="en-US" b="1" dirty="0"/>
            </a:br>
            <a:r>
              <a:rPr lang="en-US" dirty="0"/>
              <a:t>some level of analysis must be performed (leverage)</a:t>
            </a:r>
            <a:endParaRPr lang="en-US" sz="500" dirty="0"/>
          </a:p>
          <a:p>
            <a:pPr algn="just">
              <a:lnSpc>
                <a:spcPct val="110000"/>
              </a:lnSpc>
              <a:spcBef>
                <a:spcPts val="1200"/>
              </a:spcBef>
            </a:pPr>
            <a:r>
              <a:rPr lang="en-US" b="1" dirty="0"/>
              <a:t>Careful:</a:t>
            </a:r>
            <a:r>
              <a:rPr lang="en-US" dirty="0"/>
              <a:t> once anomalous observations have been removed from the dataset, previously “regular" units may become anomalous.</a:t>
            </a:r>
          </a:p>
        </p:txBody>
      </p:sp>
      <p:sp>
        <p:nvSpPr>
          <p:cNvPr id="5" name="Slide Number Placeholder 4">
            <a:extLst>
              <a:ext uri="{FF2B5EF4-FFF2-40B4-BE49-F238E27FC236}">
                <a16:creationId xmlns:a16="http://schemas.microsoft.com/office/drawing/2014/main" id="{367A5E42-F7D1-687D-6F18-E643E4C63F4F}"/>
              </a:ext>
            </a:extLst>
          </p:cNvPr>
          <p:cNvSpPr>
            <a:spLocks noGrp="1"/>
          </p:cNvSpPr>
          <p:nvPr>
            <p:ph type="sldNum" sz="quarter" idx="4"/>
          </p:nvPr>
        </p:nvSpPr>
        <p:spPr>
          <a:xfrm>
            <a:off x="9900458" y="644742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63F5A6-AD82-4E1E-87F7-CE90DE510401}" type="slidenum">
              <a:rPr lang="en-CA" smtClean="0"/>
              <a:pPr/>
              <a:t>48</a:t>
            </a:fld>
            <a:endParaRPr lang="en-CA"/>
          </a:p>
        </p:txBody>
      </p:sp>
      <p:sp>
        <p:nvSpPr>
          <p:cNvPr id="8" name="Date Placeholder 5">
            <a:extLst>
              <a:ext uri="{FF2B5EF4-FFF2-40B4-BE49-F238E27FC236}">
                <a16:creationId xmlns:a16="http://schemas.microsoft.com/office/drawing/2014/main" id="{6265D229-6E69-F270-9165-B22B40031D17}"/>
              </a:ext>
            </a:extLst>
          </p:cNvPr>
          <p:cNvSpPr txBox="1">
            <a:spLocks/>
          </p:cNvSpPr>
          <p:nvPr/>
        </p:nvSpPr>
        <p:spPr>
          <a:xfrm>
            <a:off x="1097280" y="6447427"/>
            <a:ext cx="2472271" cy="365125"/>
          </a:xfrm>
          <a:prstGeom prst="rect">
            <a:avLst/>
          </a:prstGeom>
        </p:spPr>
        <p:txBody>
          <a:bodyPr vert="horz" lIns="0" tIns="45720" rIns="0" bIns="45720" rtlCol="0" anchor="ctr">
            <a:normAutofit/>
          </a:bodyPr>
          <a:lstStyle>
            <a:lvl1pPr marL="91440" indent="-91440" algn="just" defTabSz="914400" rtl="0" eaLnBrk="1" latinLnBrk="0" hangingPunct="1">
              <a:lnSpc>
                <a:spcPct val="100000"/>
              </a:lnSpc>
              <a:spcBef>
                <a:spcPts val="2000"/>
              </a:spcBef>
              <a:spcAft>
                <a:spcPts val="200"/>
              </a:spcAft>
              <a:buClr>
                <a:schemeClr val="accent1"/>
              </a:buClr>
              <a:buSzPct val="100000"/>
              <a:buFont typeface="Calibri" panose="020F0502020204030204" pitchFamily="34" charset="0"/>
              <a:buChar char=" "/>
              <a:defRPr sz="2400" kern="1200">
                <a:solidFill>
                  <a:schemeClr val="tx2"/>
                </a:solidFill>
                <a:latin typeface="Dagny OT" panose="020B0504020201020104" pitchFamily="34" charset="0"/>
                <a:ea typeface="+mn-ea"/>
                <a:cs typeface="+mn-cs"/>
              </a:defRPr>
            </a:lvl1pPr>
            <a:lvl2pPr marL="384048" indent="-182880" algn="just"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2"/>
                </a:solidFill>
                <a:latin typeface="Dagny OT" panose="020B0504020201020104" pitchFamily="34" charset="0"/>
                <a:ea typeface="+mn-ea"/>
                <a:cs typeface="+mn-cs"/>
              </a:defRPr>
            </a:lvl2pPr>
            <a:lvl3pPr marL="384048" indent="0" algn="l" defTabSz="914400" rtl="0" eaLnBrk="1" latinLnBrk="0" hangingPunct="1">
              <a:lnSpc>
                <a:spcPct val="100000"/>
              </a:lnSpc>
              <a:spcBef>
                <a:spcPts val="200"/>
              </a:spcBef>
              <a:spcAft>
                <a:spcPts val="400"/>
              </a:spcAft>
              <a:buClr>
                <a:schemeClr val="accent1"/>
              </a:buClr>
              <a:buFont typeface="Wingdings" panose="05000000000000000000" pitchFamily="2" charset="2"/>
              <a:buNone/>
              <a:defRPr sz="1400" kern="1200">
                <a:solidFill>
                  <a:schemeClr val="tx1">
                    <a:lumMod val="75000"/>
                    <a:lumOff val="25000"/>
                  </a:schemeClr>
                </a:solidFill>
                <a:latin typeface="Dagny OT" panose="020B05040202010201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Dagny OT" panose="020B05040202010201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Dagny OT" panose="020B05040202010201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l" defTabSz="457200"/>
            <a:r>
              <a:rPr lang="en-US" sz="1400">
                <a:solidFill>
                  <a:srgbClr val="FFFFFF"/>
                </a:solidFill>
              </a:rPr>
              <a:t>DATA SCIENCE ESSENTIALS</a:t>
            </a:r>
            <a:endParaRPr lang="en-CA" sz="1400">
              <a:solidFill>
                <a:srgbClr val="FFFFFF"/>
              </a:solidFill>
            </a:endParaRPr>
          </a:p>
        </p:txBody>
      </p:sp>
    </p:spTree>
    <p:extLst>
      <p:ext uri="{BB962C8B-B14F-4D97-AF65-F5344CB8AC3E}">
        <p14:creationId xmlns:p14="http://schemas.microsoft.com/office/powerpoint/2010/main" val="75313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Anomaly Detection Algorithms</a:t>
            </a:r>
            <a:endParaRPr lang="en-US" sz="2400"/>
          </a:p>
        </p:txBody>
      </p:sp>
      <p:sp>
        <p:nvSpPr>
          <p:cNvPr id="3" name="Content Placeholder 2"/>
          <p:cNvSpPr>
            <a:spLocks noGrp="1"/>
          </p:cNvSpPr>
          <p:nvPr>
            <p:ph idx="1"/>
          </p:nvPr>
        </p:nvSpPr>
        <p:spPr/>
        <p:txBody>
          <a:bodyPr>
            <a:noAutofit/>
          </a:bodyPr>
          <a:lstStyle/>
          <a:p>
            <a:pPr algn="l"/>
            <a:r>
              <a:rPr lang="en-US" b="1" dirty="0"/>
              <a:t>Supervised methods </a:t>
            </a:r>
            <a:r>
              <a:rPr lang="en-US" dirty="0"/>
              <a:t>use a historical </a:t>
            </a:r>
            <a:br>
              <a:rPr lang="en-US" dirty="0"/>
            </a:br>
            <a:r>
              <a:rPr lang="en-US" dirty="0"/>
              <a:t>record of labeled anomalous observations:</a:t>
            </a:r>
          </a:p>
          <a:p>
            <a:pPr lvl="1" algn="just"/>
            <a:r>
              <a:rPr lang="en-US" dirty="0"/>
              <a:t>domain expertise is required to tag the data</a:t>
            </a:r>
          </a:p>
          <a:p>
            <a:pPr lvl="1" algn="just"/>
            <a:r>
              <a:rPr lang="en-US" dirty="0"/>
              <a:t>classification or regression task</a:t>
            </a:r>
          </a:p>
          <a:p>
            <a:pPr lvl="1" algn="just"/>
            <a:r>
              <a:rPr lang="en-US" dirty="0"/>
              <a:t>rare occurrence problem</a:t>
            </a:r>
            <a:endParaRPr lang="en-US" sz="500" dirty="0"/>
          </a:p>
          <a:p>
            <a:pPr algn="just"/>
            <a:r>
              <a:rPr lang="en-US" b="1" dirty="0"/>
              <a:t>Unsupervised methods </a:t>
            </a:r>
            <a:r>
              <a:rPr lang="en-US" dirty="0"/>
              <a:t>don’t use external information:</a:t>
            </a:r>
          </a:p>
          <a:p>
            <a:pPr lvl="1" algn="just"/>
            <a:r>
              <a:rPr lang="en-US" dirty="0"/>
              <a:t>traditional methods and tests</a:t>
            </a:r>
          </a:p>
          <a:p>
            <a:pPr lvl="1" algn="just"/>
            <a:r>
              <a:rPr lang="en-US" dirty="0"/>
              <a:t>can also be seen as a clustering or association rules problem </a:t>
            </a:r>
            <a:endParaRPr lang="en-US" sz="500" dirty="0"/>
          </a:p>
        </p:txBody>
      </p:sp>
      <p:pic>
        <p:nvPicPr>
          <p:cNvPr id="9" name="Picture 8" descr="Table&#10;&#10;Description automatically generated">
            <a:extLst>
              <a:ext uri="{FF2B5EF4-FFF2-40B4-BE49-F238E27FC236}">
                <a16:creationId xmlns:a16="http://schemas.microsoft.com/office/drawing/2014/main" id="{3C956612-681F-D554-A7B6-AB87582254FA}"/>
              </a:ext>
            </a:extLst>
          </p:cNvPr>
          <p:cNvPicPr>
            <a:picLocks noChangeAspect="1"/>
          </p:cNvPicPr>
          <p:nvPr/>
        </p:nvPicPr>
        <p:blipFill rotWithShape="1">
          <a:blip r:embed="rId2">
            <a:extLst>
              <a:ext uri="{28A0092B-C50C-407E-A947-70E740481C1C}">
                <a14:useLocalDpi xmlns:a14="http://schemas.microsoft.com/office/drawing/2010/main" val="0"/>
              </a:ext>
            </a:extLst>
          </a:blip>
          <a:srcRect l="4570" t="8878" r="4288" b="9321"/>
          <a:stretch/>
        </p:blipFill>
        <p:spPr>
          <a:xfrm>
            <a:off x="6786042" y="2463251"/>
            <a:ext cx="4529352" cy="1931498"/>
          </a:xfrm>
          <a:prstGeom prst="rect">
            <a:avLst/>
          </a:prstGeom>
        </p:spPr>
      </p:pic>
    </p:spTree>
    <p:extLst>
      <p:ext uri="{BB962C8B-B14F-4D97-AF65-F5344CB8AC3E}">
        <p14:creationId xmlns:p14="http://schemas.microsoft.com/office/powerpoint/2010/main" val="17567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of an electromagnetic radiation">
            <a:extLst>
              <a:ext uri="{FF2B5EF4-FFF2-40B4-BE49-F238E27FC236}">
                <a16:creationId xmlns:a16="http://schemas.microsoft.com/office/drawing/2014/main" id="{91DC2B74-3FE5-D5D9-90CD-122905590422}"/>
              </a:ext>
            </a:extLst>
          </p:cNvPr>
          <p:cNvPicPr>
            <a:picLocks noChangeAspect="1"/>
          </p:cNvPicPr>
          <p:nvPr/>
        </p:nvPicPr>
        <p:blipFill rotWithShape="1">
          <a:blip r:embed="rId2"/>
          <a:srcRect t="10678" b="5367"/>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331932B-3F44-114D-B3D1-17925F92662B}"/>
              </a:ext>
            </a:extLst>
          </p:cNvPr>
          <p:cNvSpPr>
            <a:spLocks noGrp="1"/>
          </p:cNvSpPr>
          <p:nvPr>
            <p:ph type="title"/>
          </p:nvPr>
        </p:nvSpPr>
        <p:spPr>
          <a:xfrm>
            <a:off x="584200" y="1006956"/>
            <a:ext cx="3412067" cy="1372177"/>
          </a:xfrm>
        </p:spPr>
        <p:txBody>
          <a:bodyPr anchor="ctr">
            <a:normAutofit/>
          </a:bodyPr>
          <a:lstStyle/>
          <a:p>
            <a:r>
              <a:rPr lang="en-US" b="1"/>
              <a:t>Numerical Summaries</a:t>
            </a:r>
          </a:p>
        </p:txBody>
      </p:sp>
      <p:sp>
        <p:nvSpPr>
          <p:cNvPr id="3" name="Content Placeholder 2">
            <a:extLst>
              <a:ext uri="{FF2B5EF4-FFF2-40B4-BE49-F238E27FC236}">
                <a16:creationId xmlns:a16="http://schemas.microsoft.com/office/drawing/2014/main" id="{3A58DB88-83D5-B14A-8879-FF33939B2381}"/>
              </a:ext>
            </a:extLst>
          </p:cNvPr>
          <p:cNvSpPr>
            <a:spLocks noGrp="1"/>
          </p:cNvSpPr>
          <p:nvPr>
            <p:ph idx="1"/>
          </p:nvPr>
        </p:nvSpPr>
        <p:spPr>
          <a:xfrm>
            <a:off x="581193" y="2438399"/>
            <a:ext cx="3415074" cy="3564467"/>
          </a:xfrm>
        </p:spPr>
        <p:txBody>
          <a:bodyPr vert="horz" lIns="0" tIns="45720" rIns="0" bIns="45720" rtlCol="0">
            <a:noAutofit/>
          </a:bodyPr>
          <a:lstStyle/>
          <a:p>
            <a:pPr>
              <a:lnSpc>
                <a:spcPct val="90000"/>
              </a:lnSpc>
              <a:spcBef>
                <a:spcPts val="1200"/>
              </a:spcBef>
            </a:pPr>
            <a:r>
              <a:rPr lang="en-US" sz="1500" dirty="0">
                <a:solidFill>
                  <a:schemeClr val="bg1"/>
                </a:solidFill>
              </a:rPr>
              <a:t>In a first pass, a variable can be described along 2 dimensions: </a:t>
            </a:r>
            <a:r>
              <a:rPr lang="en-US" sz="1500" b="1" dirty="0">
                <a:solidFill>
                  <a:schemeClr val="bg1"/>
                </a:solidFill>
              </a:rPr>
              <a:t>centrality</a:t>
            </a:r>
            <a:r>
              <a:rPr lang="en-US" sz="1500" dirty="0">
                <a:solidFill>
                  <a:schemeClr val="bg1"/>
                </a:solidFill>
              </a:rPr>
              <a:t> &amp; </a:t>
            </a:r>
            <a:r>
              <a:rPr lang="en-US" sz="1500" b="1" dirty="0">
                <a:solidFill>
                  <a:schemeClr val="bg1"/>
                </a:solidFill>
              </a:rPr>
              <a:t>spread</a:t>
            </a:r>
            <a:r>
              <a:rPr lang="en-US" sz="1500" dirty="0">
                <a:solidFill>
                  <a:schemeClr val="bg1"/>
                </a:solidFill>
              </a:rPr>
              <a:t> (skew and kurtosis are also used). </a:t>
            </a:r>
          </a:p>
          <a:p>
            <a:pPr>
              <a:lnSpc>
                <a:spcPct val="90000"/>
              </a:lnSpc>
              <a:spcBef>
                <a:spcPts val="1200"/>
              </a:spcBef>
            </a:pPr>
            <a:r>
              <a:rPr lang="en-US" sz="1500" b="1" dirty="0">
                <a:solidFill>
                  <a:schemeClr val="bg1"/>
                </a:solidFill>
              </a:rPr>
              <a:t>Centrality measures </a:t>
            </a:r>
            <a:r>
              <a:rPr lang="en-US" sz="1500" dirty="0">
                <a:solidFill>
                  <a:schemeClr val="bg1"/>
                </a:solidFill>
              </a:rPr>
              <a:t>include: </a:t>
            </a:r>
          </a:p>
          <a:p>
            <a:pPr lvl="1">
              <a:lnSpc>
                <a:spcPct val="90000"/>
              </a:lnSpc>
              <a:spcBef>
                <a:spcPts val="600"/>
              </a:spcBef>
            </a:pPr>
            <a:r>
              <a:rPr lang="en-US" sz="1500" dirty="0">
                <a:solidFill>
                  <a:schemeClr val="bg1"/>
                </a:solidFill>
              </a:rPr>
              <a:t>median, mean, mode</a:t>
            </a:r>
          </a:p>
          <a:p>
            <a:pPr>
              <a:lnSpc>
                <a:spcPct val="90000"/>
              </a:lnSpc>
              <a:spcBef>
                <a:spcPts val="1200"/>
              </a:spcBef>
            </a:pPr>
            <a:r>
              <a:rPr lang="en-US" sz="1500" b="1" dirty="0">
                <a:solidFill>
                  <a:schemeClr val="bg1"/>
                </a:solidFill>
              </a:rPr>
              <a:t>Spread (or dispersion) measures </a:t>
            </a:r>
            <a:r>
              <a:rPr lang="en-US" sz="1500" dirty="0">
                <a:solidFill>
                  <a:schemeClr val="bg1"/>
                </a:solidFill>
              </a:rPr>
              <a:t>include: </a:t>
            </a:r>
          </a:p>
          <a:p>
            <a:pPr lvl="1">
              <a:lnSpc>
                <a:spcPct val="90000"/>
              </a:lnSpc>
              <a:spcBef>
                <a:spcPts val="600"/>
              </a:spcBef>
            </a:pPr>
            <a:r>
              <a:rPr lang="en-US" sz="1500" dirty="0">
                <a:solidFill>
                  <a:schemeClr val="bg1"/>
                </a:solidFill>
              </a:rPr>
              <a:t>standard deviation (sd), variance, quartiles, range, etc.</a:t>
            </a:r>
          </a:p>
          <a:p>
            <a:pPr>
              <a:lnSpc>
                <a:spcPct val="90000"/>
              </a:lnSpc>
              <a:spcBef>
                <a:spcPts val="1200"/>
              </a:spcBef>
            </a:pPr>
            <a:r>
              <a:rPr lang="en-US" sz="1500" dirty="0">
                <a:solidFill>
                  <a:schemeClr val="bg1"/>
                </a:solidFill>
              </a:rPr>
              <a:t>The median, range and the quartiles are easily calculated from </a:t>
            </a:r>
            <a:r>
              <a:rPr lang="en-US" sz="1500" b="1" dirty="0">
                <a:solidFill>
                  <a:schemeClr val="bg1"/>
                </a:solidFill>
              </a:rPr>
              <a:t>ordered lists</a:t>
            </a:r>
            <a:r>
              <a:rPr lang="en-US" sz="1500" dirty="0">
                <a:solidFill>
                  <a:schemeClr val="bg1"/>
                </a:solidFill>
              </a:rPr>
              <a:t>.</a:t>
            </a:r>
          </a:p>
        </p:txBody>
      </p:sp>
    </p:spTree>
    <p:extLst>
      <p:ext uri="{BB962C8B-B14F-4D97-AF65-F5344CB8AC3E}">
        <p14:creationId xmlns:p14="http://schemas.microsoft.com/office/powerpoint/2010/main" val="423821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Anomaly Detection Algorithms</a:t>
            </a:r>
            <a:endParaRPr lang="en-US" sz="240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a:spcBef>
                    <a:spcPts val="1200"/>
                  </a:spcBef>
                </a:pPr>
                <a:r>
                  <a:rPr kumimoji="0" lang="en-US" altLang="en-US" sz="2400" i="0" u="none" strike="noStrike" cap="none" normalizeH="0" baseline="0" dirty="0">
                    <a:ln>
                      <a:noFill/>
                    </a:ln>
                    <a:solidFill>
                      <a:schemeClr val="tx2"/>
                    </a:solidFill>
                    <a:effectLst/>
                  </a:rPr>
                  <a:t>T</a:t>
                </a:r>
                <a:r>
                  <a:rPr kumimoji="0" lang="en-US" altLang="en-US" sz="2400" b="0" i="0" u="none" strike="noStrike" cap="none" normalizeH="0" baseline="0" dirty="0">
                    <a:ln>
                      <a:noFill/>
                    </a:ln>
                    <a:solidFill>
                      <a:schemeClr val="tx2"/>
                    </a:solidFill>
                    <a:effectLst/>
                  </a:rPr>
                  <a:t>he mis-classification cost is often assumed to be symmetrical, which can lead to </a:t>
                </a:r>
                <a:r>
                  <a:rPr kumimoji="0" lang="en-US" altLang="en-US" sz="2400" b="1" i="0" u="none" strike="noStrike" cap="none" normalizeH="0" baseline="0" dirty="0">
                    <a:ln>
                      <a:noFill/>
                    </a:ln>
                    <a:solidFill>
                      <a:schemeClr val="tx2"/>
                    </a:solidFill>
                    <a:effectLst/>
                  </a:rPr>
                  <a:t>technically correct but useless</a:t>
                </a:r>
                <a:r>
                  <a:rPr kumimoji="0" lang="en-US" altLang="en-US" sz="2400" b="0" i="0" u="none" strike="noStrike" cap="none" normalizeH="0" baseline="0" dirty="0">
                    <a:ln>
                      <a:noFill/>
                    </a:ln>
                    <a:solidFill>
                      <a:schemeClr val="tx2"/>
                    </a:solidFill>
                    <a:effectLst/>
                  </a:rPr>
                  <a:t> outputs. </a:t>
                </a:r>
              </a:p>
              <a:p>
                <a:pPr>
                  <a:spcBef>
                    <a:spcPts val="1200"/>
                  </a:spcBef>
                </a:pPr>
                <a:r>
                  <a:rPr kumimoji="0" lang="en-US" altLang="en-US" sz="2400" b="0" i="0" u="none" strike="noStrike" cap="none" normalizeH="0" baseline="0" dirty="0">
                    <a:ln>
                      <a:noFill/>
                    </a:ln>
                    <a:solidFill>
                      <a:schemeClr val="tx2"/>
                    </a:solidFill>
                    <a:effectLst/>
                  </a:rPr>
                  <a:t>For instance, most (99.999+%) air passengers do not bring weapons with them on flights; a model that predicts that no passenger is smuggling a weapon would be 99.999+% accurate, but it would miss the point completely.</a:t>
                </a:r>
              </a:p>
              <a:p>
                <a:pPr algn="l">
                  <a:spcBef>
                    <a:spcPts val="1200"/>
                  </a:spcBef>
                </a:pPr>
                <a:r>
                  <a:rPr kumimoji="0" lang="en-US" altLang="en-US" sz="2400" b="0" i="0" u="none" strike="noStrike" cap="none" normalizeH="0" baseline="0" dirty="0">
                    <a:ln>
                      <a:noFill/>
                    </a:ln>
                    <a:solidFill>
                      <a:schemeClr val="tx2"/>
                    </a:solidFill>
                    <a:effectLst/>
                  </a:rPr>
                  <a:t>For the </a:t>
                </a:r>
                <a:r>
                  <a:rPr kumimoji="0" lang="en-US" altLang="en-US" sz="2400" b="1" i="0" u="none" strike="noStrike" cap="none" normalizeH="0" baseline="0" dirty="0">
                    <a:ln>
                      <a:noFill/>
                    </a:ln>
                    <a:solidFill>
                      <a:schemeClr val="tx2"/>
                    </a:solidFill>
                    <a:effectLst/>
                  </a:rPr>
                  <a:t>security agency</a:t>
                </a:r>
                <a:r>
                  <a:rPr kumimoji="0" lang="en-US" altLang="en-US" sz="2400" b="0" i="0" u="none" strike="noStrike" cap="none" normalizeH="0" baseline="0" dirty="0">
                    <a:ln>
                      <a:noFill/>
                    </a:ln>
                    <a:solidFill>
                      <a:schemeClr val="tx2"/>
                    </a:solidFill>
                    <a:effectLst/>
                  </a:rPr>
                  <a:t>, the cost of wrongly thinking that a passenger is:</a:t>
                </a:r>
              </a:p>
              <a:p>
                <a:pPr lvl="1" algn="l">
                  <a:spcBef>
                    <a:spcPts val="600"/>
                  </a:spcBef>
                </a:pPr>
                <a:r>
                  <a:rPr kumimoji="0" lang="en-US" altLang="en-US" b="0" i="0" u="none" strike="noStrike" cap="none" normalizeH="0" baseline="0" dirty="0">
                    <a:ln>
                      <a:noFill/>
                    </a:ln>
                    <a:solidFill>
                      <a:schemeClr val="tx2"/>
                    </a:solidFill>
                    <a:effectLst/>
                  </a:rPr>
                  <a:t>smuggling a weapon </a:t>
                </a:r>
                <a14:m>
                  <m:oMath xmlns:m="http://schemas.openxmlformats.org/officeDocument/2006/math">
                    <m:r>
                      <a:rPr kumimoji="0" lang="en-US" altLang="en-US" b="0" i="1" u="none" strike="noStrike" cap="none" normalizeH="0" baseline="0" smtClean="0">
                        <a:ln>
                          <a:noFill/>
                        </a:ln>
                        <a:solidFill>
                          <a:schemeClr val="tx2"/>
                        </a:solidFill>
                        <a:effectLst/>
                        <a:latin typeface="Cambria Math" panose="02040503050406030204" pitchFamily="18" charset="0"/>
                        <a:ea typeface="Cambria Math" panose="02040503050406030204" pitchFamily="18" charset="0"/>
                      </a:rPr>
                      <m:t>⟹</m:t>
                    </m:r>
                  </m:oMath>
                </a14:m>
                <a:r>
                  <a:rPr kumimoji="0" lang="en-US" altLang="en-US" b="0" i="0" u="none" strike="noStrike" cap="none" normalizeH="0" baseline="0" dirty="0">
                    <a:ln>
                      <a:noFill/>
                    </a:ln>
                    <a:solidFill>
                      <a:schemeClr val="tx2"/>
                    </a:solidFill>
                    <a:effectLst/>
                  </a:rPr>
                  <a:t> cost of a single search</a:t>
                </a:r>
              </a:p>
              <a:p>
                <a:pPr lvl="1" algn="l">
                  <a:spcBef>
                    <a:spcPts val="600"/>
                  </a:spcBef>
                </a:pPr>
                <a:r>
                  <a:rPr kumimoji="0" lang="en-US" altLang="en-US" b="0" i="0" u="none" strike="noStrike" cap="none" normalizeH="0" baseline="0" dirty="0">
                    <a:ln>
                      <a:noFill/>
                    </a:ln>
                    <a:solidFill>
                      <a:schemeClr val="tx2"/>
                    </a:solidFill>
                    <a:effectLst/>
                  </a:rPr>
                  <a:t>NOT smuggling a weapon </a:t>
                </a:r>
                <a14:m>
                  <m:oMath xmlns:m="http://schemas.openxmlformats.org/officeDocument/2006/math">
                    <m:r>
                      <a:rPr kumimoji="0" lang="en-US" altLang="en-US" b="0" i="1" u="none" strike="noStrike" cap="none" normalizeH="0" baseline="0" smtClean="0">
                        <a:ln>
                          <a:noFill/>
                        </a:ln>
                        <a:solidFill>
                          <a:schemeClr val="tx2"/>
                        </a:solidFill>
                        <a:effectLst/>
                        <a:latin typeface="Cambria Math" panose="02040503050406030204" pitchFamily="18" charset="0"/>
                        <a:ea typeface="Cambria Math" panose="02040503050406030204" pitchFamily="18" charset="0"/>
                      </a:rPr>
                      <m:t>⟹ </m:t>
                    </m:r>
                  </m:oMath>
                </a14:m>
                <a:r>
                  <a:rPr kumimoji="0" lang="en-US" altLang="en-US" b="0" i="0" u="none" strike="noStrike" cap="none" normalizeH="0" baseline="0" dirty="0">
                    <a:ln>
                      <a:noFill/>
                    </a:ln>
                    <a:solidFill>
                      <a:schemeClr val="tx2"/>
                    </a:solidFill>
                    <a:effectLst/>
                  </a:rPr>
                  <a:t>catastrophe (potentially)</a:t>
                </a:r>
                <a:endParaRPr lang="en-US" altLang="en-US" dirty="0">
                  <a:solidFill>
                    <a:schemeClr val="tx2"/>
                  </a:solidFill>
                </a:endParaRPr>
              </a:p>
              <a:p>
                <a:pPr algn="l">
                  <a:spcBef>
                    <a:spcPts val="1200"/>
                  </a:spcBef>
                </a:pPr>
                <a:r>
                  <a:rPr kumimoji="0" lang="en-US" altLang="en-US" sz="2400" b="0" i="0" u="none" strike="noStrike" cap="none" normalizeH="0" baseline="0" dirty="0">
                    <a:ln>
                      <a:noFill/>
                    </a:ln>
                    <a:solidFill>
                      <a:schemeClr val="tx2"/>
                    </a:solidFill>
                    <a:effectLst/>
                  </a:rPr>
                  <a:t>But </a:t>
                </a:r>
                <a:r>
                  <a:rPr kumimoji="0" lang="en-US" altLang="en-US" sz="2400" b="1" i="0" u="none" strike="noStrike" cap="none" normalizeH="0" baseline="0" dirty="0">
                    <a:ln>
                      <a:noFill/>
                    </a:ln>
                    <a:solidFill>
                      <a:schemeClr val="tx2"/>
                    </a:solidFill>
                    <a:effectLst/>
                  </a:rPr>
                  <a:t>wrongly targeted individuals </a:t>
                </a:r>
                <a:r>
                  <a:rPr kumimoji="0" lang="en-US" altLang="en-US" sz="2400" b="0" i="0" u="none" strike="noStrike" cap="none" normalizeH="0" baseline="0" dirty="0">
                    <a:ln>
                      <a:noFill/>
                    </a:ln>
                    <a:solidFill>
                      <a:schemeClr val="tx2"/>
                    </a:solidFill>
                    <a:effectLst/>
                  </a:rPr>
                  <a:t>may have a different take on this!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5" t="-2752" r="-805" b="-5199"/>
                </a:stretch>
              </a:blipFill>
            </p:spPr>
            <p:txBody>
              <a:bodyPr/>
              <a:lstStyle/>
              <a:p>
                <a:r>
                  <a:rPr lang="en-US">
                    <a:noFill/>
                  </a:rPr>
                  <a:t> </a:t>
                </a:r>
              </a:p>
            </p:txBody>
          </p:sp>
        </mc:Fallback>
      </mc:AlternateContent>
    </p:spTree>
    <p:extLst>
      <p:ext uri="{BB962C8B-B14F-4D97-AF65-F5344CB8AC3E}">
        <p14:creationId xmlns:p14="http://schemas.microsoft.com/office/powerpoint/2010/main" val="42593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04FD-AAA2-25F0-6EB9-791AF3A65A27}"/>
              </a:ext>
            </a:extLst>
          </p:cNvPr>
          <p:cNvSpPr>
            <a:spLocks noGrp="1"/>
          </p:cNvSpPr>
          <p:nvPr>
            <p:ph type="title"/>
          </p:nvPr>
        </p:nvSpPr>
        <p:spPr/>
        <p:txBody>
          <a:bodyPr/>
          <a:lstStyle/>
          <a:p>
            <a:r>
              <a:rPr lang="en-CA"/>
              <a:t>Anomaly Detection Algorithms</a:t>
            </a:r>
          </a:p>
        </p:txBody>
      </p:sp>
      <p:sp>
        <p:nvSpPr>
          <p:cNvPr id="10" name="Content Placeholder 9">
            <a:extLst>
              <a:ext uri="{FF2B5EF4-FFF2-40B4-BE49-F238E27FC236}">
                <a16:creationId xmlns:a16="http://schemas.microsoft.com/office/drawing/2014/main" id="{79D25A78-5F62-A1C0-7319-64AB9BE5B459}"/>
              </a:ext>
            </a:extLst>
          </p:cNvPr>
          <p:cNvSpPr>
            <a:spLocks noGrp="1"/>
          </p:cNvSpPr>
          <p:nvPr>
            <p:ph idx="1"/>
          </p:nvPr>
        </p:nvSpPr>
        <p:spPr>
          <a:xfrm>
            <a:off x="581194" y="2180498"/>
            <a:ext cx="5936837" cy="4140767"/>
          </a:xfrm>
        </p:spPr>
        <p:txBody>
          <a:bodyPr>
            <a:normAutofit/>
          </a:bodyPr>
          <a:lstStyle/>
          <a:p>
            <a:r>
              <a:rPr lang="en-GB" sz="2200" dirty="0"/>
              <a:t>If all participants in a workshop except for one can view the video conference lectures, then the one individual/internet connection/computer is </a:t>
            </a:r>
            <a:r>
              <a:rPr lang="en-GB" sz="2200" b="1" dirty="0"/>
              <a:t>anomalous</a:t>
            </a:r>
            <a:r>
              <a:rPr lang="en-GB" sz="2200" dirty="0"/>
              <a:t> – it behaves in a manner which is different from the others.</a:t>
            </a:r>
          </a:p>
          <a:p>
            <a:r>
              <a:rPr lang="en-GB" sz="2200" dirty="0"/>
              <a:t>But this </a:t>
            </a:r>
            <a:r>
              <a:rPr lang="en-GB" sz="2200" b="1" dirty="0"/>
              <a:t>DOES NOT</a:t>
            </a:r>
            <a:r>
              <a:rPr lang="en-GB" sz="2200" dirty="0"/>
              <a:t> </a:t>
            </a:r>
            <a:r>
              <a:rPr lang="en-GB" sz="2200" b="1" dirty="0"/>
              <a:t>MEAN</a:t>
            </a:r>
            <a:r>
              <a:rPr lang="en-GB" sz="2200" dirty="0"/>
              <a:t> that the different behaviour is necessarily the one we are interested in… </a:t>
            </a:r>
          </a:p>
        </p:txBody>
      </p:sp>
      <p:pic>
        <p:nvPicPr>
          <p:cNvPr id="11" name="Picture 10" descr="Arrow&#10;&#10;Description automatically generated with medium confidence">
            <a:extLst>
              <a:ext uri="{FF2B5EF4-FFF2-40B4-BE49-F238E27FC236}">
                <a16:creationId xmlns:a16="http://schemas.microsoft.com/office/drawing/2014/main" id="{FF37BD0D-1879-009A-8659-3A4D5BE31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308" y="2500802"/>
            <a:ext cx="5174836" cy="3500158"/>
          </a:xfrm>
          <a:prstGeom prst="rect">
            <a:avLst/>
          </a:prstGeom>
        </p:spPr>
      </p:pic>
    </p:spTree>
    <p:extLst>
      <p:ext uri="{BB962C8B-B14F-4D97-AF65-F5344CB8AC3E}">
        <p14:creationId xmlns:p14="http://schemas.microsoft.com/office/powerpoint/2010/main" val="34245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Simple Outlier Tests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81195" y="2180498"/>
                <a:ext cx="8031216" cy="4140767"/>
              </a:xfrm>
            </p:spPr>
            <p:txBody>
              <a:bodyPr vert="horz" lIns="0" tIns="45720" rIns="0" bIns="45720" rtlCol="0" anchor="ctr">
                <a:normAutofit/>
              </a:bodyPr>
              <a:lstStyle/>
              <a:p>
                <a:r>
                  <a:rPr lang="en-US" b="1" dirty="0"/>
                  <a:t>Tukey’s Boxplot test:</a:t>
                </a:r>
                <a:r>
                  <a:rPr lang="en-US" dirty="0"/>
                  <a:t> for normally distributed data, regular observations typically lie between the </a:t>
                </a:r>
                <a:r>
                  <a:rPr lang="en-US" b="1" dirty="0"/>
                  <a:t>inner fences</a:t>
                </a:r>
              </a:p>
              <a:p>
                <a:pPr algn="ct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1</m:t>
                        </m:r>
                      </m:sub>
                    </m:sSub>
                    <m:r>
                      <a:rPr lang="en-US">
                        <a:latin typeface="Cambria Math" panose="02040503050406030204" pitchFamily="18" charset="0"/>
                      </a:rPr>
                      <m:t>−1.5×</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1</m:t>
                            </m:r>
                          </m:sub>
                        </m:sSub>
                      </m:e>
                    </m:d>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3</m:t>
                        </m:r>
                      </m:sub>
                    </m:sSub>
                    <m:r>
                      <a:rPr lang="en-US">
                        <a:latin typeface="Cambria Math" panose="02040503050406030204" pitchFamily="18" charset="0"/>
                      </a:rPr>
                      <m:t>+1.5×</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1</m:t>
                            </m:r>
                          </m:sub>
                        </m:sSub>
                      </m:e>
                    </m:d>
                  </m:oMath>
                </a14:m>
                <a:r>
                  <a:rPr lang="en-US" dirty="0"/>
                  <a:t>.</a:t>
                </a:r>
              </a:p>
              <a:p>
                <a:r>
                  <a:rPr lang="en-US" b="1" dirty="0"/>
                  <a:t>Suspected outliers </a:t>
                </a:r>
                <a:r>
                  <a:rPr lang="en-US" dirty="0"/>
                  <a:t>lie between the </a:t>
                </a:r>
                <a:r>
                  <a:rPr lang="en-US" b="1" dirty="0"/>
                  <a:t>inner fences</a:t>
                </a:r>
                <a:r>
                  <a:rPr lang="en-US" dirty="0"/>
                  <a:t> and the </a:t>
                </a:r>
                <a:r>
                  <a:rPr lang="en-US" b="1" dirty="0"/>
                  <a:t>outer fences</a:t>
                </a:r>
              </a:p>
              <a:p>
                <a:pPr algn="ct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1</m:t>
                        </m:r>
                      </m:sub>
                    </m:sSub>
                    <m:r>
                      <a:rPr lang="en-US">
                        <a:latin typeface="Cambria Math" panose="02040503050406030204" pitchFamily="18" charset="0"/>
                      </a:rPr>
                      <m:t>−3×</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1</m:t>
                            </m:r>
                          </m:sub>
                        </m:sSub>
                      </m:e>
                    </m:d>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3</m:t>
                        </m:r>
                      </m:sub>
                    </m:sSub>
                    <m:r>
                      <a:rPr lang="en-US">
                        <a:latin typeface="Cambria Math" panose="02040503050406030204" pitchFamily="18" charset="0"/>
                      </a:rPr>
                      <m:t>+3×</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𝑄</m:t>
                            </m:r>
                          </m:e>
                          <m:sub>
                            <m:r>
                              <a:rPr lang="en-US">
                                <a:latin typeface="Cambria Math" panose="02040503050406030204" pitchFamily="18" charset="0"/>
                              </a:rPr>
                              <m:t>1</m:t>
                            </m:r>
                          </m:sub>
                        </m:sSub>
                      </m:e>
                    </m:d>
                  </m:oMath>
                </a14:m>
                <a:r>
                  <a:rPr lang="en-US" dirty="0"/>
                  <a:t>.</a:t>
                </a:r>
              </a:p>
              <a:p>
                <a:r>
                  <a:rPr lang="en-US" b="1" dirty="0"/>
                  <a:t>Outliers</a:t>
                </a:r>
                <a:r>
                  <a:rPr lang="en-US" dirty="0"/>
                  <a:t> lie beyond the </a:t>
                </a:r>
                <a:r>
                  <a:rPr lang="en-US" b="1" dirty="0"/>
                  <a:t>outer fences</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81195" y="2180498"/>
                <a:ext cx="8031216" cy="4140767"/>
              </a:xfrm>
              <a:blipFill>
                <a:blip r:embed="rId2"/>
                <a:stretch>
                  <a:fillRect l="-2208" t="-1529" r="-2208" b="-3976"/>
                </a:stretch>
              </a:blipFill>
            </p:spPr>
            <p:txBody>
              <a:bodyPr/>
              <a:lstStyle/>
              <a:p>
                <a:r>
                  <a:rPr lang="en-US">
                    <a:noFill/>
                  </a:rPr>
                  <a:t> </a:t>
                </a:r>
              </a:p>
            </p:txBody>
          </p:sp>
        </mc:Fallback>
      </mc:AlternateContent>
      <p:grpSp>
        <p:nvGrpSpPr>
          <p:cNvPr id="12" name="Group 11"/>
          <p:cNvGrpSpPr/>
          <p:nvPr/>
        </p:nvGrpSpPr>
        <p:grpSpPr>
          <a:xfrm>
            <a:off x="8785629" y="2558152"/>
            <a:ext cx="3391098" cy="3385458"/>
            <a:chOff x="7793845" y="2286000"/>
            <a:chExt cx="3391098" cy="3385458"/>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865" t="3350" r="41042" b="3362"/>
            <a:stretch/>
          </p:blipFill>
          <p:spPr>
            <a:xfrm>
              <a:off x="9037650" y="2286000"/>
              <a:ext cx="849087" cy="3385458"/>
            </a:xfrm>
            <a:prstGeom prst="rect">
              <a:avLst/>
            </a:prstGeom>
          </p:spPr>
        </p:pic>
        <p:sp>
          <p:nvSpPr>
            <p:cNvPr id="7" name="Rectangle 6"/>
            <p:cNvSpPr/>
            <p:nvPr/>
          </p:nvSpPr>
          <p:spPr>
            <a:xfrm>
              <a:off x="9889396" y="3609397"/>
              <a:ext cx="1295547" cy="369332"/>
            </a:xfrm>
            <a:prstGeom prst="rect">
              <a:avLst/>
            </a:prstGeom>
          </p:spPr>
          <p:txBody>
            <a:bodyPr wrap="none">
              <a:spAutoFit/>
            </a:bodyPr>
            <a:lstStyle/>
            <a:p>
              <a:r>
                <a:rPr lang="en-US">
                  <a:latin typeface="Dagny OT" panose="020B0504020201020104" pitchFamily="34" charset="77"/>
                  <a:ea typeface="Helvetica Light" charset="0"/>
                  <a:cs typeface="Helvetica Light" charset="0"/>
                </a:rPr>
                <a:t>outer fence</a:t>
              </a:r>
            </a:p>
          </p:txBody>
        </p:sp>
        <p:sp>
          <p:nvSpPr>
            <p:cNvPr id="8" name="Rectangle 7"/>
            <p:cNvSpPr/>
            <p:nvPr/>
          </p:nvSpPr>
          <p:spPr>
            <a:xfrm>
              <a:off x="9878890" y="4165346"/>
              <a:ext cx="1263487" cy="369332"/>
            </a:xfrm>
            <a:prstGeom prst="rect">
              <a:avLst/>
            </a:prstGeom>
          </p:spPr>
          <p:txBody>
            <a:bodyPr wrap="none">
              <a:spAutoFit/>
            </a:bodyPr>
            <a:lstStyle/>
            <a:p>
              <a:r>
                <a:rPr lang="en-US">
                  <a:latin typeface="Dagny OT" panose="020B0504020201020104" pitchFamily="34" charset="77"/>
                  <a:ea typeface="Helvetica Light" charset="0"/>
                  <a:cs typeface="Helvetica Light" charset="0"/>
                </a:rPr>
                <a:t>inner fence</a:t>
              </a:r>
            </a:p>
          </p:txBody>
        </p:sp>
        <p:sp>
          <p:nvSpPr>
            <p:cNvPr id="9" name="Rectangle 8"/>
            <p:cNvSpPr/>
            <p:nvPr/>
          </p:nvSpPr>
          <p:spPr>
            <a:xfrm>
              <a:off x="7952542" y="4577985"/>
              <a:ext cx="869148" cy="646331"/>
            </a:xfrm>
            <a:prstGeom prst="rect">
              <a:avLst/>
            </a:prstGeom>
          </p:spPr>
          <p:txBody>
            <a:bodyPr wrap="none">
              <a:spAutoFit/>
            </a:bodyPr>
            <a:lstStyle/>
            <a:p>
              <a:pPr algn="ctr"/>
              <a:r>
                <a:rPr lang="en-US">
                  <a:latin typeface="Dagny OT" panose="020B0504020201020104" pitchFamily="34" charset="77"/>
                  <a:ea typeface="Helvetica Light" charset="0"/>
                  <a:cs typeface="Helvetica Light" charset="0"/>
                </a:rPr>
                <a:t>regular</a:t>
              </a:r>
            </a:p>
            <a:p>
              <a:pPr algn="ctr"/>
              <a:r>
                <a:rPr lang="en-US">
                  <a:latin typeface="Dagny OT" panose="020B0504020201020104" pitchFamily="34" charset="77"/>
                  <a:ea typeface="Helvetica Light" charset="0"/>
                  <a:cs typeface="Helvetica Light" charset="0"/>
                </a:rPr>
                <a:t>points</a:t>
              </a:r>
            </a:p>
          </p:txBody>
        </p:sp>
        <p:sp>
          <p:nvSpPr>
            <p:cNvPr id="10" name="Rectangle 9"/>
            <p:cNvSpPr/>
            <p:nvPr/>
          </p:nvSpPr>
          <p:spPr>
            <a:xfrm>
              <a:off x="7793845" y="3747831"/>
              <a:ext cx="1186542" cy="646331"/>
            </a:xfrm>
            <a:prstGeom prst="rect">
              <a:avLst/>
            </a:prstGeom>
          </p:spPr>
          <p:txBody>
            <a:bodyPr wrap="none">
              <a:spAutoFit/>
            </a:bodyPr>
            <a:lstStyle/>
            <a:p>
              <a:pPr algn="ctr"/>
              <a:r>
                <a:rPr lang="en-US">
                  <a:latin typeface="Dagny OT" panose="020B0504020201020104" pitchFamily="34" charset="77"/>
                  <a:ea typeface="Helvetica Light" charset="0"/>
                  <a:cs typeface="Helvetica Light" charset="0"/>
                </a:rPr>
                <a:t>suspected</a:t>
              </a:r>
            </a:p>
            <a:p>
              <a:pPr algn="ctr"/>
              <a:r>
                <a:rPr lang="en-US">
                  <a:latin typeface="Dagny OT" panose="020B0504020201020104" pitchFamily="34" charset="77"/>
                  <a:ea typeface="Helvetica Light" charset="0"/>
                  <a:cs typeface="Helvetica Light" charset="0"/>
                </a:rPr>
                <a:t>outliers</a:t>
              </a:r>
            </a:p>
          </p:txBody>
        </p:sp>
        <p:sp>
          <p:nvSpPr>
            <p:cNvPr id="11" name="Rectangle 10"/>
            <p:cNvSpPr/>
            <p:nvPr/>
          </p:nvSpPr>
          <p:spPr>
            <a:xfrm>
              <a:off x="7922885" y="2749717"/>
              <a:ext cx="928459" cy="369332"/>
            </a:xfrm>
            <a:prstGeom prst="rect">
              <a:avLst/>
            </a:prstGeom>
          </p:spPr>
          <p:txBody>
            <a:bodyPr wrap="none">
              <a:spAutoFit/>
            </a:bodyPr>
            <a:lstStyle/>
            <a:p>
              <a:pPr algn="ctr"/>
              <a:r>
                <a:rPr lang="en-US">
                  <a:latin typeface="Dagny OT" panose="020B0504020201020104" pitchFamily="34" charset="77"/>
                  <a:ea typeface="Helvetica Light" charset="0"/>
                  <a:cs typeface="Helvetica Light" charset="0"/>
                </a:rPr>
                <a:t>outliers</a:t>
              </a:r>
            </a:p>
          </p:txBody>
        </p:sp>
      </p:grpSp>
    </p:spTree>
    <p:extLst>
      <p:ext uri="{BB962C8B-B14F-4D97-AF65-F5344CB8AC3E}">
        <p14:creationId xmlns:p14="http://schemas.microsoft.com/office/powerpoint/2010/main" val="171826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Simple Outlier Tests</a:t>
            </a:r>
            <a:endParaRPr lang="en-US" sz="2400"/>
          </a:p>
        </p:txBody>
      </p:sp>
      <p:sp>
        <p:nvSpPr>
          <p:cNvPr id="3" name="Content Placeholder 2"/>
          <p:cNvSpPr>
            <a:spLocks noGrp="1"/>
          </p:cNvSpPr>
          <p:nvPr>
            <p:ph idx="1"/>
          </p:nvPr>
        </p:nvSpPr>
        <p:spPr/>
        <p:txBody>
          <a:bodyPr>
            <a:noAutofit/>
          </a:bodyPr>
          <a:lstStyle/>
          <a:p>
            <a:pPr algn="just">
              <a:spcBef>
                <a:spcPts val="1200"/>
              </a:spcBef>
            </a:pPr>
            <a:r>
              <a:rPr lang="en-US" sz="2200" dirty="0"/>
              <a:t>The </a:t>
            </a:r>
            <a:r>
              <a:rPr lang="en-US" sz="2200" b="1" dirty="0"/>
              <a:t>Dixon Q Test </a:t>
            </a:r>
            <a:r>
              <a:rPr lang="en-US" sz="2200" dirty="0"/>
              <a:t>is</a:t>
            </a:r>
            <a:r>
              <a:rPr lang="en-US" sz="2200" b="1" dirty="0"/>
              <a:t> </a:t>
            </a:r>
            <a:r>
              <a:rPr lang="en-US" sz="2200" dirty="0"/>
              <a:t>used in experimental sciences to find outliers in (extremely) small datasets (dubious validity).</a:t>
            </a:r>
          </a:p>
          <a:p>
            <a:pPr algn="just">
              <a:spcBef>
                <a:spcPts val="1200"/>
              </a:spcBef>
            </a:pPr>
            <a:r>
              <a:rPr lang="en-US" sz="2200" dirty="0"/>
              <a:t>The </a:t>
            </a:r>
            <a:r>
              <a:rPr lang="en-US" sz="2200" b="1" dirty="0" err="1"/>
              <a:t>Mahalanobis</a:t>
            </a:r>
            <a:r>
              <a:rPr lang="en-US" sz="2200" b="1" dirty="0"/>
              <a:t> Distance </a:t>
            </a:r>
            <a:r>
              <a:rPr lang="en-US" sz="2200" dirty="0"/>
              <a:t>(linked to the leverage) can be used to find multi-dimensional outliers (when relationships are linear). </a:t>
            </a:r>
            <a:endParaRPr lang="en-US" sz="2200" b="1" dirty="0"/>
          </a:p>
          <a:p>
            <a:pPr algn="just">
              <a:spcBef>
                <a:spcPts val="1200"/>
              </a:spcBef>
            </a:pPr>
            <a:r>
              <a:rPr lang="en-US" sz="2200" dirty="0"/>
              <a:t>Other simple tests: </a:t>
            </a:r>
          </a:p>
          <a:p>
            <a:pPr lvl="1" algn="just">
              <a:spcBef>
                <a:spcPts val="1200"/>
              </a:spcBef>
              <a:buFont typeface="Wingdings" panose="05000000000000000000" pitchFamily="2" charset="2"/>
              <a:buChar char="§"/>
            </a:pPr>
            <a:r>
              <a:rPr lang="en-US" sz="2000" b="1" dirty="0"/>
              <a:t>Grubbs </a:t>
            </a:r>
            <a:r>
              <a:rPr lang="en-US" sz="2000" dirty="0"/>
              <a:t>(univariate)</a:t>
            </a:r>
          </a:p>
          <a:p>
            <a:pPr lvl="1" algn="just">
              <a:spcBef>
                <a:spcPts val="1200"/>
              </a:spcBef>
              <a:buFont typeface="Wingdings" panose="05000000000000000000" pitchFamily="2" charset="2"/>
              <a:buChar char="§"/>
            </a:pPr>
            <a:r>
              <a:rPr lang="en-US" sz="2000" b="1" dirty="0" err="1"/>
              <a:t>Tietjen</a:t>
            </a:r>
            <a:r>
              <a:rPr lang="en-US" sz="2000" b="1" dirty="0"/>
              <a:t>-Moore</a:t>
            </a:r>
            <a:r>
              <a:rPr lang="en-US" sz="2000" dirty="0"/>
              <a:t> (for a specific # of outliers)</a:t>
            </a:r>
          </a:p>
          <a:p>
            <a:pPr lvl="1" algn="just">
              <a:spcBef>
                <a:spcPts val="1200"/>
              </a:spcBef>
              <a:buFont typeface="Wingdings" panose="05000000000000000000" pitchFamily="2" charset="2"/>
              <a:buChar char="§"/>
            </a:pPr>
            <a:r>
              <a:rPr lang="en-US" sz="2000" b="1" dirty="0"/>
              <a:t>generalized extreme studentized deviate </a:t>
            </a:r>
            <a:r>
              <a:rPr lang="en-US" sz="2000" dirty="0"/>
              <a:t>(for unknown # of outliers)</a:t>
            </a:r>
          </a:p>
          <a:p>
            <a:pPr lvl="1" algn="just">
              <a:spcBef>
                <a:spcPts val="1200"/>
              </a:spcBef>
              <a:buFont typeface="Wingdings" panose="05000000000000000000" pitchFamily="2" charset="2"/>
              <a:buChar char="§"/>
            </a:pPr>
            <a:r>
              <a:rPr lang="en-US" sz="2000" b="1" dirty="0"/>
              <a:t>chi-square</a:t>
            </a:r>
            <a:r>
              <a:rPr lang="en-US" sz="2000" dirty="0"/>
              <a:t> (outliers affecting goodness-of-fit)</a:t>
            </a:r>
          </a:p>
        </p:txBody>
      </p:sp>
    </p:spTree>
    <p:extLst>
      <p:ext uri="{BB962C8B-B14F-4D97-AF65-F5344CB8AC3E}">
        <p14:creationId xmlns:p14="http://schemas.microsoft.com/office/powerpoint/2010/main" val="329160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Influential Observations</a:t>
            </a:r>
            <a:endParaRPr lang="en-US" sz="2400"/>
          </a:p>
        </p:txBody>
      </p:sp>
      <p:graphicFrame>
        <p:nvGraphicFramePr>
          <p:cNvPr id="7" name="Content Placeholder 2">
            <a:extLst>
              <a:ext uri="{FF2B5EF4-FFF2-40B4-BE49-F238E27FC236}">
                <a16:creationId xmlns:a16="http://schemas.microsoft.com/office/drawing/2014/main" id="{AB938A9D-F4E0-1F70-3B6A-0AE98ACD7DC5}"/>
              </a:ext>
            </a:extLst>
          </p:cNvPr>
          <p:cNvGraphicFramePr>
            <a:graphicFrameLocks noGrp="1"/>
          </p:cNvGraphicFramePr>
          <p:nvPr>
            <p:ph idx="1"/>
            <p:extLst>
              <p:ext uri="{D42A27DB-BD31-4B8C-83A1-F6EECF244321}">
                <p14:modId xmlns:p14="http://schemas.microsoft.com/office/powerpoint/2010/main" val="3174405104"/>
              </p:ext>
            </p:extLst>
          </p:nvPr>
        </p:nvGraphicFramePr>
        <p:xfrm>
          <a:off x="581194" y="2180498"/>
          <a:ext cx="11029615" cy="414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46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6154C57D-8812-803D-FE22-31F164A06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526" y="2016249"/>
            <a:ext cx="4363987" cy="4363987"/>
          </a:xfrm>
          <a:prstGeom prst="rect">
            <a:avLst/>
          </a:prstGeom>
        </p:spPr>
      </p:pic>
      <p:sp>
        <p:nvSpPr>
          <p:cNvPr id="2" name="Title 1"/>
          <p:cNvSpPr>
            <a:spLocks noGrp="1"/>
          </p:cNvSpPr>
          <p:nvPr>
            <p:ph type="title"/>
          </p:nvPr>
        </p:nvSpPr>
        <p:spPr/>
        <p:txBody>
          <a:bodyPr/>
          <a:lstStyle/>
          <a:p>
            <a:r>
              <a:rPr lang="en-CA"/>
              <a:t>Influential Observations</a:t>
            </a:r>
            <a:endParaRPr lang="en-US" sz="2400"/>
          </a:p>
        </p:txBody>
      </p:sp>
      <p:sp>
        <p:nvSpPr>
          <p:cNvPr id="12" name="Rectangle 11"/>
          <p:cNvSpPr/>
          <p:nvPr/>
        </p:nvSpPr>
        <p:spPr>
          <a:xfrm>
            <a:off x="7224823" y="1952278"/>
            <a:ext cx="4509052" cy="523220"/>
          </a:xfrm>
          <a:prstGeom prst="rect">
            <a:avLst/>
          </a:prstGeom>
        </p:spPr>
        <p:txBody>
          <a:bodyPr wrap="square">
            <a:spAutoFit/>
          </a:bodyPr>
          <a:lstStyle/>
          <a:p>
            <a:pPr algn="ctr"/>
            <a:r>
              <a:rPr lang="en-US" sz="1400">
                <a:latin typeface="Dagny OT" panose="020B0504020201020104" pitchFamily="34" charset="77"/>
                <a:ea typeface="Helvetica Light" charset="0"/>
                <a:cs typeface="Helvetica Light" charset="0"/>
              </a:rPr>
              <a:t>Queuing dataset: </a:t>
            </a:r>
            <a:br>
              <a:rPr lang="en-US" sz="1400">
                <a:latin typeface="Dagny OT" panose="020B0504020201020104" pitchFamily="34" charset="77"/>
                <a:ea typeface="Helvetica Light" charset="0"/>
                <a:cs typeface="Helvetica Light" charset="0"/>
              </a:rPr>
            </a:br>
            <a:r>
              <a:rPr lang="en-US" sz="1400">
                <a:latin typeface="Dagny OT" panose="020B0504020201020104" pitchFamily="34" charset="77"/>
                <a:ea typeface="Helvetica Light" charset="0"/>
                <a:cs typeface="Helvetica Light" charset="0"/>
              </a:rPr>
              <a:t>processing rate vs. arrival rate</a:t>
            </a:r>
          </a:p>
        </p:txBody>
      </p:sp>
      <p:pic>
        <p:nvPicPr>
          <p:cNvPr id="14" name="Picture 13">
            <a:extLst>
              <a:ext uri="{FF2B5EF4-FFF2-40B4-BE49-F238E27FC236}">
                <a16:creationId xmlns:a16="http://schemas.microsoft.com/office/drawing/2014/main" id="{5F977E39-8691-E3FD-1B0B-A895B9DC7C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7487" y="2884915"/>
            <a:ext cx="2743200" cy="2743200"/>
          </a:xfrm>
          <a:prstGeom prst="rect">
            <a:avLst/>
          </a:prstGeom>
        </p:spPr>
      </p:pic>
      <p:pic>
        <p:nvPicPr>
          <p:cNvPr id="15" name="Picture 14">
            <a:extLst>
              <a:ext uri="{FF2B5EF4-FFF2-40B4-BE49-F238E27FC236}">
                <a16:creationId xmlns:a16="http://schemas.microsoft.com/office/drawing/2014/main" id="{366B0C6D-CF22-5F98-2578-DF76A8D526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53487" y="2884915"/>
            <a:ext cx="2743200" cy="2743200"/>
          </a:xfrm>
          <a:prstGeom prst="rect">
            <a:avLst/>
          </a:prstGeom>
        </p:spPr>
      </p:pic>
    </p:spTree>
    <p:extLst>
      <p:ext uri="{BB962C8B-B14F-4D97-AF65-F5344CB8AC3E}">
        <p14:creationId xmlns:p14="http://schemas.microsoft.com/office/powerpoint/2010/main" val="71929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E3F6-BC4F-B34C-94A6-FC6F53DA70F8}"/>
              </a:ext>
            </a:extLst>
          </p:cNvPr>
          <p:cNvSpPr>
            <a:spLocks noGrp="1"/>
          </p:cNvSpPr>
          <p:nvPr>
            <p:ph type="title"/>
          </p:nvPr>
        </p:nvSpPr>
        <p:spPr>
          <a:xfrm>
            <a:off x="581192" y="702156"/>
            <a:ext cx="11029616" cy="1013800"/>
          </a:xfrm>
        </p:spPr>
        <p:txBody>
          <a:bodyPr>
            <a:normAutofit/>
          </a:bodyPr>
          <a:lstStyle/>
          <a:p>
            <a:r>
              <a:rPr lang="en-US">
                <a:solidFill>
                  <a:srgbClr val="FFFEFF"/>
                </a:solidFill>
              </a:rPr>
              <a:t>Anomaly Detection Remarks</a:t>
            </a:r>
          </a:p>
        </p:txBody>
      </p:sp>
      <p:graphicFrame>
        <p:nvGraphicFramePr>
          <p:cNvPr id="6" name="Content Placeholder 2">
            <a:extLst>
              <a:ext uri="{FF2B5EF4-FFF2-40B4-BE49-F238E27FC236}">
                <a16:creationId xmlns:a16="http://schemas.microsoft.com/office/drawing/2014/main" id="{547C8837-3C36-7340-40D3-7CB4DC9A2E08}"/>
              </a:ext>
            </a:extLst>
          </p:cNvPr>
          <p:cNvGraphicFramePr>
            <a:graphicFrameLocks noGrp="1"/>
          </p:cNvGraphicFramePr>
          <p:nvPr>
            <p:ph idx="1"/>
            <p:extLst>
              <p:ext uri="{D42A27DB-BD31-4B8C-83A1-F6EECF244321}">
                <p14:modId xmlns:p14="http://schemas.microsoft.com/office/powerpoint/2010/main" val="2688535190"/>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9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7BC78F-5FC0-40E9-9459-CF02CA47FAB3}"/>
              </a:ext>
            </a:extLst>
          </p:cNvPr>
          <p:cNvSpPr>
            <a:spLocks noGrp="1"/>
          </p:cNvSpPr>
          <p:nvPr>
            <p:ph type="title"/>
          </p:nvPr>
        </p:nvSpPr>
        <p:spPr/>
        <p:txBody>
          <a:bodyPr/>
          <a:lstStyle/>
          <a:p>
            <a:r>
              <a:rPr lang="en-CA"/>
              <a:t>Dimensionality of Data</a:t>
            </a:r>
          </a:p>
        </p:txBody>
      </p:sp>
      <p:sp>
        <p:nvSpPr>
          <p:cNvPr id="5" name="Content Placeholder 4">
            <a:extLst>
              <a:ext uri="{FF2B5EF4-FFF2-40B4-BE49-F238E27FC236}">
                <a16:creationId xmlns:a16="http://schemas.microsoft.com/office/drawing/2014/main" id="{63F828CB-524D-4D01-87DC-ACC44060E394}"/>
              </a:ext>
            </a:extLst>
          </p:cNvPr>
          <p:cNvSpPr>
            <a:spLocks noGrp="1"/>
          </p:cNvSpPr>
          <p:nvPr>
            <p:ph idx="1"/>
          </p:nvPr>
        </p:nvSpPr>
        <p:spPr/>
        <p:txBody>
          <a:bodyPr/>
          <a:lstStyle/>
          <a:p>
            <a:pPr>
              <a:spcBef>
                <a:spcPts val="1200"/>
              </a:spcBef>
            </a:pPr>
            <a:r>
              <a:rPr lang="en-CA" dirty="0"/>
              <a:t>In data analysis, the </a:t>
            </a:r>
            <a:r>
              <a:rPr lang="en-CA" b="1" dirty="0"/>
              <a:t>dimension</a:t>
            </a:r>
            <a:r>
              <a:rPr lang="en-CA" dirty="0"/>
              <a:t> of the data is the number of attributes that are collected in a dataset, represented by the </a:t>
            </a:r>
            <a:r>
              <a:rPr lang="en-CA" b="1" dirty="0"/>
              <a:t>number of columns</a:t>
            </a:r>
            <a:r>
              <a:rPr lang="en-CA" dirty="0"/>
              <a:t>.</a:t>
            </a:r>
            <a:endParaRPr lang="en-CA" sz="500" dirty="0"/>
          </a:p>
          <a:p>
            <a:pPr>
              <a:spcBef>
                <a:spcPts val="1200"/>
              </a:spcBef>
            </a:pPr>
            <a:r>
              <a:rPr lang="en-CA" dirty="0"/>
              <a:t>We can think of the number of variables used to describe each object (row) as a vector describing that object: the dimension is simply the </a:t>
            </a:r>
            <a:r>
              <a:rPr lang="en-CA" b="1" dirty="0"/>
              <a:t>size</a:t>
            </a:r>
            <a:r>
              <a:rPr lang="en-CA" dirty="0"/>
              <a:t> of that vector.</a:t>
            </a:r>
            <a:endParaRPr lang="en-CA" sz="500" dirty="0"/>
          </a:p>
          <a:p>
            <a:pPr>
              <a:spcBef>
                <a:spcPts val="1200"/>
              </a:spcBef>
            </a:pPr>
            <a:r>
              <a:rPr lang="en-CA" dirty="0"/>
              <a:t>(</a:t>
            </a:r>
            <a:r>
              <a:rPr lang="en-CA" b="1" dirty="0"/>
              <a:t>Note:</a:t>
            </a:r>
            <a:r>
              <a:rPr lang="en-CA" dirty="0"/>
              <a:t> “dimension” is used differently in business intelligence contexts)</a:t>
            </a:r>
          </a:p>
        </p:txBody>
      </p:sp>
    </p:spTree>
    <p:extLst>
      <p:ext uri="{BB962C8B-B14F-4D97-AF65-F5344CB8AC3E}">
        <p14:creationId xmlns:p14="http://schemas.microsoft.com/office/powerpoint/2010/main" val="35798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High Dimensionality and Big Data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spcBef>
                    <a:spcPts val="1200"/>
                  </a:spcBef>
                </a:pPr>
                <a:r>
                  <a:rPr lang="en-US" dirty="0"/>
                  <a:t>Datasets can be “big” in a variety of ways: </a:t>
                </a:r>
              </a:p>
              <a:p>
                <a:pPr lvl="1">
                  <a:spcBef>
                    <a:spcPts val="600"/>
                  </a:spcBef>
                </a:pPr>
                <a:r>
                  <a:rPr lang="en-US" dirty="0"/>
                  <a:t>too large for the </a:t>
                </a:r>
                <a:r>
                  <a:rPr lang="en-US" b="1" dirty="0"/>
                  <a:t>hardware</a:t>
                </a:r>
                <a:r>
                  <a:rPr lang="en-US" dirty="0"/>
                  <a:t> to handle (cannot be stored, accessed, manipulated properly due to # of observations, # of features, the overall size)</a:t>
                </a:r>
              </a:p>
              <a:p>
                <a:pPr lvl="1">
                  <a:spcBef>
                    <a:spcPts val="600"/>
                  </a:spcBef>
                </a:pPr>
                <a:r>
                  <a:rPr lang="en-US" dirty="0"/>
                  <a:t>dimensions can go against </a:t>
                </a:r>
                <a:r>
                  <a:rPr lang="en-US" b="1" dirty="0"/>
                  <a:t>modeling assumptions </a:t>
                </a:r>
                <a:r>
                  <a:rPr lang="en-US" dirty="0"/>
                  <a:t>(# of features </a:t>
                </a:r>
                <a14:m>
                  <m:oMath xmlns:m="http://schemas.openxmlformats.org/officeDocument/2006/math">
                    <m:r>
                      <a:rPr lang="en-US" i="1">
                        <a:latin typeface="Cambria Math" charset="0"/>
                      </a:rPr>
                      <m:t>≫</m:t>
                    </m:r>
                  </m:oMath>
                </a14:m>
                <a:r>
                  <a:rPr lang="en-US" dirty="0"/>
                  <a:t> # observations)</a:t>
                </a:r>
                <a:endParaRPr lang="en-US" sz="500" b="1" dirty="0"/>
              </a:p>
              <a:p>
                <a:pPr>
                  <a:spcBef>
                    <a:spcPts val="1200"/>
                  </a:spcBef>
                </a:pPr>
                <a:r>
                  <a:rPr lang="en-US" b="1" dirty="0"/>
                  <a:t>Examples:</a:t>
                </a:r>
              </a:p>
              <a:p>
                <a:pPr lvl="1">
                  <a:spcBef>
                    <a:spcPts val="600"/>
                  </a:spcBef>
                </a:pPr>
                <a:r>
                  <a:rPr lang="en-US" dirty="0"/>
                  <a:t>multiple sensors recording 100+ observations per second in a large geographical area over a long time period = </a:t>
                </a:r>
                <a:r>
                  <a:rPr lang="en-US" b="1" dirty="0"/>
                  <a:t>very big dataset</a:t>
                </a:r>
                <a:endParaRPr lang="en-US" dirty="0"/>
              </a:p>
              <a:p>
                <a:pPr lvl="1">
                  <a:spcBef>
                    <a:spcPts val="600"/>
                  </a:spcBef>
                </a:pPr>
                <a:r>
                  <a:rPr lang="en-US" dirty="0"/>
                  <a:t>in a corpus’ </a:t>
                </a:r>
                <a:r>
                  <a:rPr lang="en-US" i="1" dirty="0"/>
                  <a:t>Term Document Matrix </a:t>
                </a:r>
                <a:r>
                  <a:rPr lang="en-US" dirty="0"/>
                  <a:t>(cols = terms, rows = documents), the number of terms is usually substantially higher than the number of documents, leading to </a:t>
                </a:r>
                <a:r>
                  <a:rPr lang="en-US" b="1" dirty="0"/>
                  <a:t>sparse data</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5" r="-575"/>
                </a:stretch>
              </a:blipFill>
            </p:spPr>
            <p:txBody>
              <a:bodyPr/>
              <a:lstStyle/>
              <a:p>
                <a:r>
                  <a:rPr lang="en-US">
                    <a:noFill/>
                  </a:rPr>
                  <a:t> </a:t>
                </a:r>
              </a:p>
            </p:txBody>
          </p:sp>
        </mc:Fallback>
      </mc:AlternateContent>
    </p:spTree>
    <p:extLst>
      <p:ext uri="{BB962C8B-B14F-4D97-AF65-F5344CB8AC3E}">
        <p14:creationId xmlns:p14="http://schemas.microsoft.com/office/powerpoint/2010/main" val="39727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Curse of Dimensionality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EA53A34-A2A8-DF1D-FF24-B7C6AB608420}"/>
                  </a:ext>
                </a:extLst>
              </p:cNvPr>
              <p:cNvSpPr txBox="1"/>
              <p:nvPr/>
            </p:nvSpPr>
            <p:spPr>
              <a:xfrm>
                <a:off x="1688594" y="5353087"/>
                <a:ext cx="8945476" cy="845103"/>
              </a:xfrm>
              <a:prstGeom prst="rect">
                <a:avLst/>
              </a:prstGeom>
              <a:noFill/>
            </p:spPr>
            <p:txBody>
              <a:bodyPr wrap="square" rtlCol="0">
                <a:spAutoFit/>
              </a:bodyPr>
              <a:lstStyle/>
              <a:p>
                <a:pPr algn="ctr"/>
                <a14:m>
                  <m:oMath xmlns:m="http://schemas.openxmlformats.org/officeDocument/2006/math">
                    <m:r>
                      <a:rPr lang="en-US" sz="2400" i="1" smtClean="0">
                        <a:solidFill>
                          <a:schemeClr val="tx2"/>
                        </a:solidFill>
                        <a:latin typeface="Cambria Math" panose="02040503050406030204" pitchFamily="18" charset="0"/>
                      </a:rPr>
                      <m:t>𝑁</m:t>
                    </m:r>
                    <m:r>
                      <a:rPr lang="en-US" sz="2400" i="1" smtClean="0">
                        <a:solidFill>
                          <a:schemeClr val="tx2"/>
                        </a:solidFill>
                        <a:latin typeface="Cambria Math" panose="02040503050406030204" pitchFamily="18" charset="0"/>
                      </a:rPr>
                      <m:t>=100 </m:t>
                    </m:r>
                  </m:oMath>
                </a14:m>
                <a:r>
                  <a:rPr lang="en-US" sz="2400">
                    <a:solidFill>
                      <a:schemeClr val="tx2"/>
                    </a:solidFill>
                    <a:latin typeface="Dagny OT" panose="020B0504020201020104" pitchFamily="34" charset="77"/>
                  </a:rPr>
                  <a:t>observations, uniformly distributed on </a:t>
                </a:r>
                <a14:m>
                  <m:oMath xmlns:m="http://schemas.openxmlformats.org/officeDocument/2006/math">
                    <m:sSup>
                      <m:sSupPr>
                        <m:ctrlPr>
                          <a:rPr lang="en-US" sz="2400" i="1" smtClean="0">
                            <a:solidFill>
                              <a:schemeClr val="tx2"/>
                            </a:solidFill>
                            <a:latin typeface="Cambria Math" panose="02040503050406030204" pitchFamily="18" charset="0"/>
                          </a:rPr>
                        </m:ctrlPr>
                      </m:sSupPr>
                      <m:e>
                        <m:r>
                          <a:rPr lang="en-CA" sz="2400" b="0" i="1" smtClean="0">
                            <a:solidFill>
                              <a:schemeClr val="tx2"/>
                            </a:solidFill>
                            <a:latin typeface="Cambria Math" panose="02040503050406030204" pitchFamily="18" charset="0"/>
                          </a:rPr>
                          <m:t>[0,1]</m:t>
                        </m:r>
                      </m:e>
                      <m:sup>
                        <m:r>
                          <a:rPr lang="en-CA" sz="2400" b="0" i="1" smtClean="0">
                            <a:solidFill>
                              <a:schemeClr val="tx2"/>
                            </a:solidFill>
                            <a:latin typeface="Cambria Math" panose="02040503050406030204" pitchFamily="18" charset="0"/>
                          </a:rPr>
                          <m:t>𝑑</m:t>
                        </m:r>
                      </m:sup>
                    </m:sSup>
                    <m:r>
                      <a:rPr lang="en-CA" sz="2400" b="0" i="1" smtClean="0">
                        <a:solidFill>
                          <a:schemeClr val="tx2"/>
                        </a:solidFill>
                        <a:latin typeface="Cambria Math" panose="02040503050406030204" pitchFamily="18" charset="0"/>
                      </a:rPr>
                      <m:t>, </m:t>
                    </m:r>
                    <m:r>
                      <a:rPr lang="en-CA" sz="2400" b="0" i="1" smtClean="0">
                        <a:solidFill>
                          <a:schemeClr val="tx2"/>
                        </a:solidFill>
                        <a:latin typeface="Cambria Math" panose="02040503050406030204" pitchFamily="18" charset="0"/>
                      </a:rPr>
                      <m:t>𝑑</m:t>
                    </m:r>
                    <m:r>
                      <a:rPr lang="en-CA" sz="2400" b="0" i="1" smtClean="0">
                        <a:solidFill>
                          <a:schemeClr val="tx2"/>
                        </a:solidFill>
                        <a:latin typeface="Cambria Math" panose="02040503050406030204" pitchFamily="18" charset="0"/>
                      </a:rPr>
                      <m:t>=1, 2, 3</m:t>
                    </m:r>
                  </m:oMath>
                </a14:m>
                <a:r>
                  <a:rPr lang="en-US" sz="2400">
                    <a:solidFill>
                      <a:schemeClr val="tx2"/>
                    </a:solidFill>
                    <a:latin typeface="Dagny OT" panose="020B0504020201020104" pitchFamily="34" charset="77"/>
                  </a:rPr>
                  <a:t>.</a:t>
                </a:r>
              </a:p>
              <a:p>
                <a:pPr algn="ctr"/>
                <a:r>
                  <a:rPr lang="en-US" sz="2400">
                    <a:solidFill>
                      <a:schemeClr val="tx2"/>
                    </a:solidFill>
                    <a:latin typeface="Dagny OT" panose="020B0504020201020104" pitchFamily="34" charset="77"/>
                  </a:rPr>
                  <a:t>% of observations captured by </a:t>
                </a:r>
                <a14:m>
                  <m:oMath xmlns:m="http://schemas.openxmlformats.org/officeDocument/2006/math">
                    <m:sSup>
                      <m:sSupPr>
                        <m:ctrlPr>
                          <a:rPr lang="en-US" sz="2400" i="1">
                            <a:solidFill>
                              <a:schemeClr val="tx2"/>
                            </a:solidFill>
                            <a:latin typeface="Cambria Math" panose="02040503050406030204" pitchFamily="18" charset="0"/>
                          </a:rPr>
                        </m:ctrlPr>
                      </m:sSupPr>
                      <m:e>
                        <m:r>
                          <a:rPr lang="en-CA" sz="2400" i="1">
                            <a:solidFill>
                              <a:schemeClr val="tx2"/>
                            </a:solidFill>
                            <a:latin typeface="Cambria Math" panose="02040503050406030204" pitchFamily="18" charset="0"/>
                          </a:rPr>
                          <m:t>[0,1</m:t>
                        </m:r>
                        <m:r>
                          <a:rPr lang="en-CA" sz="2400" b="0" i="1" smtClean="0">
                            <a:solidFill>
                              <a:schemeClr val="tx2"/>
                            </a:solidFill>
                            <a:latin typeface="Cambria Math" panose="02040503050406030204" pitchFamily="18" charset="0"/>
                          </a:rPr>
                          <m:t>/2</m:t>
                        </m:r>
                        <m:r>
                          <a:rPr lang="en-CA" sz="2400" i="1">
                            <a:solidFill>
                              <a:schemeClr val="tx2"/>
                            </a:solidFill>
                            <a:latin typeface="Cambria Math" panose="02040503050406030204" pitchFamily="18" charset="0"/>
                          </a:rPr>
                          <m:t>]</m:t>
                        </m:r>
                      </m:e>
                      <m:sup>
                        <m:r>
                          <a:rPr lang="en-CA" sz="2400" i="1">
                            <a:solidFill>
                              <a:schemeClr val="tx2"/>
                            </a:solidFill>
                            <a:latin typeface="Cambria Math" panose="02040503050406030204" pitchFamily="18" charset="0"/>
                          </a:rPr>
                          <m:t>𝑑</m:t>
                        </m:r>
                      </m:sup>
                    </m:sSup>
                    <m:r>
                      <a:rPr lang="en-CA" sz="2400" b="0" i="1" smtClean="0">
                        <a:solidFill>
                          <a:schemeClr val="tx2"/>
                        </a:solidFill>
                        <a:latin typeface="Cambria Math" panose="02040503050406030204" pitchFamily="18" charset="0"/>
                      </a:rPr>
                      <m:t>,</m:t>
                    </m:r>
                    <m:r>
                      <a:rPr lang="en-CA" sz="2400" b="0" i="1" smtClean="0">
                        <a:solidFill>
                          <a:schemeClr val="tx2"/>
                        </a:solidFill>
                        <a:latin typeface="Cambria Math" panose="02040503050406030204" pitchFamily="18" charset="0"/>
                      </a:rPr>
                      <m:t>𝑑</m:t>
                    </m:r>
                    <m:r>
                      <a:rPr lang="en-CA" sz="2400" b="0" i="1" smtClean="0">
                        <a:solidFill>
                          <a:schemeClr val="tx2"/>
                        </a:solidFill>
                        <a:latin typeface="Cambria Math" panose="02040503050406030204" pitchFamily="18" charset="0"/>
                      </a:rPr>
                      <m:t>=1,2,3</m:t>
                    </m:r>
                  </m:oMath>
                </a14:m>
                <a:r>
                  <a:rPr lang="en-US" sz="2400">
                    <a:solidFill>
                      <a:schemeClr val="tx2"/>
                    </a:solidFill>
                    <a:latin typeface="Dagny OT" panose="020B0504020201020104" pitchFamily="34" charset="77"/>
                  </a:rPr>
                  <a:t>.</a:t>
                </a:r>
              </a:p>
            </p:txBody>
          </p:sp>
        </mc:Choice>
        <mc:Fallback xmlns="">
          <p:sp>
            <p:nvSpPr>
              <p:cNvPr id="9" name="TextBox 8">
                <a:extLst>
                  <a:ext uri="{FF2B5EF4-FFF2-40B4-BE49-F238E27FC236}">
                    <a16:creationId xmlns:a16="http://schemas.microsoft.com/office/drawing/2014/main" id="{DEA53A34-A2A8-DF1D-FF24-B7C6AB608420}"/>
                  </a:ext>
                </a:extLst>
              </p:cNvPr>
              <p:cNvSpPr txBox="1">
                <a:spLocks noRot="1" noChangeAspect="1" noMove="1" noResize="1" noEditPoints="1" noAdjustHandles="1" noChangeArrowheads="1" noChangeShapeType="1" noTextEdit="1"/>
              </p:cNvSpPr>
              <p:nvPr/>
            </p:nvSpPr>
            <p:spPr>
              <a:xfrm>
                <a:off x="1688594" y="5353087"/>
                <a:ext cx="8945476" cy="845103"/>
              </a:xfrm>
              <a:prstGeom prst="rect">
                <a:avLst/>
              </a:prstGeom>
              <a:blipFill>
                <a:blip r:embed="rId2"/>
                <a:stretch>
                  <a:fillRect t="-5036" b="-15827"/>
                </a:stretch>
              </a:blipFill>
            </p:spPr>
            <p:txBody>
              <a:bodyPr/>
              <a:lstStyle/>
              <a:p>
                <a:r>
                  <a:rPr lang="en-US">
                    <a:noFill/>
                  </a:rPr>
                  <a:t> </a:t>
                </a:r>
              </a:p>
            </p:txBody>
          </p:sp>
        </mc:Fallback>
      </mc:AlternateContent>
      <p:pic>
        <p:nvPicPr>
          <p:cNvPr id="10" name="Content Placeholder 4">
            <a:extLst>
              <a:ext uri="{FF2B5EF4-FFF2-40B4-BE49-F238E27FC236}">
                <a16:creationId xmlns:a16="http://schemas.microsoft.com/office/drawing/2014/main" id="{37E6FECF-2EEE-61B6-B4CD-6560B89ED86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095" t="8377" b="56878"/>
          <a:stretch/>
        </p:blipFill>
        <p:spPr>
          <a:xfrm>
            <a:off x="320374" y="2554853"/>
            <a:ext cx="7503709" cy="2402803"/>
          </a:xfrm>
        </p:spPr>
      </p:pic>
      <p:pic>
        <p:nvPicPr>
          <p:cNvPr id="11" name="Content Placeholder 4">
            <a:extLst>
              <a:ext uri="{FF2B5EF4-FFF2-40B4-BE49-F238E27FC236}">
                <a16:creationId xmlns:a16="http://schemas.microsoft.com/office/drawing/2014/main" id="{827F5C4F-A366-A7D4-71B8-C929500A98B1}"/>
              </a:ext>
            </a:extLst>
          </p:cNvPr>
          <p:cNvPicPr>
            <a:picLocks noChangeAspect="1"/>
          </p:cNvPicPr>
          <p:nvPr/>
        </p:nvPicPr>
        <p:blipFill rotWithShape="1">
          <a:blip r:embed="rId3">
            <a:extLst>
              <a:ext uri="{28A0092B-C50C-407E-A947-70E740481C1C}">
                <a14:useLocalDpi xmlns:a14="http://schemas.microsoft.com/office/drawing/2010/main" val="0"/>
              </a:ext>
            </a:extLst>
          </a:blip>
          <a:srcRect l="4596" t="64167" r="62056" b="4948"/>
          <a:stretch/>
        </p:blipFill>
        <p:spPr>
          <a:xfrm>
            <a:off x="8623905" y="2650532"/>
            <a:ext cx="2609200" cy="2135825"/>
          </a:xfrm>
          <a:prstGeom prst="rect">
            <a:avLst/>
          </a:prstGeom>
        </p:spPr>
      </p:pic>
      <p:sp>
        <p:nvSpPr>
          <p:cNvPr id="12" name="TextBox 11">
            <a:extLst>
              <a:ext uri="{FF2B5EF4-FFF2-40B4-BE49-F238E27FC236}">
                <a16:creationId xmlns:a16="http://schemas.microsoft.com/office/drawing/2014/main" id="{57C172CE-B9A2-3BBB-8DA1-A6A3BB3D09E4}"/>
              </a:ext>
            </a:extLst>
          </p:cNvPr>
          <p:cNvSpPr txBox="1"/>
          <p:nvPr/>
        </p:nvSpPr>
        <p:spPr>
          <a:xfrm>
            <a:off x="380474" y="2273734"/>
            <a:ext cx="3265702" cy="461665"/>
          </a:xfrm>
          <a:prstGeom prst="rect">
            <a:avLst/>
          </a:prstGeom>
          <a:noFill/>
        </p:spPr>
        <p:txBody>
          <a:bodyPr wrap="square" rtlCol="0">
            <a:spAutoFit/>
          </a:bodyPr>
          <a:lstStyle/>
          <a:p>
            <a:pPr algn="ctr"/>
            <a:r>
              <a:rPr lang="en-US" sz="2400">
                <a:solidFill>
                  <a:schemeClr val="tx2"/>
                </a:solidFill>
                <a:latin typeface="Dagny OT" panose="020B0504020201020104" pitchFamily="34" charset="77"/>
              </a:rPr>
              <a:t>42% of data is captured</a:t>
            </a:r>
          </a:p>
        </p:txBody>
      </p:sp>
      <p:sp>
        <p:nvSpPr>
          <p:cNvPr id="13" name="TextBox 12">
            <a:extLst>
              <a:ext uri="{FF2B5EF4-FFF2-40B4-BE49-F238E27FC236}">
                <a16:creationId xmlns:a16="http://schemas.microsoft.com/office/drawing/2014/main" id="{58EB2DA7-C4A5-C524-B1DE-C73973EEE4C4}"/>
              </a:ext>
            </a:extLst>
          </p:cNvPr>
          <p:cNvSpPr txBox="1"/>
          <p:nvPr/>
        </p:nvSpPr>
        <p:spPr>
          <a:xfrm>
            <a:off x="4560426" y="2281200"/>
            <a:ext cx="3201812" cy="461665"/>
          </a:xfrm>
          <a:prstGeom prst="rect">
            <a:avLst/>
          </a:prstGeom>
          <a:noFill/>
        </p:spPr>
        <p:txBody>
          <a:bodyPr wrap="square" rtlCol="0">
            <a:spAutoFit/>
          </a:bodyPr>
          <a:lstStyle/>
          <a:p>
            <a:pPr algn="ctr"/>
            <a:r>
              <a:rPr lang="en-US" sz="2400">
                <a:solidFill>
                  <a:schemeClr val="tx2"/>
                </a:solidFill>
                <a:latin typeface="Dagny OT" panose="020B0504020201020104" pitchFamily="34" charset="77"/>
              </a:rPr>
              <a:t>14% of data is captured</a:t>
            </a:r>
          </a:p>
        </p:txBody>
      </p:sp>
      <p:sp>
        <p:nvSpPr>
          <p:cNvPr id="14" name="TextBox 13">
            <a:extLst>
              <a:ext uri="{FF2B5EF4-FFF2-40B4-BE49-F238E27FC236}">
                <a16:creationId xmlns:a16="http://schemas.microsoft.com/office/drawing/2014/main" id="{853D5A76-19D5-3146-C625-E45CAE27C053}"/>
              </a:ext>
            </a:extLst>
          </p:cNvPr>
          <p:cNvSpPr txBox="1"/>
          <p:nvPr/>
        </p:nvSpPr>
        <p:spPr>
          <a:xfrm>
            <a:off x="8352430" y="2281200"/>
            <a:ext cx="3078682" cy="461665"/>
          </a:xfrm>
          <a:prstGeom prst="rect">
            <a:avLst/>
          </a:prstGeom>
          <a:noFill/>
        </p:spPr>
        <p:txBody>
          <a:bodyPr wrap="square" rtlCol="0">
            <a:spAutoFit/>
          </a:bodyPr>
          <a:lstStyle/>
          <a:p>
            <a:pPr algn="ctr"/>
            <a:r>
              <a:rPr lang="en-US" sz="2400">
                <a:solidFill>
                  <a:schemeClr val="tx2"/>
                </a:solidFill>
                <a:latin typeface="Dagny OT" panose="020B0504020201020104" pitchFamily="34" charset="77"/>
              </a:rPr>
              <a:t>7% of data is captured</a:t>
            </a:r>
          </a:p>
        </p:txBody>
      </p:sp>
      <p:sp>
        <p:nvSpPr>
          <p:cNvPr id="15" name="Rectangle 14">
            <a:extLst>
              <a:ext uri="{FF2B5EF4-FFF2-40B4-BE49-F238E27FC236}">
                <a16:creationId xmlns:a16="http://schemas.microsoft.com/office/drawing/2014/main" id="{85B68C8D-B5AB-1CE2-4D85-81886578F6F6}"/>
              </a:ext>
            </a:extLst>
          </p:cNvPr>
          <p:cNvSpPr/>
          <p:nvPr/>
        </p:nvSpPr>
        <p:spPr>
          <a:xfrm rot="19500893">
            <a:off x="10205239" y="4430806"/>
            <a:ext cx="1141332" cy="133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7A8CB6-896D-A9C5-5DE8-45EE3CBB4884}"/>
              </a:ext>
            </a:extLst>
          </p:cNvPr>
          <p:cNvSpPr/>
          <p:nvPr/>
        </p:nvSpPr>
        <p:spPr>
          <a:xfrm>
            <a:off x="9900458" y="0"/>
            <a:ext cx="2293641" cy="307777"/>
          </a:xfrm>
          <a:prstGeom prst="rect">
            <a:avLst/>
          </a:prstGeom>
        </p:spPr>
        <p:txBody>
          <a:bodyPr wrap="none">
            <a:spAutoFit/>
          </a:bodyPr>
          <a:lstStyle/>
          <a:p>
            <a:pPr algn="r"/>
            <a:r>
              <a:rPr lang="en-CA" sz="1400">
                <a:solidFill>
                  <a:schemeClr val="tx2"/>
                </a:solidFill>
                <a:latin typeface="Dagny OT" panose="020B0504020201020104" pitchFamily="34" charset="77"/>
                <a:ea typeface="Helvetica Light" charset="0"/>
                <a:cs typeface="Helvetica Light" charset="0"/>
              </a:rPr>
              <a:t>[</a:t>
            </a:r>
            <a:r>
              <a:rPr lang="en-CA" sz="1400">
                <a:solidFill>
                  <a:schemeClr val="tx2"/>
                </a:solidFill>
                <a:latin typeface="Dagny OT" panose="020B0504020201020104" pitchFamily="34" charset="77"/>
                <a:ea typeface="Helvetica Light" charset="0"/>
                <a:cs typeface="Helvetica Light" charset="0"/>
                <a:hlinkClick r:id="rId4"/>
              </a:rPr>
              <a:t>http://simplystatistics.org</a:t>
            </a:r>
            <a:r>
              <a:rPr lang="en-CA" sz="1400">
                <a:solidFill>
                  <a:schemeClr val="tx2"/>
                </a:solidFill>
                <a:latin typeface="Dagny OT" panose="020B0504020201020104" pitchFamily="34" charset="77"/>
                <a:ea typeface="Helvetica Light" charset="0"/>
                <a:cs typeface="Helvetica Light" charset="0"/>
              </a:rPr>
              <a:t>]</a:t>
            </a:r>
            <a:endParaRPr lang="en-US" sz="1400">
              <a:solidFill>
                <a:schemeClr val="tx2"/>
              </a:solidFill>
              <a:latin typeface="Dagny OT" panose="020B0504020201020104" pitchFamily="34" charset="77"/>
            </a:endParaRPr>
          </a:p>
        </p:txBody>
      </p:sp>
    </p:spTree>
    <p:extLst>
      <p:ext uri="{BB962C8B-B14F-4D97-AF65-F5344CB8AC3E}">
        <p14:creationId xmlns:p14="http://schemas.microsoft.com/office/powerpoint/2010/main" val="179750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B61E7-573F-90D7-4415-0D13DC60D6B1}"/>
              </a:ext>
            </a:extLst>
          </p:cNvPr>
          <p:cNvSpPr>
            <a:spLocks noGrp="1"/>
          </p:cNvSpPr>
          <p:nvPr>
            <p:ph type="title"/>
          </p:nvPr>
        </p:nvSpPr>
        <p:spPr/>
        <p:txBody>
          <a:bodyPr/>
          <a:lstStyle/>
          <a:p>
            <a:r>
              <a:rPr lang="en-US"/>
              <a:t>Correlation</a:t>
            </a:r>
          </a:p>
        </p:txBody>
      </p:sp>
      <p:pic>
        <p:nvPicPr>
          <p:cNvPr id="5" name="Content Placeholder 4" descr="Shape&#10;&#10;Description automatically generated with medium confidence">
            <a:extLst>
              <a:ext uri="{FF2B5EF4-FFF2-40B4-BE49-F238E27FC236}">
                <a16:creationId xmlns:a16="http://schemas.microsoft.com/office/drawing/2014/main" id="{A152A8A3-74F9-1F4E-A5FC-4EEA11CFC608}"/>
              </a:ext>
            </a:extLst>
          </p:cNvPr>
          <p:cNvPicPr>
            <a:picLocks noGrp="1" noChangeAspect="1"/>
          </p:cNvPicPr>
          <p:nvPr>
            <p:ph idx="1"/>
          </p:nvPr>
        </p:nvPicPr>
        <p:blipFill>
          <a:blip r:embed="rId2"/>
          <a:stretch>
            <a:fillRect/>
          </a:stretch>
        </p:blipFill>
        <p:spPr>
          <a:xfrm>
            <a:off x="1926192" y="2046572"/>
            <a:ext cx="8339616" cy="3470391"/>
          </a:xfrm>
        </p:spPr>
      </p:pic>
      <p:sp>
        <p:nvSpPr>
          <p:cNvPr id="7" name="Rectangle 6">
            <a:extLst>
              <a:ext uri="{FF2B5EF4-FFF2-40B4-BE49-F238E27FC236}">
                <a16:creationId xmlns:a16="http://schemas.microsoft.com/office/drawing/2014/main" id="{526DF601-B3EA-0E45-84AF-8BED6B7A8E32}"/>
              </a:ext>
            </a:extLst>
          </p:cNvPr>
          <p:cNvSpPr/>
          <p:nvPr/>
        </p:nvSpPr>
        <p:spPr>
          <a:xfrm>
            <a:off x="2690222" y="5516963"/>
            <a:ext cx="6872515" cy="646331"/>
          </a:xfrm>
          <a:prstGeom prst="rect">
            <a:avLst/>
          </a:prstGeom>
        </p:spPr>
        <p:txBody>
          <a:bodyPr wrap="square">
            <a:spAutoFit/>
          </a:bodyPr>
          <a:lstStyle/>
          <a:p>
            <a:pPr algn="ctr"/>
            <a:r>
              <a:rPr lang="en-CA">
                <a:solidFill>
                  <a:schemeClr val="tx2"/>
                </a:solidFill>
                <a:latin typeface="Dagny OT" panose="020B0504020201020104" pitchFamily="34" charset="77"/>
              </a:rPr>
              <a:t>Correlation doesn't imply causation, but it does waggle its eyebrows suggestively and gesture furtively while mouthing 'look over there'.</a:t>
            </a:r>
            <a:endParaRPr lang="en-US">
              <a:solidFill>
                <a:schemeClr val="tx2"/>
              </a:solidFill>
              <a:latin typeface="Dagny OT" panose="020B0504020201020104" pitchFamily="34" charset="77"/>
            </a:endParaRPr>
          </a:p>
        </p:txBody>
      </p:sp>
      <p:sp>
        <p:nvSpPr>
          <p:cNvPr id="9" name="TextBox 8">
            <a:extLst>
              <a:ext uri="{FF2B5EF4-FFF2-40B4-BE49-F238E27FC236}">
                <a16:creationId xmlns:a16="http://schemas.microsoft.com/office/drawing/2014/main" id="{AA1314FC-FCD3-BD31-1C2D-D48994CB3F35}"/>
              </a:ext>
            </a:extLst>
          </p:cNvPr>
          <p:cNvSpPr txBox="1"/>
          <p:nvPr/>
        </p:nvSpPr>
        <p:spPr>
          <a:xfrm>
            <a:off x="6096000" y="16162"/>
            <a:ext cx="6098720" cy="307777"/>
          </a:xfrm>
          <a:prstGeom prst="rect">
            <a:avLst/>
          </a:prstGeom>
          <a:noFill/>
        </p:spPr>
        <p:txBody>
          <a:bodyPr wrap="square">
            <a:spAutoFit/>
          </a:bodyPr>
          <a:lstStyle/>
          <a:p>
            <a:pPr algn="r"/>
            <a:r>
              <a:rPr lang="en-US" sz="1400" dirty="0">
                <a:solidFill>
                  <a:schemeClr val="tx2"/>
                </a:solidFill>
                <a:latin typeface="Dagny OT" panose="020B0504020201020104" pitchFamily="34" charset="77"/>
              </a:rPr>
              <a:t>[</a:t>
            </a:r>
            <a:r>
              <a:rPr lang="en-US" sz="1400" dirty="0">
                <a:solidFill>
                  <a:schemeClr val="tx2"/>
                </a:solidFill>
                <a:latin typeface="Dagny OT" panose="020B0504020201020104" pitchFamily="34" charset="77"/>
                <a:hlinkClick r:id="rId3"/>
              </a:rPr>
              <a:t>https://xkcd.com/552</a:t>
            </a:r>
            <a:r>
              <a:rPr lang="en-US" sz="1400" dirty="0">
                <a:solidFill>
                  <a:schemeClr val="tx2"/>
                </a:solidFill>
                <a:latin typeface="Dagny OT" panose="020B0504020201020104" pitchFamily="34" charset="77"/>
              </a:rPr>
              <a:t>]</a:t>
            </a:r>
          </a:p>
        </p:txBody>
      </p:sp>
    </p:spTree>
    <p:extLst>
      <p:ext uri="{BB962C8B-B14F-4D97-AF65-F5344CB8AC3E}">
        <p14:creationId xmlns:p14="http://schemas.microsoft.com/office/powerpoint/2010/main" val="31951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Sampling Observations</a:t>
            </a:r>
          </a:p>
        </p:txBody>
      </p:sp>
      <p:sp>
        <p:nvSpPr>
          <p:cNvPr id="3" name="Content Placeholder 2"/>
          <p:cNvSpPr>
            <a:spLocks noGrp="1"/>
          </p:cNvSpPr>
          <p:nvPr>
            <p:ph idx="1"/>
          </p:nvPr>
        </p:nvSpPr>
        <p:spPr/>
        <p:txBody>
          <a:bodyPr/>
          <a:lstStyle/>
          <a:p>
            <a:pPr lvl="0" algn="just">
              <a:spcBef>
                <a:spcPts val="1200"/>
              </a:spcBef>
            </a:pPr>
            <a:r>
              <a:rPr lang="en-US" b="1" dirty="0"/>
              <a:t>Question:</a:t>
            </a:r>
            <a:r>
              <a:rPr lang="en-US" dirty="0"/>
              <a:t> does every row of the dataset need to be used?</a:t>
            </a:r>
            <a:endParaRPr lang="en-US" sz="500" dirty="0"/>
          </a:p>
          <a:p>
            <a:pPr algn="just">
              <a:spcBef>
                <a:spcPts val="1200"/>
              </a:spcBef>
            </a:pPr>
            <a:r>
              <a:rPr lang="en-US" dirty="0"/>
              <a:t>If rows are selected randomly (with or without replacement), the resulting sample might be </a:t>
            </a:r>
            <a:r>
              <a:rPr lang="en-US" b="1" dirty="0"/>
              <a:t>representative</a:t>
            </a:r>
            <a:r>
              <a:rPr lang="en-US" dirty="0"/>
              <a:t> of the entire dataset. </a:t>
            </a:r>
            <a:endParaRPr lang="en-US" sz="500" b="1" dirty="0"/>
          </a:p>
          <a:p>
            <a:pPr algn="just">
              <a:spcBef>
                <a:spcPts val="1200"/>
              </a:spcBef>
            </a:pPr>
            <a:r>
              <a:rPr lang="en-US" b="1" dirty="0"/>
              <a:t>Drawbacks:</a:t>
            </a:r>
          </a:p>
          <a:p>
            <a:pPr lvl="1" algn="just">
              <a:spcBef>
                <a:spcPts val="600"/>
              </a:spcBef>
            </a:pPr>
            <a:r>
              <a:rPr lang="en-US" dirty="0"/>
              <a:t>if the signal of interest is rare, sampling might drown it altogether</a:t>
            </a:r>
          </a:p>
          <a:p>
            <a:pPr lvl="1" algn="just">
              <a:spcBef>
                <a:spcPts val="600"/>
              </a:spcBef>
            </a:pPr>
            <a:r>
              <a:rPr lang="en-US" dirty="0"/>
              <a:t>if aggregation is happening down the road, sampling will necessarily affect the numbers (passengers vs. flights)</a:t>
            </a:r>
          </a:p>
          <a:p>
            <a:pPr lvl="1" algn="just">
              <a:spcBef>
                <a:spcPts val="600"/>
              </a:spcBef>
            </a:pPr>
            <a:r>
              <a:rPr lang="en-US" dirty="0"/>
              <a:t>even simple operations on a large file (finding the # of lines, say) can be taxing on the memory </a:t>
            </a:r>
            <a:r>
              <a:rPr lang="mr-IN" dirty="0"/>
              <a:t>–</a:t>
            </a:r>
            <a:r>
              <a:rPr lang="en-US" dirty="0"/>
              <a:t> </a:t>
            </a:r>
            <a:r>
              <a:rPr lang="en-US" b="1" dirty="0"/>
              <a:t>prior information on the dataset structure can help</a:t>
            </a:r>
          </a:p>
        </p:txBody>
      </p:sp>
    </p:spTree>
    <p:extLst>
      <p:ext uri="{BB962C8B-B14F-4D97-AF65-F5344CB8AC3E}">
        <p14:creationId xmlns:p14="http://schemas.microsoft.com/office/powerpoint/2010/main" val="65116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Feature Selection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lgn="just">
                  <a:spcBef>
                    <a:spcPts val="1200"/>
                  </a:spcBef>
                </a:pPr>
                <a:r>
                  <a:rPr lang="en-CA" dirty="0"/>
                  <a:t>Removing </a:t>
                </a:r>
                <a:r>
                  <a:rPr lang="en-CA" b="1" dirty="0"/>
                  <a:t>irrelevant</a:t>
                </a:r>
                <a:r>
                  <a:rPr lang="en-CA" dirty="0"/>
                  <a:t>/</a:t>
                </a:r>
                <a:r>
                  <a:rPr lang="en-CA" b="1" dirty="0"/>
                  <a:t>redundant</a:t>
                </a:r>
                <a:r>
                  <a:rPr lang="en-CA" dirty="0"/>
                  <a:t> variables is a common data processing task.  </a:t>
                </a:r>
                <a:endParaRPr lang="en-CA" sz="500" dirty="0"/>
              </a:p>
              <a:p>
                <a:pPr lvl="0" algn="just">
                  <a:spcBef>
                    <a:spcPts val="1200"/>
                  </a:spcBef>
                </a:pPr>
                <a:r>
                  <a:rPr lang="en-CA" b="1" dirty="0"/>
                  <a:t>Motivations:</a:t>
                </a:r>
              </a:p>
              <a:p>
                <a:pPr lvl="1" algn="just">
                  <a:spcBef>
                    <a:spcPts val="600"/>
                  </a:spcBef>
                </a:pPr>
                <a:r>
                  <a:rPr lang="en-CA" dirty="0"/>
                  <a:t>modeling tools do not handle these well (variance inflation due to </a:t>
                </a:r>
                <a:r>
                  <a:rPr lang="en-CA" dirty="0" err="1"/>
                  <a:t>multicolinearity</a:t>
                </a:r>
                <a:r>
                  <a:rPr lang="en-CA" dirty="0"/>
                  <a:t>, etc.)</a:t>
                </a:r>
                <a:endParaRPr lang="en-US" dirty="0"/>
              </a:p>
              <a:p>
                <a:pPr lvl="1" algn="just">
                  <a:spcBef>
                    <a:spcPts val="600"/>
                  </a:spcBef>
                </a:pPr>
                <a:r>
                  <a:rPr lang="en-US" dirty="0"/>
                  <a:t>dimension reduction (# variables </a:t>
                </a:r>
                <a14:m>
                  <m:oMath xmlns:m="http://schemas.openxmlformats.org/officeDocument/2006/math">
                    <m:r>
                      <a:rPr lang="en-US" i="1">
                        <a:latin typeface="Cambria Math" charset="0"/>
                      </a:rPr>
                      <m:t>≫</m:t>
                    </m:r>
                  </m:oMath>
                </a14:m>
                <a:r>
                  <a:rPr lang="en-US" dirty="0"/>
                  <a:t> # observations)</a:t>
                </a:r>
                <a:endParaRPr lang="en-US" sz="500" dirty="0"/>
              </a:p>
              <a:p>
                <a:pPr algn="just">
                  <a:spcBef>
                    <a:spcPts val="1200"/>
                  </a:spcBef>
                </a:pPr>
                <a:r>
                  <a:rPr lang="en-US" b="1" dirty="0"/>
                  <a:t>Approaches:</a:t>
                </a:r>
              </a:p>
              <a:p>
                <a:pPr lvl="1" algn="just">
                  <a:spcBef>
                    <a:spcPts val="600"/>
                  </a:spcBef>
                </a:pPr>
                <a:r>
                  <a:rPr lang="en-US" dirty="0"/>
                  <a:t>filter vs. wrapper</a:t>
                </a:r>
              </a:p>
              <a:p>
                <a:pPr lvl="1" algn="just">
                  <a:spcBef>
                    <a:spcPts val="600"/>
                  </a:spcBef>
                </a:pPr>
                <a:r>
                  <a:rPr lang="en-US" dirty="0"/>
                  <a:t>unsupervised vs. supervised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5"/>
                </a:stretch>
              </a:blipFill>
            </p:spPr>
            <p:txBody>
              <a:bodyPr/>
              <a:lstStyle/>
              <a:p>
                <a:r>
                  <a:rPr lang="en-US">
                    <a:noFill/>
                  </a:rPr>
                  <a:t> </a:t>
                </a:r>
              </a:p>
            </p:txBody>
          </p:sp>
        </mc:Fallback>
      </mc:AlternateContent>
    </p:spTree>
    <p:extLst>
      <p:ext uri="{BB962C8B-B14F-4D97-AF65-F5344CB8AC3E}">
        <p14:creationId xmlns:p14="http://schemas.microsoft.com/office/powerpoint/2010/main" val="30127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Transformations</a:t>
            </a:r>
            <a:endParaRPr lang="en-US" sz="2400"/>
          </a:p>
        </p:txBody>
      </p:sp>
      <p:sp>
        <p:nvSpPr>
          <p:cNvPr id="3" name="Content Placeholder 2"/>
          <p:cNvSpPr>
            <a:spLocks noGrp="1"/>
          </p:cNvSpPr>
          <p:nvPr>
            <p:ph idx="1"/>
          </p:nvPr>
        </p:nvSpPr>
        <p:spPr/>
        <p:txBody>
          <a:bodyPr>
            <a:noAutofit/>
          </a:bodyPr>
          <a:lstStyle/>
          <a:p>
            <a:pPr algn="just">
              <a:spcBef>
                <a:spcPts val="1200"/>
              </a:spcBef>
            </a:pPr>
            <a:r>
              <a:rPr lang="en-US" dirty="0"/>
              <a:t>Models sometimes require that certain data assumptions be met (normality of residuals, linearity, etc.).</a:t>
            </a:r>
            <a:endParaRPr lang="en-US" sz="1000" dirty="0"/>
          </a:p>
          <a:p>
            <a:pPr algn="just">
              <a:spcBef>
                <a:spcPts val="1200"/>
              </a:spcBef>
            </a:pPr>
            <a:r>
              <a:rPr lang="en-US" dirty="0"/>
              <a:t>If the raw data does not meet the requirements, we can either:</a:t>
            </a:r>
          </a:p>
          <a:p>
            <a:pPr lvl="1" algn="just">
              <a:spcBef>
                <a:spcPts val="600"/>
              </a:spcBef>
            </a:pPr>
            <a:r>
              <a:rPr lang="en-US" dirty="0"/>
              <a:t>abandon the model </a:t>
            </a:r>
          </a:p>
          <a:p>
            <a:pPr lvl="1" algn="just">
              <a:spcBef>
                <a:spcPts val="600"/>
              </a:spcBef>
            </a:pPr>
            <a:r>
              <a:rPr lang="en-US" dirty="0"/>
              <a:t>attempt to </a:t>
            </a:r>
            <a:r>
              <a:rPr lang="en-US" b="1" dirty="0"/>
              <a:t>transform</a:t>
            </a:r>
            <a:r>
              <a:rPr lang="en-US" dirty="0"/>
              <a:t> the data</a:t>
            </a:r>
            <a:endParaRPr lang="en-CA" sz="1000" dirty="0"/>
          </a:p>
          <a:p>
            <a:pPr algn="just">
              <a:spcBef>
                <a:spcPts val="1200"/>
              </a:spcBef>
            </a:pPr>
            <a:r>
              <a:rPr lang="en-CA" dirty="0"/>
              <a:t>The second approach requires an </a:t>
            </a:r>
            <a:r>
              <a:rPr lang="en-CA" b="1" dirty="0"/>
              <a:t>inverse transformation</a:t>
            </a:r>
            <a:r>
              <a:rPr lang="en-CA" dirty="0"/>
              <a:t> to be able to draw conclusions about the </a:t>
            </a:r>
            <a:r>
              <a:rPr lang="en-CA" b="1" dirty="0"/>
              <a:t>original data</a:t>
            </a:r>
            <a:r>
              <a:rPr lang="en-CA" dirty="0"/>
              <a:t>. </a:t>
            </a:r>
            <a:endParaRPr lang="en-US" sz="100" dirty="0"/>
          </a:p>
        </p:txBody>
      </p:sp>
    </p:spTree>
    <p:extLst>
      <p:ext uri="{BB962C8B-B14F-4D97-AF65-F5344CB8AC3E}">
        <p14:creationId xmlns:p14="http://schemas.microsoft.com/office/powerpoint/2010/main" val="2978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Transformations</a:t>
            </a:r>
            <a:endParaRPr lang="en-US" sz="240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algn="just">
                  <a:spcBef>
                    <a:spcPts val="1200"/>
                  </a:spcBef>
                </a:pPr>
                <a:r>
                  <a:rPr lang="en-CA" dirty="0"/>
                  <a:t>In the data analysis context, transformations are </a:t>
                </a:r>
                <a:r>
                  <a:rPr lang="en-CA" b="1" dirty="0"/>
                  <a:t>monotonic:</a:t>
                </a:r>
              </a:p>
              <a:p>
                <a:pPr lvl="1" algn="just">
                  <a:spcBef>
                    <a:spcPts val="600"/>
                  </a:spcBef>
                </a:pPr>
                <a:r>
                  <a:rPr lang="en-CA" dirty="0"/>
                  <a:t>logarithmic</a:t>
                </a:r>
              </a:p>
              <a:p>
                <a:pPr lvl="1" algn="just">
                  <a:spcBef>
                    <a:spcPts val="600"/>
                  </a:spcBef>
                </a:pPr>
                <a:r>
                  <a:rPr lang="en-CA" dirty="0"/>
                  <a:t>square root, inverse, power: </a:t>
                </a:r>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charset="0"/>
                          </a:rPr>
                          <m:t>𝑊</m:t>
                        </m:r>
                      </m:e>
                      <m:sup>
                        <m:r>
                          <a:rPr lang="en-CA" b="0" i="1" smtClean="0">
                            <a:latin typeface="Cambria Math" charset="0"/>
                          </a:rPr>
                          <m:t>𝑘</m:t>
                        </m:r>
                      </m:sup>
                    </m:sSup>
                  </m:oMath>
                </a14:m>
                <a:endParaRPr lang="en-CA" dirty="0"/>
              </a:p>
              <a:p>
                <a:pPr lvl="1" algn="just">
                  <a:spcBef>
                    <a:spcPts val="600"/>
                  </a:spcBef>
                </a:pPr>
                <a:r>
                  <a:rPr lang="en-CA" dirty="0"/>
                  <a:t>exponential</a:t>
                </a:r>
              </a:p>
              <a:p>
                <a:pPr lvl="1" algn="just">
                  <a:spcBef>
                    <a:spcPts val="600"/>
                  </a:spcBef>
                </a:pPr>
                <a:r>
                  <a:rPr lang="en-CA" dirty="0"/>
                  <a:t>Box-Cox, etc.</a:t>
                </a:r>
                <a:endParaRPr lang="en-CA" sz="1000" dirty="0"/>
              </a:p>
              <a:p>
                <a:pPr algn="just">
                  <a:spcBef>
                    <a:spcPts val="1200"/>
                  </a:spcBef>
                </a:pPr>
                <a:r>
                  <a:rPr lang="en-CA" dirty="0"/>
                  <a:t>Transformations on </a:t>
                </a:r>
                <a14:m>
                  <m:oMath xmlns:m="http://schemas.openxmlformats.org/officeDocument/2006/math">
                    <m:r>
                      <a:rPr lang="en-CA" i="1" smtClean="0">
                        <a:latin typeface="Cambria Math" charset="0"/>
                      </a:rPr>
                      <m:t>𝑋</m:t>
                    </m:r>
                  </m:oMath>
                </a14:m>
                <a:r>
                  <a:rPr lang="en-CA" dirty="0"/>
                  <a:t> may achieve linearity, but usually at some price (correlations are not preserved, for instance). Transformations on </a:t>
                </a:r>
                <a14:m>
                  <m:oMath xmlns:m="http://schemas.openxmlformats.org/officeDocument/2006/math">
                    <m:r>
                      <a:rPr lang="en-CA" i="1" smtClean="0">
                        <a:latin typeface="Cambria Math" charset="0"/>
                      </a:rPr>
                      <m:t>𝑌</m:t>
                    </m:r>
                  </m:oMath>
                </a14:m>
                <a:r>
                  <a:rPr lang="en-CA" dirty="0"/>
                  <a:t> can help with non-normality and unequal variance of error terms.</a:t>
                </a:r>
                <a:endParaRPr lang="en-US" sz="1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5" r="-805"/>
                </a:stretch>
              </a:blipFill>
            </p:spPr>
            <p:txBody>
              <a:bodyPr/>
              <a:lstStyle/>
              <a:p>
                <a:r>
                  <a:rPr lang="en-US">
                    <a:noFill/>
                  </a:rPr>
                  <a:t> </a:t>
                </a:r>
              </a:p>
            </p:txBody>
          </p:sp>
        </mc:Fallback>
      </mc:AlternateContent>
    </p:spTree>
    <p:extLst>
      <p:ext uri="{BB962C8B-B14F-4D97-AF65-F5344CB8AC3E}">
        <p14:creationId xmlns:p14="http://schemas.microsoft.com/office/powerpoint/2010/main" val="246286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3A818B-9686-D041-ACFD-6337B43A0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119" y="396883"/>
            <a:ext cx="5967482" cy="3121150"/>
          </a:xfrm>
          <a:prstGeom prst="rect">
            <a:avLst/>
          </a:prstGeom>
        </p:spPr>
      </p:pic>
      <p:pic>
        <p:nvPicPr>
          <p:cNvPr id="7" name="Picture 6">
            <a:extLst>
              <a:ext uri="{FF2B5EF4-FFF2-40B4-BE49-F238E27FC236}">
                <a16:creationId xmlns:a16="http://schemas.microsoft.com/office/drawing/2014/main" id="{087950D6-0E60-5347-BC49-FB5A76534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118" y="3675686"/>
            <a:ext cx="5967484" cy="3121151"/>
          </a:xfrm>
          <a:prstGeom prst="rect">
            <a:avLst/>
          </a:prstGeom>
        </p:spPr>
      </p:pic>
      <p:pic>
        <p:nvPicPr>
          <p:cNvPr id="9" name="Picture 8">
            <a:extLst>
              <a:ext uri="{FF2B5EF4-FFF2-40B4-BE49-F238E27FC236}">
                <a16:creationId xmlns:a16="http://schemas.microsoft.com/office/drawing/2014/main" id="{C2FE7B14-8F54-974F-AB43-CF07CFF23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7" y="3675686"/>
            <a:ext cx="5967484" cy="3121151"/>
          </a:xfrm>
          <a:prstGeom prst="rect">
            <a:avLst/>
          </a:prstGeom>
        </p:spPr>
      </p:pic>
      <p:pic>
        <p:nvPicPr>
          <p:cNvPr id="14" name="Picture 13">
            <a:extLst>
              <a:ext uri="{FF2B5EF4-FFF2-40B4-BE49-F238E27FC236}">
                <a16:creationId xmlns:a16="http://schemas.microsoft.com/office/drawing/2014/main" id="{BCF49C33-22BC-D64C-A590-AF6F857CF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7" y="396882"/>
            <a:ext cx="5967484" cy="3121151"/>
          </a:xfrm>
          <a:prstGeom prst="rect">
            <a:avLst/>
          </a:prstGeom>
        </p:spPr>
      </p:pic>
      <p:sp>
        <p:nvSpPr>
          <p:cNvPr id="15" name="TextBox 14">
            <a:extLst>
              <a:ext uri="{FF2B5EF4-FFF2-40B4-BE49-F238E27FC236}">
                <a16:creationId xmlns:a16="http://schemas.microsoft.com/office/drawing/2014/main" id="{031C15FE-C908-4543-8845-0BED67AC163C}"/>
              </a:ext>
            </a:extLst>
          </p:cNvPr>
          <p:cNvSpPr txBox="1"/>
          <p:nvPr/>
        </p:nvSpPr>
        <p:spPr>
          <a:xfrm>
            <a:off x="452283" y="519198"/>
            <a:ext cx="2133600" cy="461665"/>
          </a:xfrm>
          <a:prstGeom prst="rect">
            <a:avLst/>
          </a:prstGeom>
          <a:noFill/>
        </p:spPr>
        <p:txBody>
          <a:bodyPr wrap="square" rtlCol="0">
            <a:spAutoFit/>
          </a:bodyPr>
          <a:lstStyle/>
          <a:p>
            <a:r>
              <a:rPr lang="en-US" sz="2400">
                <a:solidFill>
                  <a:schemeClr val="bg1"/>
                </a:solidFill>
                <a:latin typeface="Dagny OT" panose="020B0504020201020104" pitchFamily="34" charset="77"/>
              </a:rPr>
              <a:t>Original Data</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AB0AA7-2342-5046-A98A-B4401EDFC885}"/>
                  </a:ext>
                </a:extLst>
              </p:cNvPr>
              <p:cNvSpPr txBox="1"/>
              <p:nvPr/>
            </p:nvSpPr>
            <p:spPr>
              <a:xfrm>
                <a:off x="452282" y="3817921"/>
                <a:ext cx="2768589" cy="496418"/>
              </a:xfrm>
              <a:prstGeom prst="rect">
                <a:avLst/>
              </a:prstGeom>
              <a:noFill/>
            </p:spPr>
            <p:txBody>
              <a:bodyPr wrap="square" rtlCol="0">
                <a:spAutoFit/>
              </a:bodyPr>
              <a:lstStyle/>
              <a:p>
                <a:r>
                  <a:rPr lang="en-US" sz="2400">
                    <a:solidFill>
                      <a:schemeClr val="bg1"/>
                    </a:solidFill>
                    <a:latin typeface="Dagny OT" panose="020B0504020201020104" pitchFamily="34" charset="77"/>
                  </a:rPr>
                  <a:t>Square Root </a:t>
                </a:r>
                <a14:m>
                  <m:oMath xmlns:m="http://schemas.openxmlformats.org/officeDocument/2006/math">
                    <m:r>
                      <a:rPr lang="en-CA" sz="2400" b="0" i="1" smtClean="0">
                        <a:solidFill>
                          <a:schemeClr val="bg1"/>
                        </a:solidFill>
                        <a:latin typeface="Cambria Math" panose="02040503050406030204" pitchFamily="18" charset="0"/>
                      </a:rPr>
                      <m:t>(</m:t>
                    </m:r>
                    <m:rad>
                      <m:radPr>
                        <m:degHide m:val="on"/>
                        <m:ctrlPr>
                          <a:rPr lang="en-CA" sz="2400" b="0" i="1" smtClean="0">
                            <a:solidFill>
                              <a:schemeClr val="bg1"/>
                            </a:solidFill>
                            <a:latin typeface="Cambria Math" panose="02040503050406030204" pitchFamily="18" charset="0"/>
                          </a:rPr>
                        </m:ctrlPr>
                      </m:radPr>
                      <m:deg/>
                      <m:e>
                        <m:r>
                          <a:rPr lang="en-CA" sz="2400" b="0" i="1" smtClean="0">
                            <a:solidFill>
                              <a:schemeClr val="bg1"/>
                            </a:solidFill>
                            <a:latin typeface="Cambria Math" panose="02040503050406030204" pitchFamily="18" charset="0"/>
                          </a:rPr>
                          <m:t>𝑌</m:t>
                        </m:r>
                      </m:e>
                    </m:rad>
                    <m:r>
                      <a:rPr lang="en-CA" sz="2400" b="0" i="1" smtClean="0">
                        <a:solidFill>
                          <a:schemeClr val="bg1"/>
                        </a:solidFill>
                        <a:latin typeface="Cambria Math" panose="02040503050406030204" pitchFamily="18" charset="0"/>
                      </a:rPr>
                      <m:t>)</m:t>
                    </m:r>
                  </m:oMath>
                </a14:m>
                <a:endParaRPr lang="en-US" sz="2400">
                  <a:solidFill>
                    <a:schemeClr val="bg1"/>
                  </a:solidFill>
                  <a:latin typeface="Dagny OT" panose="020B0504020201020104" pitchFamily="34" charset="77"/>
                </a:endParaRPr>
              </a:p>
            </p:txBody>
          </p:sp>
        </mc:Choice>
        <mc:Fallback xmlns="">
          <p:sp>
            <p:nvSpPr>
              <p:cNvPr id="16" name="TextBox 15">
                <a:extLst>
                  <a:ext uri="{FF2B5EF4-FFF2-40B4-BE49-F238E27FC236}">
                    <a16:creationId xmlns:a16="http://schemas.microsoft.com/office/drawing/2014/main" id="{BAAB0AA7-2342-5046-A98A-B4401EDFC885}"/>
                  </a:ext>
                </a:extLst>
              </p:cNvPr>
              <p:cNvSpPr txBox="1">
                <a:spLocks noRot="1" noChangeAspect="1" noMove="1" noResize="1" noEditPoints="1" noAdjustHandles="1" noChangeArrowheads="1" noChangeShapeType="1" noTextEdit="1"/>
              </p:cNvSpPr>
              <p:nvPr/>
            </p:nvSpPr>
            <p:spPr>
              <a:xfrm>
                <a:off x="452282" y="3817921"/>
                <a:ext cx="2768589" cy="496418"/>
              </a:xfrm>
              <a:prstGeom prst="rect">
                <a:avLst/>
              </a:prstGeom>
              <a:blipFill>
                <a:blip r:embed="rId6"/>
                <a:stretch>
                  <a:fillRect l="-3304" t="-2439" b="-26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0C04D22-609A-F440-8123-3A27266CA965}"/>
                  </a:ext>
                </a:extLst>
              </p:cNvPr>
              <p:cNvSpPr txBox="1"/>
              <p:nvPr/>
            </p:nvSpPr>
            <p:spPr>
              <a:xfrm>
                <a:off x="6439431" y="519198"/>
                <a:ext cx="2133600" cy="461665"/>
              </a:xfrm>
              <a:prstGeom prst="rect">
                <a:avLst/>
              </a:prstGeom>
              <a:noFill/>
            </p:spPr>
            <p:txBody>
              <a:bodyPr wrap="square" rtlCol="0">
                <a:spAutoFit/>
              </a:bodyPr>
              <a:lstStyle/>
              <a:p>
                <a:r>
                  <a:rPr lang="en-US" sz="2400">
                    <a:solidFill>
                      <a:schemeClr val="bg1"/>
                    </a:solidFill>
                    <a:latin typeface="Dagny OT" panose="020B0504020201020104" pitchFamily="34" charset="77"/>
                  </a:rPr>
                  <a:t>Square </a:t>
                </a:r>
                <a14:m>
                  <m:oMath xmlns:m="http://schemas.openxmlformats.org/officeDocument/2006/math">
                    <m:r>
                      <a:rPr lang="en-CA" sz="2400" b="0" i="1" smtClean="0">
                        <a:solidFill>
                          <a:schemeClr val="bg1"/>
                        </a:solidFill>
                        <a:latin typeface="Cambria Math" panose="02040503050406030204" pitchFamily="18" charset="0"/>
                      </a:rPr>
                      <m:t>(</m:t>
                    </m:r>
                    <m:sSup>
                      <m:sSupPr>
                        <m:ctrlPr>
                          <a:rPr lang="en-CA" sz="2400" b="0" i="1" smtClean="0">
                            <a:solidFill>
                              <a:schemeClr val="bg1"/>
                            </a:solidFill>
                            <a:latin typeface="Cambria Math" panose="02040503050406030204" pitchFamily="18" charset="0"/>
                          </a:rPr>
                        </m:ctrlPr>
                      </m:sSupPr>
                      <m:e>
                        <m:r>
                          <a:rPr lang="en-CA" sz="2400" b="0" i="1" smtClean="0">
                            <a:solidFill>
                              <a:schemeClr val="bg1"/>
                            </a:solidFill>
                            <a:latin typeface="Cambria Math" panose="02040503050406030204" pitchFamily="18" charset="0"/>
                          </a:rPr>
                          <m:t>𝑌</m:t>
                        </m:r>
                      </m:e>
                      <m:sup>
                        <m:r>
                          <a:rPr lang="en-CA" sz="2400" b="0" i="1" smtClean="0">
                            <a:solidFill>
                              <a:schemeClr val="bg1"/>
                            </a:solidFill>
                            <a:latin typeface="Cambria Math" panose="02040503050406030204" pitchFamily="18" charset="0"/>
                          </a:rPr>
                          <m:t>2</m:t>
                        </m:r>
                      </m:sup>
                    </m:sSup>
                    <m:r>
                      <a:rPr lang="en-CA" sz="2400" b="0" i="1" smtClean="0">
                        <a:solidFill>
                          <a:schemeClr val="bg1"/>
                        </a:solidFill>
                        <a:latin typeface="Cambria Math" panose="02040503050406030204" pitchFamily="18" charset="0"/>
                      </a:rPr>
                      <m:t>)</m:t>
                    </m:r>
                  </m:oMath>
                </a14:m>
                <a:endParaRPr lang="en-US" sz="2400">
                  <a:solidFill>
                    <a:schemeClr val="bg1"/>
                  </a:solidFill>
                  <a:latin typeface="Dagny OT" panose="020B0504020201020104" pitchFamily="34" charset="77"/>
                </a:endParaRPr>
              </a:p>
            </p:txBody>
          </p:sp>
        </mc:Choice>
        <mc:Fallback xmlns="">
          <p:sp>
            <p:nvSpPr>
              <p:cNvPr id="17" name="TextBox 16">
                <a:extLst>
                  <a:ext uri="{FF2B5EF4-FFF2-40B4-BE49-F238E27FC236}">
                    <a16:creationId xmlns:a16="http://schemas.microsoft.com/office/drawing/2014/main" id="{D0C04D22-609A-F440-8123-3A27266CA965}"/>
                  </a:ext>
                </a:extLst>
              </p:cNvPr>
              <p:cNvSpPr txBox="1">
                <a:spLocks noRot="1" noChangeAspect="1" noMove="1" noResize="1" noEditPoints="1" noAdjustHandles="1" noChangeArrowheads="1" noChangeShapeType="1" noTextEdit="1"/>
              </p:cNvSpPr>
              <p:nvPr/>
            </p:nvSpPr>
            <p:spPr>
              <a:xfrm>
                <a:off x="6439431" y="519198"/>
                <a:ext cx="2133600" cy="461665"/>
              </a:xfrm>
              <a:prstGeom prst="rect">
                <a:avLst/>
              </a:prstGeom>
              <a:blipFill>
                <a:blip r:embed="rId7"/>
                <a:stretch>
                  <a:fillRect l="-4286"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33909CA-2D69-CF47-BB38-CC61F35390E2}"/>
                  </a:ext>
                </a:extLst>
              </p:cNvPr>
              <p:cNvSpPr txBox="1"/>
              <p:nvPr/>
            </p:nvSpPr>
            <p:spPr>
              <a:xfrm>
                <a:off x="6439431" y="3817921"/>
                <a:ext cx="3127650" cy="461665"/>
              </a:xfrm>
              <a:prstGeom prst="rect">
                <a:avLst/>
              </a:prstGeom>
              <a:noFill/>
            </p:spPr>
            <p:txBody>
              <a:bodyPr wrap="square" rtlCol="0">
                <a:spAutoFit/>
              </a:bodyPr>
              <a:lstStyle/>
              <a:p>
                <a:r>
                  <a:rPr lang="en-US" sz="2400">
                    <a:solidFill>
                      <a:schemeClr val="bg1"/>
                    </a:solidFill>
                    <a:latin typeface="Dagny OT" panose="020B0504020201020104" pitchFamily="34" charset="77"/>
                  </a:rPr>
                  <a:t>Reciprocal </a:t>
                </a:r>
                <a14:m>
                  <m:oMath xmlns:m="http://schemas.openxmlformats.org/officeDocument/2006/math">
                    <m:r>
                      <a:rPr lang="en-CA" sz="2400" b="0" i="1" smtClean="0">
                        <a:solidFill>
                          <a:schemeClr val="bg1"/>
                        </a:solidFill>
                        <a:latin typeface="Cambria Math" panose="02040503050406030204" pitchFamily="18" charset="0"/>
                      </a:rPr>
                      <m:t>(</m:t>
                    </m:r>
                    <m:f>
                      <m:fPr>
                        <m:type m:val="lin"/>
                        <m:ctrlPr>
                          <a:rPr lang="en-CA" sz="2400" b="0" i="1" smtClean="0">
                            <a:solidFill>
                              <a:schemeClr val="bg1"/>
                            </a:solidFill>
                            <a:latin typeface="Cambria Math" panose="02040503050406030204" pitchFamily="18" charset="0"/>
                          </a:rPr>
                        </m:ctrlPr>
                      </m:fPr>
                      <m:num>
                        <m:r>
                          <a:rPr lang="en-CA" sz="2400" b="0" i="1" smtClean="0">
                            <a:solidFill>
                              <a:schemeClr val="bg1"/>
                            </a:solidFill>
                            <a:latin typeface="Cambria Math" panose="02040503050406030204" pitchFamily="18" charset="0"/>
                          </a:rPr>
                          <m:t>1</m:t>
                        </m:r>
                      </m:num>
                      <m:den>
                        <m:r>
                          <a:rPr lang="en-CA" sz="2400" b="0" i="1" smtClean="0">
                            <a:solidFill>
                              <a:schemeClr val="bg1"/>
                            </a:solidFill>
                            <a:latin typeface="Cambria Math" panose="02040503050406030204" pitchFamily="18" charset="0"/>
                          </a:rPr>
                          <m:t>𝑌</m:t>
                        </m:r>
                      </m:den>
                    </m:f>
                    <m:r>
                      <a:rPr lang="en-CA" sz="2400" b="0" i="1" smtClean="0">
                        <a:solidFill>
                          <a:schemeClr val="bg1"/>
                        </a:solidFill>
                        <a:latin typeface="Cambria Math" panose="02040503050406030204" pitchFamily="18" charset="0"/>
                      </a:rPr>
                      <m:t>)</m:t>
                    </m:r>
                  </m:oMath>
                </a14:m>
                <a:endParaRPr lang="en-US" sz="2400">
                  <a:solidFill>
                    <a:schemeClr val="bg1"/>
                  </a:solidFill>
                  <a:latin typeface="Dagny OT" panose="020B0504020201020104" pitchFamily="34" charset="77"/>
                </a:endParaRPr>
              </a:p>
            </p:txBody>
          </p:sp>
        </mc:Choice>
        <mc:Fallback xmlns="">
          <p:sp>
            <p:nvSpPr>
              <p:cNvPr id="18" name="TextBox 17">
                <a:extLst>
                  <a:ext uri="{FF2B5EF4-FFF2-40B4-BE49-F238E27FC236}">
                    <a16:creationId xmlns:a16="http://schemas.microsoft.com/office/drawing/2014/main" id="{633909CA-2D69-CF47-BB38-CC61F35390E2}"/>
                  </a:ext>
                </a:extLst>
              </p:cNvPr>
              <p:cNvSpPr txBox="1">
                <a:spLocks noRot="1" noChangeAspect="1" noMove="1" noResize="1" noEditPoints="1" noAdjustHandles="1" noChangeArrowheads="1" noChangeShapeType="1" noTextEdit="1"/>
              </p:cNvSpPr>
              <p:nvPr/>
            </p:nvSpPr>
            <p:spPr>
              <a:xfrm>
                <a:off x="6439431" y="3817921"/>
                <a:ext cx="3127650" cy="461665"/>
              </a:xfrm>
              <a:prstGeom prst="rect">
                <a:avLst/>
              </a:prstGeom>
              <a:blipFill>
                <a:blip r:embed="rId8"/>
                <a:stretch>
                  <a:fillRect l="-2924" t="-125000" b="-190789"/>
                </a:stretch>
              </a:blipFill>
            </p:spPr>
            <p:txBody>
              <a:bodyPr/>
              <a:lstStyle/>
              <a:p>
                <a:r>
                  <a:rPr lang="en-US">
                    <a:noFill/>
                  </a:rPr>
                  <a:t> </a:t>
                </a:r>
              </a:p>
            </p:txBody>
          </p:sp>
        </mc:Fallback>
      </mc:AlternateContent>
    </p:spTree>
    <p:extLst>
      <p:ext uri="{BB962C8B-B14F-4D97-AF65-F5344CB8AC3E}">
        <p14:creationId xmlns:p14="http://schemas.microsoft.com/office/powerpoint/2010/main" val="12490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C6128-F944-054D-89FE-1B3221C46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398584"/>
            <a:ext cx="12193179" cy="637735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9AFF81-B314-3B42-AC40-1B14CF00811C}"/>
                  </a:ext>
                </a:extLst>
              </p:cNvPr>
              <p:cNvSpPr txBox="1"/>
              <p:nvPr/>
            </p:nvSpPr>
            <p:spPr>
              <a:xfrm>
                <a:off x="499039" y="613941"/>
                <a:ext cx="4140850" cy="461665"/>
              </a:xfrm>
              <a:prstGeom prst="rect">
                <a:avLst/>
              </a:prstGeom>
              <a:noFill/>
            </p:spPr>
            <p:txBody>
              <a:bodyPr wrap="square" rtlCol="0">
                <a:spAutoFit/>
              </a:bodyPr>
              <a:lstStyle/>
              <a:p>
                <a:r>
                  <a:rPr lang="en-US" sz="2400" dirty="0">
                    <a:solidFill>
                      <a:schemeClr val="bg1"/>
                    </a:solidFill>
                    <a:latin typeface="Dagny OT" panose="020B0504020201020104" pitchFamily="34" charset="77"/>
                  </a:rPr>
                  <a:t>Logarithm (Box-Cox, </a:t>
                </a:r>
                <a14:m>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𝜆</m:t>
                    </m:r>
                    <m:r>
                      <a:rPr lang="en-CA" sz="2400" b="0" i="1" smtClean="0">
                        <a:solidFill>
                          <a:schemeClr val="bg1"/>
                        </a:solidFill>
                        <a:latin typeface="Cambria Math" panose="02040503050406030204" pitchFamily="18" charset="0"/>
                        <a:ea typeface="Cambria Math" panose="02040503050406030204" pitchFamily="18" charset="0"/>
                      </a:rPr>
                      <m:t>=0</m:t>
                    </m:r>
                  </m:oMath>
                </a14:m>
                <a:r>
                  <a:rPr lang="en-US" sz="2400" dirty="0">
                    <a:solidFill>
                      <a:schemeClr val="bg1"/>
                    </a:solidFill>
                    <a:latin typeface="Dagny OT" panose="020B0504020201020104" pitchFamily="34" charset="77"/>
                  </a:rPr>
                  <a:t>)</a:t>
                </a:r>
              </a:p>
            </p:txBody>
          </p:sp>
        </mc:Choice>
        <mc:Fallback xmlns="">
          <p:sp>
            <p:nvSpPr>
              <p:cNvPr id="3" name="TextBox 2">
                <a:extLst>
                  <a:ext uri="{FF2B5EF4-FFF2-40B4-BE49-F238E27FC236}">
                    <a16:creationId xmlns:a16="http://schemas.microsoft.com/office/drawing/2014/main" id="{239AFF81-B314-3B42-AC40-1B14CF00811C}"/>
                  </a:ext>
                </a:extLst>
              </p:cNvPr>
              <p:cNvSpPr txBox="1">
                <a:spLocks noRot="1" noChangeAspect="1" noMove="1" noResize="1" noEditPoints="1" noAdjustHandles="1" noChangeArrowheads="1" noChangeShapeType="1" noTextEdit="1"/>
              </p:cNvSpPr>
              <p:nvPr/>
            </p:nvSpPr>
            <p:spPr>
              <a:xfrm>
                <a:off x="499039" y="613941"/>
                <a:ext cx="4140850" cy="461665"/>
              </a:xfrm>
              <a:prstGeom prst="rect">
                <a:avLst/>
              </a:prstGeom>
              <a:blipFill>
                <a:blip r:embed="rId3"/>
                <a:stretch>
                  <a:fillRect l="-2446" t="-10811" b="-29730"/>
                </a:stretch>
              </a:blipFill>
            </p:spPr>
            <p:txBody>
              <a:bodyPr/>
              <a:lstStyle/>
              <a:p>
                <a:r>
                  <a:rPr lang="en-US">
                    <a:noFill/>
                  </a:rPr>
                  <a:t> </a:t>
                </a:r>
              </a:p>
            </p:txBody>
          </p:sp>
        </mc:Fallback>
      </mc:AlternateContent>
    </p:spTree>
    <p:extLst>
      <p:ext uri="{BB962C8B-B14F-4D97-AF65-F5344CB8AC3E}">
        <p14:creationId xmlns:p14="http://schemas.microsoft.com/office/powerpoint/2010/main" val="3231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Scaling</a:t>
            </a:r>
            <a:endParaRPr lang="en-US" sz="240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algn="just"/>
                <a:r>
                  <a:rPr lang="en-US"/>
                  <a:t>Numeric variables may have different </a:t>
                </a:r>
                <a:r>
                  <a:rPr lang="en-US" b="1"/>
                  <a:t>scales </a:t>
                </a:r>
                <a:r>
                  <a:rPr lang="en-US"/>
                  <a:t>(i.e., weights and heights). </a:t>
                </a:r>
                <a:endParaRPr lang="en-US" sz="500"/>
              </a:p>
              <a:p>
                <a:pPr algn="just"/>
                <a:r>
                  <a:rPr lang="en-US"/>
                  <a:t>The variance of a large-range variable is typically greater than that of a small-range variable, introducing a bias (for instance). </a:t>
                </a:r>
                <a:endParaRPr lang="en-US" sz="500"/>
              </a:p>
              <a:p>
                <a:pPr algn="just"/>
                <a:r>
                  <a:rPr lang="en-US" b="1"/>
                  <a:t>Standardization</a:t>
                </a:r>
                <a:r>
                  <a:rPr lang="en-US"/>
                  <a:t> creates a variable with mean </a:t>
                </a:r>
                <a14:m>
                  <m:oMath xmlns:m="http://schemas.openxmlformats.org/officeDocument/2006/math">
                    <m:r>
                      <a:rPr lang="en-US" i="1" smtClean="0">
                        <a:latin typeface="Cambria Math" charset="0"/>
                      </a:rPr>
                      <m:t>0</m:t>
                    </m:r>
                  </m:oMath>
                </a14:m>
                <a:r>
                  <a:rPr lang="en-US"/>
                  <a:t> and std. dev. </a:t>
                </a:r>
                <a14:m>
                  <m:oMath xmlns:m="http://schemas.openxmlformats.org/officeDocument/2006/math">
                    <m:r>
                      <a:rPr lang="en-US" i="1" smtClean="0">
                        <a:latin typeface="Cambria Math" charset="0"/>
                      </a:rPr>
                      <m:t>1</m:t>
                    </m:r>
                  </m:oMath>
                </a14:m>
                <a:r>
                  <a:rPr lang="en-US"/>
                  <a:t>:</a:t>
                </a:r>
              </a:p>
              <a:p>
                <a:pPr marL="457200" lvl="1" indent="0" algn="ctr">
                  <a:buNone/>
                </a:pPr>
                <a:r>
                  <a:rPr lang="en-US"/>
                  <a:t> </a:t>
                </a:r>
                <a14:m>
                  <m:oMath xmlns:m="http://schemas.openxmlformats.org/officeDocument/2006/math">
                    <m:sSub>
                      <m:sSubPr>
                        <m:ctrlPr>
                          <a:rPr lang="en-US" sz="2800" b="0" i="1" smtClean="0">
                            <a:latin typeface="Cambria Math" panose="02040503050406030204" pitchFamily="18" charset="0"/>
                          </a:rPr>
                        </m:ctrlPr>
                      </m:sSubPr>
                      <m:e>
                        <m:r>
                          <a:rPr lang="en-CA" sz="2800" b="0" i="1" smtClean="0">
                            <a:latin typeface="Cambria Math" charset="0"/>
                          </a:rPr>
                          <m:t>𝑌</m:t>
                        </m:r>
                      </m:e>
                      <m:sub>
                        <m:r>
                          <a:rPr lang="en-CA" sz="2800" b="0" i="1" smtClean="0">
                            <a:latin typeface="Cambria Math" charset="0"/>
                          </a:rPr>
                          <m:t>𝑖</m:t>
                        </m:r>
                      </m:sub>
                    </m:sSub>
                    <m:r>
                      <a:rPr lang="en-CA" sz="2800" b="0" i="1" smtClean="0">
                        <a:latin typeface="Cambria Math" charset="0"/>
                      </a:rPr>
                      <m:t>=</m:t>
                    </m:r>
                    <m:f>
                      <m:fPr>
                        <m:ctrlPr>
                          <a:rPr lang="mr-IN" sz="2800" b="0" i="1" smtClean="0">
                            <a:latin typeface="Cambria Math" panose="02040503050406030204" pitchFamily="18" charset="0"/>
                          </a:rPr>
                        </m:ctrlPr>
                      </m:fPr>
                      <m:num>
                        <m:sSub>
                          <m:sSubPr>
                            <m:ctrlPr>
                              <a:rPr lang="en-US" sz="2800" i="1">
                                <a:latin typeface="Cambria Math" panose="02040503050406030204" pitchFamily="18" charset="0"/>
                              </a:rPr>
                            </m:ctrlPr>
                          </m:sSubPr>
                          <m:e>
                            <m:r>
                              <a:rPr lang="en-CA" sz="2800" b="0" i="1" smtClean="0">
                                <a:latin typeface="Cambria Math" charset="0"/>
                              </a:rPr>
                              <m:t>𝑋</m:t>
                            </m:r>
                          </m:e>
                          <m:sub>
                            <m:r>
                              <a:rPr lang="en-CA" sz="2800" i="1">
                                <a:latin typeface="Cambria Math" charset="0"/>
                              </a:rPr>
                              <m:t>𝑖</m:t>
                            </m:r>
                          </m:sub>
                        </m:sSub>
                        <m:r>
                          <a:rPr lang="en-CA" sz="2800" b="0" i="1" smtClean="0">
                            <a:latin typeface="Cambria Math" charset="0"/>
                          </a:rPr>
                          <m:t>−</m:t>
                        </m:r>
                        <m:acc>
                          <m:accPr>
                            <m:chr m:val="̅"/>
                            <m:ctrlPr>
                              <a:rPr lang="en-CA" sz="2800" b="0" i="1" smtClean="0">
                                <a:latin typeface="Cambria Math" panose="02040503050406030204" pitchFamily="18" charset="0"/>
                              </a:rPr>
                            </m:ctrlPr>
                          </m:accPr>
                          <m:e>
                            <m:r>
                              <a:rPr lang="en-CA" sz="2800" b="0" i="1" smtClean="0">
                                <a:latin typeface="Cambria Math" charset="0"/>
                              </a:rPr>
                              <m:t>𝑋</m:t>
                            </m:r>
                          </m:e>
                        </m:acc>
                      </m:num>
                      <m:den>
                        <m:sSub>
                          <m:sSubPr>
                            <m:ctrlPr>
                              <a:rPr lang="en-US" sz="2800" b="0" i="1" smtClean="0">
                                <a:latin typeface="Cambria Math" panose="02040503050406030204" pitchFamily="18" charset="0"/>
                              </a:rPr>
                            </m:ctrlPr>
                          </m:sSubPr>
                          <m:e>
                            <m:r>
                              <a:rPr lang="en-CA" sz="2800" b="0" i="1" smtClean="0">
                                <a:latin typeface="Cambria Math" charset="0"/>
                              </a:rPr>
                              <m:t>𝑠</m:t>
                            </m:r>
                          </m:e>
                          <m:sub>
                            <m:r>
                              <a:rPr lang="en-CA" sz="2800" b="0" i="1" smtClean="0">
                                <a:latin typeface="Cambria Math" charset="0"/>
                              </a:rPr>
                              <m:t>𝑋</m:t>
                            </m:r>
                          </m:sub>
                        </m:sSub>
                      </m:den>
                    </m:f>
                  </m:oMath>
                </a14:m>
                <a:endParaRPr lang="en-US"/>
              </a:p>
              <a:p>
                <a:r>
                  <a:rPr lang="en-US" b="1"/>
                  <a:t>Normalization</a:t>
                </a:r>
                <a:r>
                  <a:rPr lang="en-US"/>
                  <a:t> creates a new variable in the range </a:t>
                </a:r>
                <a14:m>
                  <m:oMath xmlns:m="http://schemas.openxmlformats.org/officeDocument/2006/math">
                    <m:d>
                      <m:dPr>
                        <m:begChr m:val="["/>
                        <m:endChr m:val="]"/>
                        <m:ctrlPr>
                          <a:rPr lang="en-US" i="1" smtClean="0">
                            <a:latin typeface="Cambria Math" panose="02040503050406030204" pitchFamily="18" charset="0"/>
                          </a:rPr>
                        </m:ctrlPr>
                      </m:dPr>
                      <m:e>
                        <m:r>
                          <a:rPr lang="en-US" i="1" smtClean="0">
                            <a:latin typeface="Cambria Math" charset="0"/>
                          </a:rPr>
                          <m:t>0,1</m:t>
                        </m:r>
                      </m:e>
                    </m:d>
                  </m:oMath>
                </a14:m>
                <a:r>
                  <a:rPr lang="en-US"/>
                  <a:t>:  </a:t>
                </a:r>
                <a14:m>
                  <m:oMath xmlns:m="http://schemas.openxmlformats.org/officeDocument/2006/math">
                    <m:sSub>
                      <m:sSubPr>
                        <m:ctrlPr>
                          <a:rPr lang="en-US" i="1">
                            <a:latin typeface="Cambria Math" panose="02040503050406030204" pitchFamily="18" charset="0"/>
                          </a:rPr>
                        </m:ctrlPr>
                      </m:sSubPr>
                      <m:e>
                        <m:r>
                          <a:rPr lang="en-CA" i="1">
                            <a:latin typeface="Cambria Math" charset="0"/>
                          </a:rPr>
                          <m:t>𝑌</m:t>
                        </m:r>
                      </m:e>
                      <m:sub>
                        <m:r>
                          <a:rPr lang="en-CA" i="1">
                            <a:latin typeface="Cambria Math" charset="0"/>
                          </a:rPr>
                          <m:t>𝑖</m:t>
                        </m:r>
                      </m:sub>
                    </m:sSub>
                    <m:r>
                      <a:rPr lang="en-CA" i="1">
                        <a:latin typeface="Cambria Math" charset="0"/>
                      </a:rPr>
                      <m:t>=</m:t>
                    </m:r>
                    <m:f>
                      <m:fPr>
                        <m:ctrlPr>
                          <a:rPr lang="mr-IN" i="1">
                            <a:latin typeface="Cambria Math" panose="02040503050406030204" pitchFamily="18" charset="0"/>
                          </a:rPr>
                        </m:ctrlPr>
                      </m:fPr>
                      <m:num>
                        <m:sSub>
                          <m:sSubPr>
                            <m:ctrlPr>
                              <a:rPr lang="en-US" i="1">
                                <a:latin typeface="Cambria Math" panose="02040503050406030204" pitchFamily="18" charset="0"/>
                              </a:rPr>
                            </m:ctrlPr>
                          </m:sSubPr>
                          <m:e>
                            <m:r>
                              <a:rPr lang="en-CA" i="1">
                                <a:latin typeface="Cambria Math" charset="0"/>
                              </a:rPr>
                              <m:t>𝑋</m:t>
                            </m:r>
                          </m:e>
                          <m:sub>
                            <m:r>
                              <a:rPr lang="en-CA" i="1">
                                <a:latin typeface="Cambria Math" charset="0"/>
                              </a:rPr>
                              <m:t>𝑖</m:t>
                            </m:r>
                          </m:sub>
                        </m:sSub>
                        <m:r>
                          <a:rPr lang="en-CA" i="1">
                            <a:latin typeface="Cambria Math" charset="0"/>
                          </a:rPr>
                          <m:t>−</m:t>
                        </m:r>
                        <m:func>
                          <m:funcPr>
                            <m:ctrlPr>
                              <a:rPr lang="en-CA" i="1">
                                <a:latin typeface="Cambria Math" panose="02040503050406030204" pitchFamily="18" charset="0"/>
                              </a:rPr>
                            </m:ctrlPr>
                          </m:funcPr>
                          <m:fName>
                            <m:r>
                              <m:rPr>
                                <m:sty m:val="p"/>
                              </m:rPr>
                              <a:rPr lang="en-CA">
                                <a:latin typeface="Cambria Math" charset="0"/>
                              </a:rPr>
                              <m:t>min</m:t>
                            </m:r>
                          </m:fName>
                          <m:e>
                            <m:r>
                              <a:rPr lang="en-CA" i="1">
                                <a:latin typeface="Cambria Math" charset="0"/>
                              </a:rPr>
                              <m:t>𝑋</m:t>
                            </m:r>
                          </m:e>
                        </m:func>
                      </m:num>
                      <m:den>
                        <m:func>
                          <m:funcPr>
                            <m:ctrlPr>
                              <a:rPr lang="en-CA" i="1">
                                <a:latin typeface="Cambria Math" panose="02040503050406030204" pitchFamily="18" charset="0"/>
                              </a:rPr>
                            </m:ctrlPr>
                          </m:funcPr>
                          <m:fName>
                            <m:r>
                              <m:rPr>
                                <m:sty m:val="p"/>
                              </m:rPr>
                              <a:rPr lang="en-CA">
                                <a:latin typeface="Cambria Math" charset="0"/>
                              </a:rPr>
                              <m:t>max</m:t>
                            </m:r>
                          </m:fName>
                          <m:e>
                            <m:r>
                              <a:rPr lang="en-CA" i="1">
                                <a:latin typeface="Cambria Math" charset="0"/>
                              </a:rPr>
                              <m:t>𝑋</m:t>
                            </m:r>
                            <m:r>
                              <a:rPr lang="en-CA" i="1">
                                <a:latin typeface="Cambria Math" charset="0"/>
                              </a:rPr>
                              <m:t>−</m:t>
                            </m:r>
                            <m:func>
                              <m:funcPr>
                                <m:ctrlPr>
                                  <a:rPr lang="en-CA" i="1">
                                    <a:latin typeface="Cambria Math" panose="02040503050406030204" pitchFamily="18" charset="0"/>
                                  </a:rPr>
                                </m:ctrlPr>
                              </m:funcPr>
                              <m:fName>
                                <m:r>
                                  <m:rPr>
                                    <m:sty m:val="p"/>
                                  </m:rPr>
                                  <a:rPr lang="en-CA">
                                    <a:latin typeface="Cambria Math" charset="0"/>
                                  </a:rPr>
                                  <m:t>min</m:t>
                                </m:r>
                              </m:fName>
                              <m:e>
                                <m:r>
                                  <a:rPr lang="en-CA" i="1">
                                    <a:latin typeface="Cambria Math" charset="0"/>
                                  </a:rPr>
                                  <m:t>𝑋</m:t>
                                </m:r>
                              </m:e>
                            </m:func>
                          </m:e>
                        </m:func>
                      </m:den>
                    </m:f>
                  </m:oMath>
                </a14:m>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09" r="-1818"/>
                </a:stretch>
              </a:blipFill>
            </p:spPr>
            <p:txBody>
              <a:bodyPr/>
              <a:lstStyle/>
              <a:p>
                <a:r>
                  <a:rPr lang="en-US">
                    <a:noFill/>
                  </a:rPr>
                  <a:t> </a:t>
                </a:r>
              </a:p>
            </p:txBody>
          </p:sp>
        </mc:Fallback>
      </mc:AlternateContent>
    </p:spTree>
    <p:extLst>
      <p:ext uri="{BB962C8B-B14F-4D97-AF65-F5344CB8AC3E}">
        <p14:creationId xmlns:p14="http://schemas.microsoft.com/office/powerpoint/2010/main" val="313540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Discretizing</a:t>
            </a:r>
            <a:endParaRPr lang="en-US" sz="2400"/>
          </a:p>
        </p:txBody>
      </p:sp>
      <p:sp>
        <p:nvSpPr>
          <p:cNvPr id="3" name="Content Placeholder 2"/>
          <p:cNvSpPr>
            <a:spLocks noGrp="1"/>
          </p:cNvSpPr>
          <p:nvPr>
            <p:ph idx="1"/>
          </p:nvPr>
        </p:nvSpPr>
        <p:spPr/>
        <p:txBody>
          <a:bodyPr>
            <a:noAutofit/>
          </a:bodyPr>
          <a:lstStyle/>
          <a:p>
            <a:pPr algn="just">
              <a:spcBef>
                <a:spcPts val="1200"/>
              </a:spcBef>
            </a:pPr>
            <a:r>
              <a:rPr lang="en-US" dirty="0"/>
              <a:t>To reduce computational complexity, a numeric variable may need to be replaced by an </a:t>
            </a:r>
            <a:r>
              <a:rPr lang="en-US" b="1" dirty="0"/>
              <a:t>ordinal</a:t>
            </a:r>
            <a:r>
              <a:rPr lang="en-US" dirty="0"/>
              <a:t> variable (from </a:t>
            </a:r>
            <a:r>
              <a:rPr lang="en-US" i="1" dirty="0"/>
              <a:t>height</a:t>
            </a:r>
            <a:r>
              <a:rPr lang="en-US" dirty="0"/>
              <a:t> value to “</a:t>
            </a:r>
            <a:r>
              <a:rPr lang="en-US" i="1" dirty="0"/>
              <a:t>short</a:t>
            </a:r>
            <a:r>
              <a:rPr lang="en-US" dirty="0"/>
              <a:t>”, “</a:t>
            </a:r>
            <a:r>
              <a:rPr lang="en-US" i="1" dirty="0"/>
              <a:t>average</a:t>
            </a:r>
            <a:r>
              <a:rPr lang="en-US" dirty="0"/>
              <a:t>”, “</a:t>
            </a:r>
            <a:r>
              <a:rPr lang="en-US" i="1" dirty="0"/>
              <a:t>tall</a:t>
            </a:r>
            <a:r>
              <a:rPr lang="en-US" dirty="0"/>
              <a:t>”, for instance). </a:t>
            </a:r>
            <a:endParaRPr lang="en-US" sz="500" dirty="0"/>
          </a:p>
          <a:p>
            <a:pPr algn="just">
              <a:spcBef>
                <a:spcPts val="1200"/>
              </a:spcBef>
            </a:pPr>
            <a:r>
              <a:rPr lang="en-US" b="1" dirty="0"/>
              <a:t>Domain expertise</a:t>
            </a:r>
            <a:r>
              <a:rPr lang="en-US" dirty="0"/>
              <a:t> can be used to determine the bins’ limits (although that may introduce unconscious bias to the analyses)</a:t>
            </a:r>
            <a:endParaRPr lang="en-US" sz="500" dirty="0"/>
          </a:p>
          <a:p>
            <a:pPr algn="just">
              <a:spcBef>
                <a:spcPts val="1200"/>
              </a:spcBef>
            </a:pPr>
            <a:r>
              <a:rPr lang="en-US" dirty="0"/>
              <a:t>In the absence of such expertise, limits can be set so that either</a:t>
            </a:r>
          </a:p>
          <a:p>
            <a:pPr lvl="1" algn="just">
              <a:spcBef>
                <a:spcPts val="600"/>
              </a:spcBef>
            </a:pPr>
            <a:r>
              <a:rPr lang="en-US" dirty="0"/>
              <a:t>the bins each contain the same number of observations</a:t>
            </a:r>
          </a:p>
          <a:p>
            <a:pPr lvl="1" algn="just">
              <a:spcBef>
                <a:spcPts val="600"/>
              </a:spcBef>
            </a:pPr>
            <a:r>
              <a:rPr lang="en-US" dirty="0"/>
              <a:t>the bins each have the same width</a:t>
            </a:r>
          </a:p>
          <a:p>
            <a:pPr lvl="1" algn="just">
              <a:spcBef>
                <a:spcPts val="600"/>
              </a:spcBef>
            </a:pPr>
            <a:r>
              <a:rPr lang="en-US" dirty="0"/>
              <a:t>the performance of some modeling tool is maximized </a:t>
            </a:r>
          </a:p>
        </p:txBody>
      </p:sp>
    </p:spTree>
    <p:extLst>
      <p:ext uri="{BB962C8B-B14F-4D97-AF65-F5344CB8AC3E}">
        <p14:creationId xmlns:p14="http://schemas.microsoft.com/office/powerpoint/2010/main" val="36950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Variables</a:t>
            </a:r>
            <a:endParaRPr lang="en-US" sz="240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algn="just">
                  <a:spcBef>
                    <a:spcPts val="1200"/>
                  </a:spcBef>
                </a:pPr>
                <a:r>
                  <a:rPr lang="en-US" dirty="0"/>
                  <a:t>New variables may need to be introduced:</a:t>
                </a:r>
              </a:p>
              <a:p>
                <a:pPr lvl="1" algn="just">
                  <a:spcBef>
                    <a:spcPts val="600"/>
                  </a:spcBef>
                </a:pPr>
                <a:r>
                  <a:rPr lang="en-US" dirty="0"/>
                  <a:t>as </a:t>
                </a:r>
                <a:r>
                  <a:rPr lang="en-US" b="1" dirty="0"/>
                  <a:t>functional relationships </a:t>
                </a:r>
                <a:r>
                  <a:rPr lang="en-US" dirty="0"/>
                  <a:t>of some subset of available features</a:t>
                </a:r>
              </a:p>
              <a:p>
                <a:pPr lvl="1" algn="just">
                  <a:spcBef>
                    <a:spcPts val="600"/>
                  </a:spcBef>
                </a:pPr>
                <a:r>
                  <a:rPr lang="en-US" dirty="0"/>
                  <a:t>because modeling tool may require </a:t>
                </a:r>
                <a:r>
                  <a:rPr lang="en-US" b="1" dirty="0"/>
                  <a:t>independence of observations</a:t>
                </a:r>
              </a:p>
              <a:p>
                <a:pPr lvl="1" algn="just">
                  <a:spcBef>
                    <a:spcPts val="600"/>
                  </a:spcBef>
                </a:pPr>
                <a:r>
                  <a:rPr lang="en-US" dirty="0"/>
                  <a:t>because modeling tool may require </a:t>
                </a:r>
                <a:r>
                  <a:rPr lang="en-US" b="1" dirty="0"/>
                  <a:t>independence of features</a:t>
                </a:r>
              </a:p>
              <a:p>
                <a:pPr lvl="1" algn="just">
                  <a:spcBef>
                    <a:spcPts val="600"/>
                  </a:spcBef>
                </a:pPr>
                <a:r>
                  <a:rPr lang="en-US" dirty="0"/>
                  <a:t>to simplify the analysis by looking at </a:t>
                </a:r>
                <a:r>
                  <a:rPr lang="en-US" b="1" dirty="0"/>
                  <a:t>aggregated summaries </a:t>
                </a:r>
                <a:r>
                  <a:rPr lang="en-US" dirty="0"/>
                  <a:t>(often used in text analysis)</a:t>
                </a:r>
                <a:endParaRPr lang="en-US" sz="500" dirty="0"/>
              </a:p>
              <a:p>
                <a:pPr algn="just">
                  <a:spcBef>
                    <a:spcPts val="1200"/>
                  </a:spcBef>
                </a:pPr>
                <a:r>
                  <a:rPr lang="en-US" dirty="0"/>
                  <a:t>Time dependencies </a:t>
                </a:r>
                <a14:m>
                  <m:oMath xmlns:m="http://schemas.openxmlformats.org/officeDocument/2006/math">
                    <m:r>
                      <a:rPr lang="en-US" i="1" smtClean="0">
                        <a:latin typeface="Cambria Math" charset="0"/>
                        <a:ea typeface="Cambria Math" charset="0"/>
                        <a:cs typeface="Cambria Math" charset="0"/>
                      </a:rPr>
                      <m:t>⟶</m:t>
                    </m:r>
                  </m:oMath>
                </a14:m>
                <a:r>
                  <a:rPr lang="en-US" dirty="0"/>
                  <a:t> time series analysis (lags?)</a:t>
                </a:r>
              </a:p>
              <a:p>
                <a:pPr algn="just">
                  <a:spcBef>
                    <a:spcPts val="1200"/>
                  </a:spcBef>
                </a:pPr>
                <a:r>
                  <a:rPr lang="en-US" dirty="0"/>
                  <a:t>Spatial dependencies </a:t>
                </a:r>
                <a14:m>
                  <m:oMath xmlns:m="http://schemas.openxmlformats.org/officeDocument/2006/math">
                    <m:r>
                      <a:rPr lang="en-US" i="1">
                        <a:latin typeface="Cambria Math" charset="0"/>
                        <a:ea typeface="Cambria Math" charset="0"/>
                        <a:cs typeface="Cambria Math" charset="0"/>
                      </a:rPr>
                      <m:t>⟶</m:t>
                    </m:r>
                  </m:oMath>
                </a14:m>
                <a:r>
                  <a:rPr lang="en-US" dirty="0"/>
                  <a:t> spatial analysis (</a:t>
                </a:r>
                <a:r>
                  <a:rPr lang="en-US" dirty="0" err="1"/>
                  <a:t>neighbours</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03B1362-9DEC-343A-1241-27E28EE1DE4D}"/>
              </a:ext>
            </a:extLst>
          </p:cNvPr>
          <p:cNvSpPr>
            <a:spLocks noGrp="1"/>
          </p:cNvSpPr>
          <p:nvPr>
            <p:ph type="sldNum" sz="quarter" idx="4"/>
          </p:nvPr>
        </p:nvSpPr>
        <p:spPr>
          <a:xfrm>
            <a:off x="9900458" y="644742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Dagny OT" panose="020B05040202010201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D63F5A6-AD82-4E1E-87F7-CE90DE510401}" type="slidenum">
              <a:rPr lang="en-CA" smtClean="0"/>
              <a:pPr/>
              <a:t>68</a:t>
            </a:fld>
            <a:endParaRPr lang="en-CA"/>
          </a:p>
        </p:txBody>
      </p:sp>
      <p:sp>
        <p:nvSpPr>
          <p:cNvPr id="9" name="Date Placeholder 5">
            <a:extLst>
              <a:ext uri="{FF2B5EF4-FFF2-40B4-BE49-F238E27FC236}">
                <a16:creationId xmlns:a16="http://schemas.microsoft.com/office/drawing/2014/main" id="{ED44EA20-75F6-F1A2-654A-ADD79B85C6E4}"/>
              </a:ext>
            </a:extLst>
          </p:cNvPr>
          <p:cNvSpPr txBox="1">
            <a:spLocks/>
          </p:cNvSpPr>
          <p:nvPr/>
        </p:nvSpPr>
        <p:spPr>
          <a:xfrm>
            <a:off x="1097280" y="6447427"/>
            <a:ext cx="2472271" cy="365125"/>
          </a:xfrm>
          <a:prstGeom prst="rect">
            <a:avLst/>
          </a:prstGeom>
        </p:spPr>
        <p:txBody>
          <a:bodyPr vert="horz" lIns="0" tIns="45720" rIns="0" bIns="45720" rtlCol="0" anchor="ctr">
            <a:normAutofit/>
          </a:bodyPr>
          <a:lstStyle>
            <a:lvl1pPr marL="91440" indent="-91440" algn="just" defTabSz="914400" rtl="0" eaLnBrk="1" latinLnBrk="0" hangingPunct="1">
              <a:lnSpc>
                <a:spcPct val="100000"/>
              </a:lnSpc>
              <a:spcBef>
                <a:spcPts val="2000"/>
              </a:spcBef>
              <a:spcAft>
                <a:spcPts val="200"/>
              </a:spcAft>
              <a:buClr>
                <a:schemeClr val="accent1"/>
              </a:buClr>
              <a:buSzPct val="100000"/>
              <a:buFont typeface="Calibri" panose="020F0502020204030204" pitchFamily="34" charset="0"/>
              <a:buChar char=" "/>
              <a:defRPr sz="2400" kern="1200">
                <a:solidFill>
                  <a:schemeClr val="tx2"/>
                </a:solidFill>
                <a:latin typeface="Dagny OT" panose="020B0504020201020104" pitchFamily="34" charset="0"/>
                <a:ea typeface="+mn-ea"/>
                <a:cs typeface="+mn-cs"/>
              </a:defRPr>
            </a:lvl1pPr>
            <a:lvl2pPr marL="384048" indent="-182880" algn="just"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2"/>
                </a:solidFill>
                <a:latin typeface="Dagny OT" panose="020B0504020201020104" pitchFamily="34" charset="0"/>
                <a:ea typeface="+mn-ea"/>
                <a:cs typeface="+mn-cs"/>
              </a:defRPr>
            </a:lvl2pPr>
            <a:lvl3pPr marL="384048" indent="0" algn="l" defTabSz="914400" rtl="0" eaLnBrk="1" latinLnBrk="0" hangingPunct="1">
              <a:lnSpc>
                <a:spcPct val="100000"/>
              </a:lnSpc>
              <a:spcBef>
                <a:spcPts val="200"/>
              </a:spcBef>
              <a:spcAft>
                <a:spcPts val="400"/>
              </a:spcAft>
              <a:buClr>
                <a:schemeClr val="accent1"/>
              </a:buClr>
              <a:buFont typeface="Wingdings" panose="05000000000000000000" pitchFamily="2" charset="2"/>
              <a:buNone/>
              <a:defRPr sz="1400" kern="1200">
                <a:solidFill>
                  <a:schemeClr val="tx1">
                    <a:lumMod val="75000"/>
                    <a:lumOff val="25000"/>
                  </a:schemeClr>
                </a:solidFill>
                <a:latin typeface="Dagny OT" panose="020B05040202010201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Dagny OT" panose="020B05040202010201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Dagny OT" panose="020B05040202010201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l" defTabSz="457200"/>
            <a:r>
              <a:rPr lang="en-US" sz="1400">
                <a:solidFill>
                  <a:srgbClr val="FFFFFF"/>
                </a:solidFill>
              </a:rPr>
              <a:t>DATA SCIENCE ESSENTIALS</a:t>
            </a:r>
            <a:endParaRPr lang="en-CA" sz="1400">
              <a:solidFill>
                <a:srgbClr val="FFFFFF"/>
              </a:solidFill>
            </a:endParaRPr>
          </a:p>
        </p:txBody>
      </p:sp>
    </p:spTree>
    <p:extLst>
      <p:ext uri="{BB962C8B-B14F-4D97-AF65-F5344CB8AC3E}">
        <p14:creationId xmlns:p14="http://schemas.microsoft.com/office/powerpoint/2010/main" val="99317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Storytelling and Visualization</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dirty="0"/>
              <a:t>DATA ANALYSIS and VISUAL STORYTELLING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212308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116CF0-7A17-F54B-970E-A38C4425E398}"/>
              </a:ext>
            </a:extLst>
          </p:cNvPr>
          <p:cNvSpPr>
            <a:spLocks noGrp="1"/>
          </p:cNvSpPr>
          <p:nvPr>
            <p:ph type="title"/>
          </p:nvPr>
        </p:nvSpPr>
        <p:spPr/>
        <p:txBody>
          <a:bodyPr/>
          <a:lstStyle/>
          <a:p>
            <a:r>
              <a:rPr lang="en-US" b="1">
                <a:ea typeface="Helvetica Light" charset="0"/>
                <a:cs typeface="Helvetica Light" charset="0"/>
              </a:rPr>
              <a:t>Linear Regression</a:t>
            </a:r>
            <a:endParaRPr lang="en-CA" b="1"/>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vert="horz" lIns="0" tIns="45720" rIns="0" bIns="45720" rtlCol="0" anchor="ctr">
                <a:noAutofit/>
              </a:bodyPr>
              <a:lstStyle/>
              <a:p>
                <a:pPr>
                  <a:spcBef>
                    <a:spcPts val="1200"/>
                  </a:spcBef>
                </a:pPr>
                <a:r>
                  <a:rPr lang="en-CA" dirty="0"/>
                  <a:t>The basic assumption of </a:t>
                </a:r>
                <a:r>
                  <a:rPr lang="en-CA" b="1" dirty="0"/>
                  <a:t>linear regression</a:t>
                </a:r>
                <a:r>
                  <a:rPr lang="en-CA" dirty="0"/>
                  <a:t> is that the dependent variable </a:t>
                </a:r>
                <a14:m>
                  <m:oMath xmlns:m="http://schemas.openxmlformats.org/officeDocument/2006/math">
                    <m:r>
                      <a:rPr lang="en-CA">
                        <a:latin typeface="Cambria Math" panose="02040503050406030204" pitchFamily="18" charset="0"/>
                      </a:rPr>
                      <m:t>𝑦</m:t>
                    </m:r>
                  </m:oMath>
                </a14:m>
                <a:r>
                  <a:rPr lang="en-CA" dirty="0"/>
                  <a:t> can be approximated by a linear combination of the independent variables:</a:t>
                </a:r>
              </a:p>
              <a:p>
                <a:pPr marL="629975" lvl="2" indent="0">
                  <a:spcBef>
                    <a:spcPts val="1200"/>
                  </a:spcBef>
                  <a:buNone/>
                </a:pPr>
                <a14:m>
                  <m:oMathPara xmlns:m="http://schemas.openxmlformats.org/officeDocument/2006/math">
                    <m:oMathParaPr>
                      <m:jc m:val="centerGroup"/>
                    </m:oMathParaPr>
                    <m:oMath xmlns:m="http://schemas.openxmlformats.org/officeDocument/2006/math">
                      <m:r>
                        <a:rPr lang="en-CA" sz="2400" b="1" i="1">
                          <a:latin typeface="Cambria Math" panose="02040503050406030204" pitchFamily="18" charset="0"/>
                        </a:rPr>
                        <m:t>𝐘</m:t>
                      </m:r>
                      <m:r>
                        <a:rPr lang="en-CA" sz="2400">
                          <a:latin typeface="Cambria Math" panose="02040503050406030204" pitchFamily="18" charset="0"/>
                        </a:rPr>
                        <m:t>=</m:t>
                      </m:r>
                      <m:r>
                        <a:rPr lang="en-CA" sz="2400" b="1" i="1">
                          <a:latin typeface="Cambria Math" panose="02040503050406030204" pitchFamily="18" charset="0"/>
                        </a:rPr>
                        <m:t>𝐗</m:t>
                      </m:r>
                      <m:r>
                        <a:rPr lang="en-CA" sz="2400" b="1" i="1">
                          <a:latin typeface="Cambria Math" panose="02040503050406030204" pitchFamily="18" charset="0"/>
                        </a:rPr>
                        <m:t>𝛃</m:t>
                      </m:r>
                      <m:r>
                        <a:rPr lang="en-CA" sz="2400">
                          <a:latin typeface="Cambria Math" panose="02040503050406030204" pitchFamily="18" charset="0"/>
                        </a:rPr>
                        <m:t>+</m:t>
                      </m:r>
                      <m:r>
                        <a:rPr lang="en-CA" sz="2400" b="1" i="0">
                          <a:latin typeface="Cambria Math" panose="02040503050406030204" pitchFamily="18" charset="0"/>
                        </a:rPr>
                        <m:t>𝛆</m:t>
                      </m:r>
                    </m:oMath>
                  </m:oMathPara>
                </a14:m>
                <a:endParaRPr lang="en-CA" sz="2400" b="1" dirty="0"/>
              </a:p>
              <a:p>
                <a:pPr>
                  <a:spcBef>
                    <a:spcPts val="1200"/>
                  </a:spcBef>
                </a:pPr>
                <a:r>
                  <a:rPr lang="en-CA" dirty="0"/>
                  <a:t>where </a:t>
                </a:r>
                <a14:m>
                  <m:oMath xmlns:m="http://schemas.openxmlformats.org/officeDocument/2006/math">
                    <m:r>
                      <a:rPr lang="en-CA" b="1" i="1">
                        <a:latin typeface="Cambria Math" panose="02040503050406030204" pitchFamily="18" charset="0"/>
                      </a:rPr>
                      <m:t>𝛃</m:t>
                    </m:r>
                    <m:r>
                      <a:rPr lang="en-CA">
                        <a:latin typeface="Cambria Math" panose="02040503050406030204" pitchFamily="18" charset="0"/>
                      </a:rPr>
                      <m:t>∈</m:t>
                    </m:r>
                    <m:sSup>
                      <m:sSupPr>
                        <m:ctrlPr>
                          <a:rPr lang="en-CA" i="1">
                            <a:latin typeface="Cambria Math" panose="02040503050406030204" pitchFamily="18" charset="0"/>
                          </a:rPr>
                        </m:ctrlPr>
                      </m:sSupPr>
                      <m:e>
                        <m:r>
                          <a:rPr lang="en-CA">
                            <a:latin typeface="Cambria Math" panose="02040503050406030204" pitchFamily="18" charset="0"/>
                          </a:rPr>
                          <m:t>ℝ</m:t>
                        </m:r>
                      </m:e>
                      <m:sup>
                        <m:r>
                          <a:rPr lang="en-CA">
                            <a:latin typeface="Cambria Math" panose="02040503050406030204" pitchFamily="18" charset="0"/>
                          </a:rPr>
                          <m:t>𝑝</m:t>
                        </m:r>
                      </m:sup>
                    </m:sSup>
                  </m:oMath>
                </a14:m>
                <a:r>
                  <a:rPr lang="en-CA" dirty="0"/>
                  <a:t> is to be determined based on the </a:t>
                </a:r>
                <a:r>
                  <a:rPr lang="en-CA" b="1" dirty="0"/>
                  <a:t>training set</a:t>
                </a:r>
                <a:r>
                  <a:rPr lang="en-CA" dirty="0"/>
                  <a:t>, and for which</a:t>
                </a:r>
              </a:p>
              <a:p>
                <a:pPr marL="629975" lvl="2" indent="0">
                  <a:spcBef>
                    <a:spcPts val="1200"/>
                  </a:spcBef>
                  <a:buNone/>
                </a:pPr>
                <a14:m>
                  <m:oMathPara xmlns:m="http://schemas.openxmlformats.org/officeDocument/2006/math">
                    <m:oMathParaPr>
                      <m:jc m:val="centerGroup"/>
                    </m:oMathParaPr>
                    <m:oMath xmlns:m="http://schemas.openxmlformats.org/officeDocument/2006/math">
                      <m:r>
                        <a:rPr lang="en-CA" sz="2400">
                          <a:latin typeface="Cambria Math" panose="02040503050406030204" pitchFamily="18" charset="0"/>
                        </a:rPr>
                        <m:t>𝐸</m:t>
                      </m:r>
                      <m:d>
                        <m:dPr>
                          <m:ctrlPr>
                            <a:rPr lang="en-CA" sz="2400" i="1">
                              <a:latin typeface="Cambria Math" panose="02040503050406030204" pitchFamily="18" charset="0"/>
                            </a:rPr>
                          </m:ctrlPr>
                        </m:dPr>
                        <m:e>
                          <m:r>
                            <a:rPr lang="en-CA" sz="2400" b="1" i="1">
                              <a:latin typeface="Cambria Math" panose="02040503050406030204" pitchFamily="18" charset="0"/>
                            </a:rPr>
                            <m:t>𝛆</m:t>
                          </m:r>
                        </m:e>
                        <m:e>
                          <m:r>
                            <a:rPr lang="en-CA" sz="2400" b="1" i="1">
                              <a:latin typeface="Cambria Math" panose="02040503050406030204" pitchFamily="18" charset="0"/>
                            </a:rPr>
                            <m:t>𝐗</m:t>
                          </m:r>
                        </m:e>
                      </m:d>
                      <m:r>
                        <a:rPr lang="en-CA" sz="2400">
                          <a:latin typeface="Cambria Math" panose="02040503050406030204" pitchFamily="18" charset="0"/>
                        </a:rPr>
                        <m:t>=</m:t>
                      </m:r>
                      <m:r>
                        <a:rPr lang="en-CA" sz="2400" b="1" i="1">
                          <a:latin typeface="Cambria Math" panose="02040503050406030204" pitchFamily="18" charset="0"/>
                        </a:rPr>
                        <m:t>𝟎</m:t>
                      </m:r>
                      <m:r>
                        <a:rPr lang="en-CA" sz="2400">
                          <a:latin typeface="Cambria Math" panose="02040503050406030204" pitchFamily="18" charset="0"/>
                        </a:rPr>
                        <m:t>,  </m:t>
                      </m:r>
                      <m:r>
                        <a:rPr lang="en-CA" sz="2400">
                          <a:latin typeface="Cambria Math" panose="02040503050406030204" pitchFamily="18" charset="0"/>
                        </a:rPr>
                        <m:t>𝐸</m:t>
                      </m:r>
                      <m:d>
                        <m:dPr>
                          <m:ctrlPr>
                            <a:rPr lang="en-CA" sz="2400" i="1">
                              <a:latin typeface="Cambria Math" panose="02040503050406030204" pitchFamily="18" charset="0"/>
                            </a:rPr>
                          </m:ctrlPr>
                        </m:dPr>
                        <m:e>
                          <m:r>
                            <a:rPr lang="en-CA" sz="2400" b="1" i="1">
                              <a:latin typeface="Cambria Math" panose="02040503050406030204" pitchFamily="18" charset="0"/>
                            </a:rPr>
                            <m:t>𝛆</m:t>
                          </m:r>
                          <m:sSup>
                            <m:sSupPr>
                              <m:ctrlPr>
                                <a:rPr lang="en-CA" sz="2400" i="1">
                                  <a:latin typeface="Cambria Math" panose="02040503050406030204" pitchFamily="18" charset="0"/>
                                </a:rPr>
                              </m:ctrlPr>
                            </m:sSupPr>
                            <m:e>
                              <m:r>
                                <a:rPr lang="en-CA" sz="2400" b="1" i="1">
                                  <a:latin typeface="Cambria Math" panose="02040503050406030204" pitchFamily="18" charset="0"/>
                                </a:rPr>
                                <m:t>𝛆</m:t>
                              </m:r>
                            </m:e>
                            <m:sup>
                              <m:r>
                                <a:rPr lang="en-CA" sz="2400">
                                  <a:latin typeface="Cambria Math" panose="02040503050406030204" pitchFamily="18" charset="0"/>
                                </a:rPr>
                                <m:t>𝑇</m:t>
                              </m:r>
                            </m:sup>
                          </m:sSup>
                        </m:e>
                        <m:e>
                          <m:r>
                            <a:rPr lang="en-CA" sz="2400" b="1" i="1">
                              <a:latin typeface="Cambria Math" panose="02040503050406030204" pitchFamily="18" charset="0"/>
                            </a:rPr>
                            <m:t>𝐗</m:t>
                          </m:r>
                        </m:e>
                      </m:d>
                      <m:r>
                        <a:rPr lang="en-CA" sz="2400">
                          <a:latin typeface="Cambria Math" panose="02040503050406030204" pitchFamily="18" charset="0"/>
                        </a:rPr>
                        <m:t>=</m:t>
                      </m:r>
                      <m:sSup>
                        <m:sSupPr>
                          <m:ctrlPr>
                            <a:rPr lang="en-CA" sz="2400" i="1">
                              <a:latin typeface="Cambria Math" panose="02040503050406030204" pitchFamily="18" charset="0"/>
                            </a:rPr>
                          </m:ctrlPr>
                        </m:sSupPr>
                        <m:e>
                          <m:r>
                            <a:rPr lang="en-CA" sz="2400">
                              <a:latin typeface="Cambria Math" panose="02040503050406030204" pitchFamily="18" charset="0"/>
                            </a:rPr>
                            <m:t>𝜎</m:t>
                          </m:r>
                        </m:e>
                        <m:sup>
                          <m:r>
                            <a:rPr lang="en-CA" sz="2400">
                              <a:latin typeface="Cambria Math" panose="02040503050406030204" pitchFamily="18" charset="0"/>
                            </a:rPr>
                            <m:t>2</m:t>
                          </m:r>
                        </m:sup>
                      </m:sSup>
                      <m:r>
                        <a:rPr lang="en-CA" sz="2400" b="1" i="1">
                          <a:latin typeface="Cambria Math" panose="02040503050406030204" pitchFamily="18" charset="0"/>
                        </a:rPr>
                        <m:t>𝐈</m:t>
                      </m:r>
                      <m:r>
                        <a:rPr lang="en-CA" sz="2400">
                          <a:latin typeface="Cambria Math" panose="02040503050406030204" pitchFamily="18" charset="0"/>
                        </a:rPr>
                        <m:t>. </m:t>
                      </m:r>
                    </m:oMath>
                  </m:oMathPara>
                </a14:m>
                <a:endParaRPr lang="en-CA" sz="2400" dirty="0"/>
              </a:p>
              <a:p>
                <a:pPr>
                  <a:spcBef>
                    <a:spcPts val="1200"/>
                  </a:spcBef>
                </a:pPr>
                <a:r>
                  <a:rPr lang="en-CA" dirty="0"/>
                  <a:t>Typically, the errors are also assumed to be </a:t>
                </a:r>
                <a:r>
                  <a:rPr lang="en-CA" b="1" dirty="0"/>
                  <a:t>normally distributed</a:t>
                </a:r>
                <a:r>
                  <a:rPr lang="en-CA" dirty="0"/>
                  <a:t>:</a:t>
                </a:r>
              </a:p>
              <a:p>
                <a:pPr marL="629975" lvl="2" indent="0">
                  <a:spcBef>
                    <a:spcPts val="1200"/>
                  </a:spcBef>
                  <a:buNone/>
                </a:pPr>
                <a14:m>
                  <m:oMathPara xmlns:m="http://schemas.openxmlformats.org/officeDocument/2006/math">
                    <m:oMathParaPr>
                      <m:jc m:val="centerGroup"/>
                    </m:oMathParaPr>
                    <m:oMath xmlns:m="http://schemas.openxmlformats.org/officeDocument/2006/math">
                      <m:r>
                        <a:rPr lang="en-CA" sz="2400" b="1" i="1">
                          <a:latin typeface="Cambria Math" panose="02040503050406030204" pitchFamily="18" charset="0"/>
                        </a:rPr>
                        <m:t>𝛆</m:t>
                      </m:r>
                      <m:r>
                        <a:rPr lang="en-CA" sz="2400">
                          <a:latin typeface="Cambria Math" panose="02040503050406030204" pitchFamily="18" charset="0"/>
                        </a:rPr>
                        <m:t>|</m:t>
                      </m:r>
                      <m:r>
                        <a:rPr lang="en-CA" sz="2400" b="1" i="1">
                          <a:latin typeface="Cambria Math" panose="02040503050406030204" pitchFamily="18" charset="0"/>
                        </a:rPr>
                        <m:t>𝐗</m:t>
                      </m:r>
                      <m:r>
                        <a:rPr lang="en-CA" sz="2400">
                          <a:latin typeface="Cambria Math" panose="02040503050406030204" pitchFamily="18" charset="0"/>
                        </a:rPr>
                        <m:t> ~ </m:t>
                      </m:r>
                      <m:r>
                        <a:rPr lang="en-CA" sz="2400">
                          <a:latin typeface="Cambria Math" panose="02040503050406030204" pitchFamily="18" charset="0"/>
                        </a:rPr>
                        <m:t>𝑁</m:t>
                      </m:r>
                      <m:d>
                        <m:dPr>
                          <m:ctrlPr>
                            <a:rPr lang="en-CA" sz="2400" i="1">
                              <a:latin typeface="Cambria Math" panose="02040503050406030204" pitchFamily="18" charset="0"/>
                            </a:rPr>
                          </m:ctrlPr>
                        </m:dPr>
                        <m:e>
                          <m:r>
                            <a:rPr lang="en-CA" sz="2400" b="1" i="1">
                              <a:latin typeface="Cambria Math" panose="02040503050406030204" pitchFamily="18" charset="0"/>
                            </a:rPr>
                            <m:t>𝟎</m:t>
                          </m:r>
                          <m:r>
                            <a:rPr lang="en-CA" sz="2400">
                              <a:latin typeface="Cambria Math" panose="02040503050406030204" pitchFamily="18" charset="0"/>
                            </a:rPr>
                            <m:t>, </m:t>
                          </m:r>
                          <m:sSup>
                            <m:sSupPr>
                              <m:ctrlPr>
                                <a:rPr lang="en-CA" sz="2400" i="1">
                                  <a:latin typeface="Cambria Math" panose="02040503050406030204" pitchFamily="18" charset="0"/>
                                </a:rPr>
                              </m:ctrlPr>
                            </m:sSupPr>
                            <m:e>
                              <m:r>
                                <a:rPr lang="en-CA" sz="2400">
                                  <a:latin typeface="Cambria Math" panose="02040503050406030204" pitchFamily="18" charset="0"/>
                                </a:rPr>
                                <m:t>𝜎</m:t>
                              </m:r>
                            </m:e>
                            <m:sup>
                              <m:r>
                                <a:rPr lang="en-CA" sz="2400">
                                  <a:latin typeface="Cambria Math" panose="02040503050406030204" pitchFamily="18" charset="0"/>
                                </a:rPr>
                                <m:t>2</m:t>
                              </m:r>
                            </m:sup>
                          </m:sSup>
                          <m:r>
                            <a:rPr lang="en-CA" sz="2400" b="1" i="1">
                              <a:latin typeface="Cambria Math" panose="02040503050406030204" pitchFamily="18" charset="0"/>
                            </a:rPr>
                            <m:t>𝐈</m:t>
                          </m:r>
                        </m:e>
                      </m:d>
                      <m:r>
                        <a:rPr lang="en-CA" sz="2400">
                          <a:latin typeface="Cambria Math" panose="02040503050406030204" pitchFamily="18" charset="0"/>
                        </a:rPr>
                        <m:t>.</m:t>
                      </m:r>
                    </m:oMath>
                  </m:oMathPara>
                </a14:m>
                <a:endParaRPr lang="en-CA"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609" r="-1609"/>
                </a:stretch>
              </a:blipFill>
            </p:spPr>
            <p:txBody>
              <a:bodyPr/>
              <a:lstStyle/>
              <a:p>
                <a:r>
                  <a:rPr lang="en-US">
                    <a:noFill/>
                  </a:rPr>
                  <a:t> </a:t>
                </a:r>
              </a:p>
            </p:txBody>
          </p:sp>
        </mc:Fallback>
      </mc:AlternateContent>
    </p:spTree>
    <p:extLst>
      <p:ext uri="{BB962C8B-B14F-4D97-AF65-F5344CB8AC3E}">
        <p14:creationId xmlns:p14="http://schemas.microsoft.com/office/powerpoint/2010/main" val="307689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Visualization vs. Infographics</a:t>
            </a:r>
            <a:endParaRPr lang="en-US" sz="2400" dirty="0"/>
          </a:p>
        </p:txBody>
      </p:sp>
      <p:sp>
        <p:nvSpPr>
          <p:cNvPr id="4" name="Content Placeholder 3"/>
          <p:cNvSpPr>
            <a:spLocks noGrp="1"/>
          </p:cNvSpPr>
          <p:nvPr>
            <p:ph idx="1"/>
          </p:nvPr>
        </p:nvSpPr>
        <p:spPr>
          <a:xfrm>
            <a:off x="581195" y="2180498"/>
            <a:ext cx="6382314" cy="4140767"/>
          </a:xfrm>
        </p:spPr>
        <p:txBody>
          <a:bodyPr vert="horz" lIns="0" tIns="45720" rIns="0" bIns="45720" rtlCol="0" anchor="ctr">
            <a:normAutofit/>
          </a:bodyPr>
          <a:lstStyle/>
          <a:p>
            <a:pPr algn="l"/>
            <a:r>
              <a:rPr lang="en-US" b="1" dirty="0"/>
              <a:t>Data Visualization</a:t>
            </a:r>
          </a:p>
          <a:p>
            <a:pPr lvl="1" algn="l"/>
            <a:r>
              <a:rPr lang="en-US" dirty="0"/>
              <a:t>A </a:t>
            </a:r>
            <a:r>
              <a:rPr lang="en-US" b="1" dirty="0"/>
              <a:t>method</a:t>
            </a:r>
            <a:r>
              <a:rPr lang="en-US" dirty="0"/>
              <a:t>, as well as an item (</a:t>
            </a:r>
            <a:r>
              <a:rPr lang="en-US" b="1" dirty="0"/>
              <a:t>objective</a:t>
            </a:r>
            <a:r>
              <a:rPr lang="en-US" dirty="0"/>
              <a:t>)</a:t>
            </a:r>
          </a:p>
          <a:p>
            <a:pPr lvl="1" algn="l"/>
            <a:r>
              <a:rPr lang="en-US" dirty="0"/>
              <a:t>Typically focuses on the </a:t>
            </a:r>
            <a:r>
              <a:rPr lang="en-US" b="1" dirty="0"/>
              <a:t>quantifiable</a:t>
            </a:r>
          </a:p>
          <a:p>
            <a:pPr lvl="1" algn="l"/>
            <a:r>
              <a:rPr lang="en-US" dirty="0"/>
              <a:t>Used to make sense of the data or to make it </a:t>
            </a:r>
            <a:r>
              <a:rPr lang="en-US" b="1" dirty="0"/>
              <a:t>accessible</a:t>
            </a:r>
            <a:r>
              <a:rPr lang="en-US" dirty="0"/>
              <a:t> (datasets can be massive and unwieldy)</a:t>
            </a:r>
          </a:p>
          <a:p>
            <a:pPr lvl="1" algn="l"/>
            <a:r>
              <a:rPr lang="en-US" dirty="0"/>
              <a:t>May be generated </a:t>
            </a:r>
            <a:r>
              <a:rPr lang="en-US" b="1" dirty="0"/>
              <a:t>automatically</a:t>
            </a:r>
          </a:p>
          <a:p>
            <a:pPr lvl="1" algn="l"/>
            <a:r>
              <a:rPr lang="en-US" dirty="0"/>
              <a:t>The look and feel are less important than the </a:t>
            </a:r>
            <a:r>
              <a:rPr lang="en-US" b="1" dirty="0"/>
              <a:t>insights conveyed by the data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95" y="2055052"/>
            <a:ext cx="4131410" cy="4391657"/>
          </a:xfrm>
          <a:prstGeom prst="rect">
            <a:avLst/>
          </a:prstGeom>
        </p:spPr>
      </p:pic>
      <p:sp>
        <p:nvSpPr>
          <p:cNvPr id="9" name="TextBox 8"/>
          <p:cNvSpPr txBox="1"/>
          <p:nvPr/>
        </p:nvSpPr>
        <p:spPr>
          <a:xfrm>
            <a:off x="9805564" y="0"/>
            <a:ext cx="2386437" cy="276997"/>
          </a:xfrm>
          <a:prstGeom prst="rect">
            <a:avLst/>
          </a:prstGeom>
          <a:noFill/>
        </p:spPr>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[Author unknown]</a:t>
            </a:r>
          </a:p>
        </p:txBody>
      </p:sp>
    </p:spTree>
    <p:extLst>
      <p:ext uri="{BB962C8B-B14F-4D97-AF65-F5344CB8AC3E}">
        <p14:creationId xmlns:p14="http://schemas.microsoft.com/office/powerpoint/2010/main" val="292303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Visualization vs. Infographics</a:t>
            </a:r>
            <a:endParaRPr lang="en-US" sz="2400" dirty="0"/>
          </a:p>
        </p:txBody>
      </p:sp>
      <p:sp>
        <p:nvSpPr>
          <p:cNvPr id="3" name="Content Placeholder 2"/>
          <p:cNvSpPr>
            <a:spLocks noGrp="1"/>
          </p:cNvSpPr>
          <p:nvPr>
            <p:ph idx="1"/>
          </p:nvPr>
        </p:nvSpPr>
        <p:spPr/>
        <p:txBody>
          <a:bodyPr anchor="ctr">
            <a:noAutofit/>
          </a:bodyPr>
          <a:lstStyle/>
          <a:p>
            <a:pPr marL="180000" indent="-90000">
              <a:buNone/>
            </a:pPr>
            <a:r>
              <a:rPr lang="en-US" b="1" dirty="0">
                <a:latin typeface="Dagny OT" panose="020B0504020201020104" pitchFamily="34" charset="0"/>
              </a:rPr>
              <a:t>Infographics</a:t>
            </a:r>
          </a:p>
          <a:p>
            <a:pPr lvl="1"/>
            <a:r>
              <a:rPr lang="en-US" dirty="0">
                <a:latin typeface="Dagny OT" panose="020B0504020201020104" pitchFamily="34" charset="0"/>
              </a:rPr>
              <a:t>Created for </a:t>
            </a:r>
            <a:r>
              <a:rPr lang="en-US" b="1" dirty="0">
                <a:latin typeface="Dagny OT" panose="020B0504020201020104" pitchFamily="34" charset="0"/>
              </a:rPr>
              <a:t>story-telling</a:t>
            </a:r>
            <a:r>
              <a:rPr lang="en-US" dirty="0">
                <a:latin typeface="Dagny OT" panose="020B0504020201020104" pitchFamily="34" charset="0"/>
              </a:rPr>
              <a:t> purposes (</a:t>
            </a:r>
            <a:r>
              <a:rPr lang="en-US" b="1" dirty="0">
                <a:latin typeface="Dagny OT" panose="020B0504020201020104" pitchFamily="34" charset="0"/>
              </a:rPr>
              <a:t>subjective</a:t>
            </a:r>
            <a:r>
              <a:rPr lang="en-US" dirty="0">
                <a:latin typeface="Dagny OT" panose="020B0504020201020104" pitchFamily="34" charset="0"/>
              </a:rPr>
              <a:t>)</a:t>
            </a:r>
            <a:endParaRPr lang="en-US" sz="200" dirty="0">
              <a:latin typeface="Dagny OT" panose="020B0504020201020104" pitchFamily="34" charset="0"/>
            </a:endParaRPr>
          </a:p>
          <a:p>
            <a:pPr lvl="1"/>
            <a:r>
              <a:rPr lang="en-US" dirty="0">
                <a:latin typeface="Dagny OT" panose="020B0504020201020104" pitchFamily="34" charset="0"/>
              </a:rPr>
              <a:t>Intended for a </a:t>
            </a:r>
            <a:r>
              <a:rPr lang="en-US" b="1" dirty="0">
                <a:latin typeface="Dagny OT" panose="020B0504020201020104" pitchFamily="34" charset="0"/>
              </a:rPr>
              <a:t>specific</a:t>
            </a:r>
            <a:r>
              <a:rPr lang="en-US" dirty="0">
                <a:latin typeface="Dagny OT" panose="020B0504020201020104" pitchFamily="34" charset="0"/>
              </a:rPr>
              <a:t> audience</a:t>
            </a:r>
            <a:endParaRPr lang="en-US" sz="200" b="1" dirty="0">
              <a:latin typeface="Dagny OT" panose="020B0504020201020104" pitchFamily="34" charset="0"/>
            </a:endParaRPr>
          </a:p>
          <a:p>
            <a:pPr lvl="1"/>
            <a:r>
              <a:rPr lang="en-US" b="1" dirty="0">
                <a:latin typeface="Dagny OT" panose="020B0504020201020104" pitchFamily="34" charset="0"/>
              </a:rPr>
              <a:t>Self-contained</a:t>
            </a:r>
            <a:r>
              <a:rPr lang="en-US" dirty="0">
                <a:latin typeface="Dagny OT" panose="020B0504020201020104" pitchFamily="34" charset="0"/>
              </a:rPr>
              <a:t> and discrete</a:t>
            </a:r>
            <a:endParaRPr lang="en-US" sz="200" dirty="0">
              <a:latin typeface="Dagny OT" panose="020B0504020201020104" pitchFamily="34" charset="0"/>
            </a:endParaRPr>
          </a:p>
          <a:p>
            <a:pPr lvl="1"/>
            <a:r>
              <a:rPr lang="en-US" b="1" dirty="0">
                <a:latin typeface="Dagny OT" panose="020B0504020201020104" pitchFamily="34" charset="0"/>
              </a:rPr>
              <a:t>Graphic design </a:t>
            </a:r>
            <a:r>
              <a:rPr lang="en-US" dirty="0">
                <a:latin typeface="Dagny OT" panose="020B0504020201020104" pitchFamily="34" charset="0"/>
              </a:rPr>
              <a:t>aspect is key</a:t>
            </a:r>
            <a:endParaRPr lang="en-US" sz="200" dirty="0">
              <a:latin typeface="Dagny OT" panose="020B0504020201020104" pitchFamily="34" charset="0"/>
            </a:endParaRPr>
          </a:p>
          <a:p>
            <a:pPr lvl="1"/>
            <a:r>
              <a:rPr lang="en-US" b="1" dirty="0">
                <a:latin typeface="Dagny OT" panose="020B0504020201020104" pitchFamily="34" charset="0"/>
              </a:rPr>
              <a:t>Cannot</a:t>
            </a:r>
            <a:r>
              <a:rPr lang="en-US" dirty="0">
                <a:latin typeface="Dagny OT" panose="020B0504020201020104" pitchFamily="34" charset="0"/>
              </a:rPr>
              <a:t> usually be re-used with other data</a:t>
            </a:r>
            <a:endParaRPr lang="en-US" sz="200" dirty="0">
              <a:latin typeface="Dagny OT" panose="020B0504020201020104" pitchFamily="34" charset="0"/>
            </a:endParaRPr>
          </a:p>
          <a:p>
            <a:pPr lvl="1"/>
            <a:r>
              <a:rPr lang="en-US" dirty="0">
                <a:latin typeface="Dagny OT" panose="020B0504020201020104" pitchFamily="34" charset="0"/>
              </a:rPr>
              <a:t>Can incorporate </a:t>
            </a:r>
            <a:r>
              <a:rPr lang="en-US" b="1" dirty="0">
                <a:latin typeface="Dagny OT" panose="020B0504020201020104" pitchFamily="34" charset="0"/>
              </a:rPr>
              <a:t>unquantifiable</a:t>
            </a:r>
            <a:r>
              <a:rPr lang="en-US" dirty="0">
                <a:latin typeface="Dagny OT" panose="020B0504020201020104" pitchFamily="34" charset="0"/>
              </a:rPr>
              <a:t> information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329" y="1913798"/>
            <a:ext cx="3836861" cy="4510845"/>
          </a:xfrm>
          <a:prstGeom prst="rect">
            <a:avLst/>
          </a:prstGeom>
          <a:solidFill>
            <a:srgbClr val="000000">
              <a:shade val="95000"/>
            </a:srgbClr>
          </a:solidFill>
          <a:ln w="28575" cap="sq">
            <a:solidFill>
              <a:schemeClr val="bg1"/>
            </a:solidFill>
            <a:miter lim="800000"/>
          </a:ln>
          <a:effectLst/>
        </p:spPr>
      </p:pic>
      <p:sp>
        <p:nvSpPr>
          <p:cNvPr id="8" name="TextBox 7"/>
          <p:cNvSpPr txBox="1"/>
          <p:nvPr/>
        </p:nvSpPr>
        <p:spPr>
          <a:xfrm>
            <a:off x="9805564" y="-48"/>
            <a:ext cx="2386437" cy="276997"/>
          </a:xfrm>
          <a:prstGeom prst="rect">
            <a:avLst/>
          </a:prstGeom>
          <a:noFill/>
        </p:spPr>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a:t>
            </a:r>
            <a:r>
              <a:rPr lang="en-US" sz="1200">
                <a:solidFill>
                  <a:schemeClr val="tx2"/>
                </a:solidFill>
                <a:latin typeface="Dagny OT" panose="020B0504020201020104" pitchFamily="34" charset="0"/>
                <a:ea typeface="Helvetica Light" charset="0"/>
                <a:cs typeface="Helvetica Light" charset="0"/>
                <a:hlinkClick r:id="rId3"/>
              </a:rPr>
              <a:t>J.P. Blackard</a:t>
            </a:r>
            <a:r>
              <a:rPr lang="en-US" sz="1200">
                <a:solidFill>
                  <a:schemeClr val="tx2"/>
                </a:solidFill>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425274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84FD8-A7D9-9E46-C9E6-C4E7D0BCF5A8}"/>
              </a:ext>
            </a:extLst>
          </p:cNvPr>
          <p:cNvSpPr>
            <a:spLocks noGrp="1"/>
          </p:cNvSpPr>
          <p:nvPr>
            <p:ph type="title"/>
          </p:nvPr>
        </p:nvSpPr>
        <p:spPr/>
        <p:txBody>
          <a:bodyPr/>
          <a:lstStyle/>
          <a:p>
            <a:r>
              <a:rPr lang="en-CA"/>
              <a:t>Historical Charts</a:t>
            </a:r>
          </a:p>
        </p:txBody>
      </p:sp>
      <p:sp>
        <p:nvSpPr>
          <p:cNvPr id="3" name="Content Placeholder 2">
            <a:extLst>
              <a:ext uri="{FF2B5EF4-FFF2-40B4-BE49-F238E27FC236}">
                <a16:creationId xmlns:a16="http://schemas.microsoft.com/office/drawing/2014/main" id="{11B4B2F9-3A2D-F9D8-00E2-9CF07BABB11A}"/>
              </a:ext>
            </a:extLst>
          </p:cNvPr>
          <p:cNvSpPr>
            <a:spLocks noGrp="1"/>
          </p:cNvSpPr>
          <p:nvPr>
            <p:ph idx="1"/>
          </p:nvPr>
        </p:nvSpPr>
        <p:spPr/>
        <p:txBody>
          <a:bodyPr anchor="ctr"/>
          <a:lstStyle/>
          <a:p>
            <a:pPr>
              <a:spcBef>
                <a:spcPts val="1200"/>
              </a:spcBef>
            </a:pPr>
            <a:r>
              <a:rPr lang="en-CA" dirty="0"/>
              <a:t>Data visualization is not confined to the recent past: charts have been used for many years to help </a:t>
            </a:r>
            <a:r>
              <a:rPr lang="en-CA" b="1" dirty="0"/>
              <a:t>communicate information</a:t>
            </a:r>
            <a:r>
              <a:rPr lang="en-CA" dirty="0"/>
              <a:t> and </a:t>
            </a:r>
            <a:r>
              <a:rPr lang="en-CA" b="1" dirty="0"/>
              <a:t>tell stories</a:t>
            </a:r>
            <a:r>
              <a:rPr lang="en-CA" dirty="0"/>
              <a:t>.</a:t>
            </a:r>
          </a:p>
          <a:p>
            <a:pPr>
              <a:spcBef>
                <a:spcPts val="1200"/>
              </a:spcBef>
            </a:pPr>
            <a:r>
              <a:rPr lang="en-CA" dirty="0"/>
              <a:t>Due to the absence of technical tools, a lot of thought had to go into the design and creation of these visualizations.</a:t>
            </a:r>
          </a:p>
          <a:p>
            <a:pPr>
              <a:spcBef>
                <a:spcPts val="1200"/>
              </a:spcBef>
            </a:pPr>
            <a:r>
              <a:rPr lang="en-CA" dirty="0"/>
              <a:t>Consequently, there is a lot we can (and </a:t>
            </a:r>
            <a:r>
              <a:rPr lang="en-CA" b="1" dirty="0"/>
              <a:t>should</a:t>
            </a:r>
            <a:r>
              <a:rPr lang="en-CA" dirty="0"/>
              <a:t>) learn to bring into the development of charts from a </a:t>
            </a:r>
            <a:r>
              <a:rPr lang="en-CA" b="1" dirty="0"/>
              <a:t>design and storytelling perspective</a:t>
            </a:r>
            <a:r>
              <a:rPr lang="en-CA" dirty="0"/>
              <a:t>.</a:t>
            </a:r>
          </a:p>
        </p:txBody>
      </p:sp>
    </p:spTree>
    <p:extLst>
      <p:ext uri="{BB962C8B-B14F-4D97-AF65-F5344CB8AC3E}">
        <p14:creationId xmlns:p14="http://schemas.microsoft.com/office/powerpoint/2010/main" val="217284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743E9-2A90-C744-9197-3321756EFE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14670" y="859695"/>
            <a:ext cx="7247394" cy="5176710"/>
          </a:xfrm>
          <a:prstGeom prst="rect">
            <a:avLst/>
          </a:prstGeom>
        </p:spPr>
      </p:pic>
      <p:sp>
        <p:nvSpPr>
          <p:cNvPr id="6" name="TextBox 5">
            <a:extLst>
              <a:ext uri="{FF2B5EF4-FFF2-40B4-BE49-F238E27FC236}">
                <a16:creationId xmlns:a16="http://schemas.microsoft.com/office/drawing/2014/main" id="{46DF45F4-F8B3-6342-B763-B1E5F6626EBE}"/>
              </a:ext>
            </a:extLst>
          </p:cNvPr>
          <p:cNvSpPr txBox="1"/>
          <p:nvPr/>
        </p:nvSpPr>
        <p:spPr>
          <a:xfrm>
            <a:off x="483188" y="1905506"/>
            <a:ext cx="4057281" cy="3046988"/>
          </a:xfrm>
          <a:prstGeom prst="rect">
            <a:avLst/>
          </a:prstGeom>
          <a:noFill/>
        </p:spPr>
        <p:txBody>
          <a:bodyPr wrap="square" rtlCol="0">
            <a:spAutoFit/>
          </a:bodyPr>
          <a:lstStyle/>
          <a:p>
            <a:pPr algn="ctr"/>
            <a:r>
              <a:rPr lang="en-US" sz="2400" b="1">
                <a:solidFill>
                  <a:schemeClr val="tx2"/>
                </a:solidFill>
                <a:latin typeface="Dagny OT" panose="020B0504020201020104" pitchFamily="34" charset="77"/>
              </a:rPr>
              <a:t>London’s Cholera Outbreak of 1854</a:t>
            </a:r>
          </a:p>
          <a:p>
            <a:pPr algn="just"/>
            <a:endParaRPr lang="en-US" sz="2400">
              <a:solidFill>
                <a:schemeClr val="tx2"/>
              </a:solidFill>
              <a:latin typeface="Dagny OT" panose="020B0504020201020104" pitchFamily="34" charset="77"/>
            </a:endParaRPr>
          </a:p>
          <a:p>
            <a:pPr algn="just"/>
            <a:r>
              <a:rPr lang="en-US" sz="2400">
                <a:solidFill>
                  <a:schemeClr val="tx2"/>
                </a:solidFill>
                <a:latin typeface="Dagny OT" panose="020B0504020201020104" pitchFamily="34" charset="77"/>
              </a:rPr>
              <a:t>Physician John Snow links the outbreak to a contaminated well by plotting number of cases on a map, jump-starting the science of epidemiology. </a:t>
            </a:r>
          </a:p>
        </p:txBody>
      </p:sp>
      <p:sp>
        <p:nvSpPr>
          <p:cNvPr id="2" name="Rectangle 1">
            <a:extLst>
              <a:ext uri="{FF2B5EF4-FFF2-40B4-BE49-F238E27FC236}">
                <a16:creationId xmlns:a16="http://schemas.microsoft.com/office/drawing/2014/main" id="{E17DB8D9-267B-4B41-B307-DF1EDD141E95}"/>
              </a:ext>
            </a:extLst>
          </p:cNvPr>
          <p:cNvSpPr/>
          <p:nvPr/>
        </p:nvSpPr>
        <p:spPr>
          <a:xfrm>
            <a:off x="247135" y="160638"/>
            <a:ext cx="4533632"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Tree>
    <p:extLst>
      <p:ext uri="{BB962C8B-B14F-4D97-AF65-F5344CB8AC3E}">
        <p14:creationId xmlns:p14="http://schemas.microsoft.com/office/powerpoint/2010/main" val="371800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6E5230-BAD7-D743-B55C-378EBBF79430}"/>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6" name="TextBox 5">
            <a:extLst>
              <a:ext uri="{FF2B5EF4-FFF2-40B4-BE49-F238E27FC236}">
                <a16:creationId xmlns:a16="http://schemas.microsoft.com/office/drawing/2014/main" id="{46DF45F4-F8B3-6342-B763-B1E5F6626EBE}"/>
              </a:ext>
            </a:extLst>
          </p:cNvPr>
          <p:cNvSpPr txBox="1"/>
          <p:nvPr/>
        </p:nvSpPr>
        <p:spPr>
          <a:xfrm>
            <a:off x="4067359" y="6115537"/>
            <a:ext cx="4057281" cy="461665"/>
          </a:xfrm>
          <a:prstGeom prst="rect">
            <a:avLst/>
          </a:prstGeom>
          <a:noFill/>
        </p:spPr>
        <p:txBody>
          <a:bodyPr wrap="square" rtlCol="0">
            <a:spAutoFit/>
          </a:bodyPr>
          <a:lstStyle/>
          <a:p>
            <a:pPr algn="ctr"/>
            <a:r>
              <a:rPr lang="en-US" sz="2400" b="1">
                <a:solidFill>
                  <a:schemeClr val="tx2"/>
                </a:solidFill>
                <a:latin typeface="Dagny OT" panose="020B0504020201020104" pitchFamily="34" charset="77"/>
              </a:rPr>
              <a:t>Minard’s March to Moscow</a:t>
            </a:r>
          </a:p>
        </p:txBody>
      </p:sp>
      <p:pic>
        <p:nvPicPr>
          <p:cNvPr id="4" name="Picture 3">
            <a:extLst>
              <a:ext uri="{FF2B5EF4-FFF2-40B4-BE49-F238E27FC236}">
                <a16:creationId xmlns:a16="http://schemas.microsoft.com/office/drawing/2014/main" id="{7AE706FB-E417-4849-9890-66FC290C4172}"/>
              </a:ext>
            </a:extLst>
          </p:cNvPr>
          <p:cNvPicPr>
            <a:picLocks noChangeAspect="1"/>
          </p:cNvPicPr>
          <p:nvPr/>
        </p:nvPicPr>
        <p:blipFill rotWithShape="1">
          <a:blip r:embed="rId2"/>
          <a:srcRect l="893" t="2111" r="950" b="1568"/>
          <a:stretch/>
        </p:blipFill>
        <p:spPr>
          <a:xfrm>
            <a:off x="-5355" y="428253"/>
            <a:ext cx="12197355" cy="5516324"/>
          </a:xfrm>
          <a:prstGeom prst="rect">
            <a:avLst/>
          </a:prstGeom>
        </p:spPr>
      </p:pic>
      <p:sp>
        <p:nvSpPr>
          <p:cNvPr id="2" name="Rectangle 1">
            <a:extLst>
              <a:ext uri="{FF2B5EF4-FFF2-40B4-BE49-F238E27FC236}">
                <a16:creationId xmlns:a16="http://schemas.microsoft.com/office/drawing/2014/main" id="{CD3ACE0E-8182-3E4E-B558-ABD1DA97323E}"/>
              </a:ext>
            </a:extLst>
          </p:cNvPr>
          <p:cNvSpPr/>
          <p:nvPr/>
        </p:nvSpPr>
        <p:spPr>
          <a:xfrm>
            <a:off x="8600952" y="0"/>
            <a:ext cx="3591048" cy="276999"/>
          </a:xfrm>
          <a:prstGeom prst="rect">
            <a:avLst/>
          </a:prstGeom>
        </p:spPr>
        <p:txBody>
          <a:bodyPr wrap="none">
            <a:spAutoFit/>
          </a:bodyPr>
          <a:lstStyle/>
          <a:p>
            <a:pPr algn="r"/>
            <a:r>
              <a:rPr lang="en-US" sz="1200">
                <a:solidFill>
                  <a:schemeClr val="tx2"/>
                </a:solidFill>
                <a:latin typeface="Dagny OT" panose="020B0504020201020104" pitchFamily="34" charset="77"/>
              </a:rPr>
              <a:t>[DAL Podcast #3: </a:t>
            </a:r>
            <a:r>
              <a:rPr lang="en-US" sz="1200">
                <a:latin typeface="Dagny OT" panose="020B0504020201020104" pitchFamily="34" charset="77"/>
                <a:hlinkClick r:id="rId3"/>
              </a:rPr>
              <a:t>https://youtu.be/tS_2_IQ5gRw</a:t>
            </a:r>
            <a:r>
              <a:rPr lang="en-US" sz="1200">
                <a:solidFill>
                  <a:schemeClr val="tx2"/>
                </a:solidFill>
                <a:latin typeface="Dagny OT" panose="020B0504020201020104" pitchFamily="34" charset="77"/>
              </a:rPr>
              <a:t>]</a:t>
            </a:r>
            <a:r>
              <a:rPr lang="en-US" sz="1200">
                <a:latin typeface="Dagny OT" panose="020B0504020201020104" pitchFamily="34" charset="77"/>
              </a:rPr>
              <a:t> </a:t>
            </a:r>
          </a:p>
        </p:txBody>
      </p:sp>
      <p:pic>
        <p:nvPicPr>
          <p:cNvPr id="3" name="Picture 2">
            <a:extLst>
              <a:ext uri="{FF2B5EF4-FFF2-40B4-BE49-F238E27FC236}">
                <a16:creationId xmlns:a16="http://schemas.microsoft.com/office/drawing/2014/main" id="{D5B9C9DA-D249-9856-0859-51BD08E4D61A}"/>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7" name="TextBox 6">
            <a:extLst>
              <a:ext uri="{FF2B5EF4-FFF2-40B4-BE49-F238E27FC236}">
                <a16:creationId xmlns:a16="http://schemas.microsoft.com/office/drawing/2014/main" id="{50A75C07-CE93-4124-3624-62F84ECB26A0}"/>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extLst>
      <p:ext uri="{BB962C8B-B14F-4D97-AF65-F5344CB8AC3E}">
        <p14:creationId xmlns:p14="http://schemas.microsoft.com/office/powerpoint/2010/main" val="33778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(Messy) Analysis Process</a:t>
            </a:r>
          </a:p>
        </p:txBody>
      </p:sp>
      <p:grpSp>
        <p:nvGrpSpPr>
          <p:cNvPr id="6" name="Group 5"/>
          <p:cNvGrpSpPr/>
          <p:nvPr/>
        </p:nvGrpSpPr>
        <p:grpSpPr>
          <a:xfrm>
            <a:off x="838200" y="2052627"/>
            <a:ext cx="1718269" cy="1735800"/>
            <a:chOff x="753626" y="1690688"/>
            <a:chExt cx="1718269" cy="1735800"/>
          </a:xfrm>
        </p:grpSpPr>
        <p:sp>
          <p:nvSpPr>
            <p:cNvPr id="7" name="Rectangle 6"/>
            <p:cNvSpPr/>
            <p:nvPr/>
          </p:nvSpPr>
          <p:spPr>
            <a:xfrm>
              <a:off x="753626" y="1690688"/>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8" name="TextBox 7"/>
            <p:cNvSpPr txBox="1"/>
            <p:nvPr/>
          </p:nvSpPr>
          <p:spPr>
            <a:xfrm>
              <a:off x="753626" y="2229404"/>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Objective/</a:t>
              </a:r>
            </a:p>
            <a:p>
              <a:pPr algn="ctr"/>
              <a:r>
                <a:rPr lang="en-US">
                  <a:latin typeface="Dagny OT" panose="020B0504020201020104" pitchFamily="34" charset="0"/>
                  <a:ea typeface="Helvetica Light" charset="0"/>
                  <a:cs typeface="Helvetica Light" charset="0"/>
                </a:rPr>
                <a:t>Rationale</a:t>
              </a:r>
            </a:p>
          </p:txBody>
        </p:sp>
      </p:grpSp>
      <p:grpSp>
        <p:nvGrpSpPr>
          <p:cNvPr id="9" name="Group 8"/>
          <p:cNvGrpSpPr/>
          <p:nvPr/>
        </p:nvGrpSpPr>
        <p:grpSpPr>
          <a:xfrm>
            <a:off x="838200" y="4332596"/>
            <a:ext cx="1718269" cy="1735800"/>
            <a:chOff x="906026" y="4097163"/>
            <a:chExt cx="1718269" cy="1735800"/>
          </a:xfrm>
        </p:grpSpPr>
        <p:sp>
          <p:nvSpPr>
            <p:cNvPr id="10" name="Rectangle 9"/>
            <p:cNvSpPr/>
            <p:nvPr/>
          </p:nvSpPr>
          <p:spPr>
            <a:xfrm>
              <a:off x="906026" y="4097163"/>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11" name="TextBox 10"/>
            <p:cNvSpPr txBox="1"/>
            <p:nvPr/>
          </p:nvSpPr>
          <p:spPr>
            <a:xfrm>
              <a:off x="906026" y="4503398"/>
              <a:ext cx="1718269" cy="923330"/>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Infrastructure and Data Management</a:t>
              </a:r>
            </a:p>
          </p:txBody>
        </p:sp>
      </p:grpSp>
      <p:grpSp>
        <p:nvGrpSpPr>
          <p:cNvPr id="12" name="Group 11"/>
          <p:cNvGrpSpPr/>
          <p:nvPr/>
        </p:nvGrpSpPr>
        <p:grpSpPr>
          <a:xfrm>
            <a:off x="3770644" y="2052627"/>
            <a:ext cx="1718269" cy="1735800"/>
            <a:chOff x="3953654" y="2202263"/>
            <a:chExt cx="1718269" cy="1735800"/>
          </a:xfrm>
        </p:grpSpPr>
        <p:sp>
          <p:nvSpPr>
            <p:cNvPr id="13" name="Rectangle 12"/>
            <p:cNvSpPr/>
            <p:nvPr/>
          </p:nvSpPr>
          <p:spPr>
            <a:xfrm>
              <a:off x="3953654" y="2202263"/>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14" name="TextBox 13"/>
            <p:cNvSpPr txBox="1"/>
            <p:nvPr/>
          </p:nvSpPr>
          <p:spPr>
            <a:xfrm>
              <a:off x="3953654" y="2746998"/>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Data    Collection</a:t>
              </a:r>
            </a:p>
          </p:txBody>
        </p:sp>
      </p:grpSp>
      <p:grpSp>
        <p:nvGrpSpPr>
          <p:cNvPr id="15" name="Group 14"/>
          <p:cNvGrpSpPr/>
          <p:nvPr/>
        </p:nvGrpSpPr>
        <p:grpSpPr>
          <a:xfrm>
            <a:off x="3770644" y="4332596"/>
            <a:ext cx="1718269" cy="1735800"/>
            <a:chOff x="3920159" y="4428904"/>
            <a:chExt cx="1718269" cy="1735800"/>
          </a:xfrm>
        </p:grpSpPr>
        <p:sp>
          <p:nvSpPr>
            <p:cNvPr id="16" name="Rectangle 15"/>
            <p:cNvSpPr/>
            <p:nvPr/>
          </p:nvSpPr>
          <p:spPr>
            <a:xfrm>
              <a:off x="3920159" y="4428904"/>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17" name="TextBox 16"/>
            <p:cNvSpPr txBox="1"/>
            <p:nvPr/>
          </p:nvSpPr>
          <p:spPr>
            <a:xfrm>
              <a:off x="3920159" y="4973639"/>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Data Preparation</a:t>
              </a:r>
            </a:p>
          </p:txBody>
        </p:sp>
      </p:grpSp>
      <p:grpSp>
        <p:nvGrpSpPr>
          <p:cNvPr id="18" name="Group 17"/>
          <p:cNvGrpSpPr/>
          <p:nvPr/>
        </p:nvGrpSpPr>
        <p:grpSpPr>
          <a:xfrm>
            <a:off x="6703088" y="2052627"/>
            <a:ext cx="1718269" cy="1735800"/>
            <a:chOff x="6256959" y="2227198"/>
            <a:chExt cx="1718269" cy="1735800"/>
          </a:xfrm>
        </p:grpSpPr>
        <p:sp>
          <p:nvSpPr>
            <p:cNvPr id="19" name="Rectangle 18"/>
            <p:cNvSpPr/>
            <p:nvPr/>
          </p:nvSpPr>
          <p:spPr>
            <a:xfrm>
              <a:off x="6256959" y="2227198"/>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0" name="TextBox 19"/>
            <p:cNvSpPr txBox="1"/>
            <p:nvPr/>
          </p:nvSpPr>
          <p:spPr>
            <a:xfrm>
              <a:off x="6256959" y="2771933"/>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Data Exploration</a:t>
              </a:r>
            </a:p>
          </p:txBody>
        </p:sp>
      </p:grpSp>
      <p:grpSp>
        <p:nvGrpSpPr>
          <p:cNvPr id="21" name="Group 20"/>
          <p:cNvGrpSpPr/>
          <p:nvPr/>
        </p:nvGrpSpPr>
        <p:grpSpPr>
          <a:xfrm>
            <a:off x="6703088" y="4332596"/>
            <a:ext cx="1718269" cy="1735800"/>
            <a:chOff x="6527893" y="4626129"/>
            <a:chExt cx="1718269" cy="1735800"/>
          </a:xfrm>
        </p:grpSpPr>
        <p:sp>
          <p:nvSpPr>
            <p:cNvPr id="22" name="Rectangle 21"/>
            <p:cNvSpPr/>
            <p:nvPr/>
          </p:nvSpPr>
          <p:spPr>
            <a:xfrm>
              <a:off x="6527893" y="4626129"/>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3" name="TextBox 22"/>
            <p:cNvSpPr txBox="1"/>
            <p:nvPr/>
          </p:nvSpPr>
          <p:spPr>
            <a:xfrm>
              <a:off x="6527893" y="5170864"/>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Modeling and Analysis</a:t>
              </a:r>
            </a:p>
          </p:txBody>
        </p:sp>
      </p:grpSp>
      <p:grpSp>
        <p:nvGrpSpPr>
          <p:cNvPr id="24" name="Group 23"/>
          <p:cNvGrpSpPr/>
          <p:nvPr/>
        </p:nvGrpSpPr>
        <p:grpSpPr>
          <a:xfrm>
            <a:off x="9635532" y="2052627"/>
            <a:ext cx="1718269" cy="1735800"/>
            <a:chOff x="8695359" y="2361363"/>
            <a:chExt cx="1718269" cy="1735800"/>
          </a:xfrm>
        </p:grpSpPr>
        <p:sp>
          <p:nvSpPr>
            <p:cNvPr id="25" name="Rectangle 24"/>
            <p:cNvSpPr/>
            <p:nvPr/>
          </p:nvSpPr>
          <p:spPr>
            <a:xfrm>
              <a:off x="8695359" y="2361363"/>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6" name="TextBox 25"/>
            <p:cNvSpPr txBox="1"/>
            <p:nvPr/>
          </p:nvSpPr>
          <p:spPr>
            <a:xfrm>
              <a:off x="8695359" y="2767598"/>
              <a:ext cx="1718269" cy="923330"/>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Utilization and Decision Support</a:t>
              </a:r>
            </a:p>
          </p:txBody>
        </p:sp>
      </p:grpSp>
      <p:grpSp>
        <p:nvGrpSpPr>
          <p:cNvPr id="27" name="Group 26"/>
          <p:cNvGrpSpPr/>
          <p:nvPr/>
        </p:nvGrpSpPr>
        <p:grpSpPr>
          <a:xfrm>
            <a:off x="9635532" y="4332596"/>
            <a:ext cx="1718269" cy="1735800"/>
            <a:chOff x="9372692" y="4823354"/>
            <a:chExt cx="1718269" cy="1735800"/>
          </a:xfrm>
        </p:grpSpPr>
        <p:sp>
          <p:nvSpPr>
            <p:cNvPr id="28" name="Rectangle 27"/>
            <p:cNvSpPr/>
            <p:nvPr/>
          </p:nvSpPr>
          <p:spPr>
            <a:xfrm>
              <a:off x="9372692" y="4823354"/>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9" name="TextBox 28"/>
            <p:cNvSpPr txBox="1"/>
            <p:nvPr/>
          </p:nvSpPr>
          <p:spPr>
            <a:xfrm>
              <a:off x="9372692" y="5514283"/>
              <a:ext cx="1718269" cy="353943"/>
            </a:xfrm>
            <a:prstGeom prst="rect">
              <a:avLst/>
            </a:prstGeom>
            <a:noFill/>
          </p:spPr>
          <p:txBody>
            <a:bodyPr wrap="square" rtlCol="0">
              <a:spAutoFit/>
            </a:bodyPr>
            <a:lstStyle/>
            <a:p>
              <a:pPr algn="ctr"/>
              <a:r>
                <a:rPr lang="en-US" sz="1700" dirty="0">
                  <a:latin typeface="Dagny OT" panose="020B0504020201020104" pitchFamily="34" charset="0"/>
                  <a:ea typeface="Helvetica Light" charset="0"/>
                  <a:cs typeface="Helvetica Light" charset="0"/>
                </a:rPr>
                <a:t>Communication</a:t>
              </a:r>
            </a:p>
          </p:txBody>
        </p:sp>
      </p:grpSp>
      <p:cxnSp>
        <p:nvCxnSpPr>
          <p:cNvPr id="30" name="Straight Arrow Connector 29"/>
          <p:cNvCxnSpPr>
            <a:stCxn id="7" idx="2"/>
            <a:endCxn id="10" idx="0"/>
          </p:cNvCxnSpPr>
          <p:nvPr/>
        </p:nvCxnSpPr>
        <p:spPr>
          <a:xfrm>
            <a:off x="1697335" y="3788427"/>
            <a:ext cx="0"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2"/>
            <a:endCxn id="16" idx="0"/>
          </p:cNvCxnSpPr>
          <p:nvPr/>
        </p:nvCxnSpPr>
        <p:spPr>
          <a:xfrm>
            <a:off x="4629779" y="3788427"/>
            <a:ext cx="0"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3"/>
            <a:endCxn id="13" idx="1"/>
          </p:cNvCxnSpPr>
          <p:nvPr/>
        </p:nvCxnSpPr>
        <p:spPr>
          <a:xfrm>
            <a:off x="2556470" y="2920527"/>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3"/>
            <a:endCxn id="13" idx="1"/>
          </p:cNvCxnSpPr>
          <p:nvPr/>
        </p:nvCxnSpPr>
        <p:spPr>
          <a:xfrm flipV="1">
            <a:off x="2556469" y="2920527"/>
            <a:ext cx="1214175" cy="2279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3" idx="3"/>
            <a:endCxn id="20" idx="1"/>
          </p:cNvCxnSpPr>
          <p:nvPr/>
        </p:nvCxnSpPr>
        <p:spPr>
          <a:xfrm>
            <a:off x="5488914" y="2920529"/>
            <a:ext cx="121417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3"/>
            <a:endCxn id="19" idx="1"/>
          </p:cNvCxnSpPr>
          <p:nvPr/>
        </p:nvCxnSpPr>
        <p:spPr>
          <a:xfrm flipV="1">
            <a:off x="5488914" y="2920527"/>
            <a:ext cx="1214175" cy="227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3"/>
            <a:endCxn id="22" idx="1"/>
          </p:cNvCxnSpPr>
          <p:nvPr/>
        </p:nvCxnSpPr>
        <p:spPr>
          <a:xfrm>
            <a:off x="5488914" y="5200496"/>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2" idx="0"/>
          </p:cNvCxnSpPr>
          <p:nvPr/>
        </p:nvCxnSpPr>
        <p:spPr>
          <a:xfrm>
            <a:off x="7562224" y="3788427"/>
            <a:ext cx="1"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9" idx="3"/>
            <a:endCxn id="25" idx="1"/>
          </p:cNvCxnSpPr>
          <p:nvPr/>
        </p:nvCxnSpPr>
        <p:spPr>
          <a:xfrm>
            <a:off x="8421358" y="2920527"/>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9" idx="3"/>
            <a:endCxn id="28" idx="1"/>
          </p:cNvCxnSpPr>
          <p:nvPr/>
        </p:nvCxnSpPr>
        <p:spPr>
          <a:xfrm>
            <a:off x="8421358" y="2920527"/>
            <a:ext cx="1214175" cy="227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2" idx="3"/>
            <a:endCxn id="28" idx="1"/>
          </p:cNvCxnSpPr>
          <p:nvPr/>
        </p:nvCxnSpPr>
        <p:spPr>
          <a:xfrm>
            <a:off x="8421358" y="5200496"/>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5" idx="2"/>
            <a:endCxn id="28" idx="0"/>
          </p:cNvCxnSpPr>
          <p:nvPr/>
        </p:nvCxnSpPr>
        <p:spPr>
          <a:xfrm>
            <a:off x="10494667" y="3788427"/>
            <a:ext cx="0"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3" idx="1"/>
            <a:endCxn id="14" idx="3"/>
          </p:cNvCxnSpPr>
          <p:nvPr/>
        </p:nvCxnSpPr>
        <p:spPr>
          <a:xfrm flipH="1" flipV="1">
            <a:off x="5488914" y="2920528"/>
            <a:ext cx="1214175" cy="22799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752033" y="3788427"/>
            <a:ext cx="0" cy="5441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809543" y="3788427"/>
            <a:ext cx="0" cy="5441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556470" y="2806936"/>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2556470" y="3175578"/>
            <a:ext cx="1214175" cy="224821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488913" y="5491888"/>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5488913" y="2806936"/>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492262" y="3157161"/>
            <a:ext cx="1214175" cy="224821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677779" y="3788427"/>
            <a:ext cx="0" cy="5441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0800000">
            <a:off x="2548516" y="2591345"/>
            <a:ext cx="4889360" cy="3698747"/>
          </a:xfrm>
          <a:prstGeom prst="bentConnector3">
            <a:avLst>
              <a:gd name="adj1" fmla="val 8678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37876" y="6068395"/>
            <a:ext cx="0" cy="2216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697336" y="1885636"/>
            <a:ext cx="879733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25" idx="0"/>
          </p:cNvCxnSpPr>
          <p:nvPr/>
        </p:nvCxnSpPr>
        <p:spPr>
          <a:xfrm flipH="1" flipV="1">
            <a:off x="10494666" y="1885638"/>
            <a:ext cx="1" cy="1669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8421358" y="2806394"/>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8421358" y="3163290"/>
            <a:ext cx="1214175" cy="224821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3"/>
            <a:endCxn id="25" idx="1"/>
          </p:cNvCxnSpPr>
          <p:nvPr/>
        </p:nvCxnSpPr>
        <p:spPr>
          <a:xfrm flipV="1">
            <a:off x="8421358" y="2920528"/>
            <a:ext cx="1214175" cy="2279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7" idx="0"/>
          </p:cNvCxnSpPr>
          <p:nvPr/>
        </p:nvCxnSpPr>
        <p:spPr>
          <a:xfrm>
            <a:off x="1697335" y="1885638"/>
            <a:ext cx="0" cy="16699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F1C2D3AA-1612-D44C-8E0A-845B1577161C}"/>
              </a:ext>
            </a:extLst>
          </p:cNvPr>
          <p:cNvSpPr/>
          <p:nvPr/>
        </p:nvSpPr>
        <p:spPr>
          <a:xfrm>
            <a:off x="6470302" y="1825321"/>
            <a:ext cx="2160000" cy="216000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Dagny OT" panose="020B0504020201020104" pitchFamily="34" charset="77"/>
            </a:endParaRPr>
          </a:p>
        </p:txBody>
      </p:sp>
      <p:sp>
        <p:nvSpPr>
          <p:cNvPr id="60" name="TextBox 59">
            <a:extLst>
              <a:ext uri="{FF2B5EF4-FFF2-40B4-BE49-F238E27FC236}">
                <a16:creationId xmlns:a16="http://schemas.microsoft.com/office/drawing/2014/main" id="{13C5C8F7-EC8C-D40B-7DFC-018426881BC3}"/>
              </a:ext>
            </a:extLst>
          </p:cNvPr>
          <p:cNvSpPr txBox="1"/>
          <p:nvPr/>
        </p:nvSpPr>
        <p:spPr>
          <a:xfrm>
            <a:off x="126908" y="78076"/>
            <a:ext cx="1187115" cy="291600"/>
          </a:xfrm>
          <a:prstGeom prst="rect">
            <a:avLst/>
          </a:prstGeom>
          <a:noFill/>
        </p:spPr>
        <p:txBody>
          <a:bodyPr wrap="square" rtlCol="0" anchor="ctr">
            <a:spAutoFit/>
          </a:bodyPr>
          <a:lstStyle/>
          <a:p>
            <a:pPr algn="ctr"/>
            <a:r>
              <a:rPr lang="en-US" dirty="0">
                <a:solidFill>
                  <a:schemeClr val="bg1"/>
                </a:solidFill>
                <a:latin typeface="Dagny OT" panose="020B0504020201020104" pitchFamily="34" charset="77"/>
              </a:rPr>
              <a:t>Session 1</a:t>
            </a:r>
          </a:p>
        </p:txBody>
      </p:sp>
    </p:spTree>
    <p:extLst>
      <p:ext uri="{BB962C8B-B14F-4D97-AF65-F5344CB8AC3E}">
        <p14:creationId xmlns:p14="http://schemas.microsoft.com/office/powerpoint/2010/main" val="176535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52E949-8C4B-400D-86F5-BC17BB392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5F32A9A-DB0A-486D-AB9B-38C96D782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DC37282-6825-4315-97BC-FBF347BC0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F153A912-83A9-46BB-A233-6A4703520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22FA46E9-63EE-4AD4-A5E6-381D8CCDA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51755E-8733-43C3-B113-324EA6AE8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1" y="1009398"/>
            <a:ext cx="7095379" cy="3453419"/>
          </a:xfrm>
        </p:spPr>
        <p:txBody>
          <a:bodyPr vert="horz" lIns="91440" tIns="45720" rIns="91440" bIns="45720" rtlCol="0" anchor="b">
            <a:normAutofit/>
          </a:bodyPr>
          <a:lstStyle/>
          <a:p>
            <a:pPr defTabSz="457200"/>
            <a:r>
              <a:rPr lang="en-US" sz="4000" dirty="0">
                <a:solidFill>
                  <a:srgbClr val="FFFFFF"/>
                </a:solidFill>
              </a:rPr>
              <a:t>Non-Visualization Summaries</a:t>
            </a:r>
          </a:p>
        </p:txBody>
      </p:sp>
      <p:sp>
        <p:nvSpPr>
          <p:cNvPr id="25" name="Rectangle 24">
            <a:extLst>
              <a:ext uri="{FF2B5EF4-FFF2-40B4-BE49-F238E27FC236}">
                <a16:creationId xmlns:a16="http://schemas.microsoft.com/office/drawing/2014/main" id="{5D1D12E1-1FA6-47FA-8881-51575623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55"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2D4E268B-06AB-45F2-92B8-0BD5D3882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7398" y="457201"/>
            <a:ext cx="3599768" cy="1920239"/>
          </a:xfrm>
          <a:prstGeom prst="rect">
            <a:avLst/>
          </a:prstGeom>
          <a:solidFill>
            <a:srgbClr val="FFFFFF"/>
          </a:solidFill>
          <a:ln w="190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text on a white background&#10;&#10;Description automatically generated"/>
          <p:cNvPicPr>
            <a:picLocks noChangeAspect="1"/>
          </p:cNvPicPr>
          <p:nvPr/>
        </p:nvPicPr>
        <p:blipFill>
          <a:blip r:embed="rId2">
            <a:duotone>
              <a:schemeClr val="accent2">
                <a:shade val="45000"/>
                <a:satMod val="135000"/>
              </a:schemeClr>
              <a:prstClr val="white"/>
            </a:duotone>
          </a:blip>
          <a:stretch>
            <a:fillRect/>
          </a:stretch>
        </p:blipFill>
        <p:spPr>
          <a:xfrm>
            <a:off x="8308484" y="1146159"/>
            <a:ext cx="3264818" cy="559392"/>
          </a:xfrm>
          <a:prstGeom prst="rect">
            <a:avLst/>
          </a:prstGeom>
        </p:spPr>
      </p:pic>
      <p:sp>
        <p:nvSpPr>
          <p:cNvPr id="29" name="Rectangle 28">
            <a:extLst>
              <a:ext uri="{FF2B5EF4-FFF2-40B4-BE49-F238E27FC236}">
                <a16:creationId xmlns:a16="http://schemas.microsoft.com/office/drawing/2014/main" id="{436C77B8-E7CE-4C0F-AA89-78959D582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402" y="2445806"/>
            <a:ext cx="3599768" cy="1922440"/>
          </a:xfrm>
          <a:prstGeom prst="rect">
            <a:avLst/>
          </a:prstGeom>
          <a:solidFill>
            <a:srgbClr val="FFFFFF"/>
          </a:solidFill>
          <a:ln w="190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numbers and letters&#10;&#10;Description automatically generated"/>
          <p:cNvPicPr>
            <a:picLocks noChangeAspect="1"/>
          </p:cNvPicPr>
          <p:nvPr/>
        </p:nvPicPr>
        <p:blipFill>
          <a:blip r:embed="rId3">
            <a:duotone>
              <a:schemeClr val="accent2">
                <a:shade val="45000"/>
                <a:satMod val="135000"/>
              </a:schemeClr>
              <a:prstClr val="white"/>
            </a:duotone>
          </a:blip>
          <a:stretch>
            <a:fillRect/>
          </a:stretch>
        </p:blipFill>
        <p:spPr>
          <a:xfrm>
            <a:off x="8308484" y="2849049"/>
            <a:ext cx="3264818" cy="1126361"/>
          </a:xfrm>
          <a:prstGeom prst="rect">
            <a:avLst/>
          </a:prstGeom>
        </p:spPr>
      </p:pic>
      <p:sp>
        <p:nvSpPr>
          <p:cNvPr id="31" name="Rectangle 30">
            <a:extLst>
              <a:ext uri="{FF2B5EF4-FFF2-40B4-BE49-F238E27FC236}">
                <a16:creationId xmlns:a16="http://schemas.microsoft.com/office/drawing/2014/main" id="{A7AAA68F-3F21-449E-9EB0-71E176B3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401" y="4436609"/>
            <a:ext cx="3599768" cy="1920241"/>
          </a:xfrm>
          <a:prstGeom prst="rect">
            <a:avLst/>
          </a:prstGeom>
          <a:solidFill>
            <a:srgbClr val="FFFFFF"/>
          </a:solidFill>
          <a:ln w="190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duotone>
              <a:schemeClr val="accent2">
                <a:shade val="45000"/>
                <a:satMod val="135000"/>
              </a:schemeClr>
              <a:prstClr val="white"/>
            </a:duotone>
          </a:blip>
          <a:stretch>
            <a:fillRect/>
          </a:stretch>
        </p:blipFill>
        <p:spPr>
          <a:xfrm>
            <a:off x="8364711" y="4605685"/>
            <a:ext cx="3158197" cy="1590298"/>
          </a:xfrm>
          <a:prstGeom prst="rect">
            <a:avLst/>
          </a:prstGeom>
        </p:spPr>
      </p:pic>
    </p:spTree>
    <p:extLst>
      <p:ext uri="{BB962C8B-B14F-4D97-AF65-F5344CB8AC3E}">
        <p14:creationId xmlns:p14="http://schemas.microsoft.com/office/powerpoint/2010/main" val="27716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Pre-Analysis Use</a:t>
            </a:r>
            <a:endParaRPr lang="en-US" sz="2400"/>
          </a:p>
        </p:txBody>
      </p:sp>
      <p:sp>
        <p:nvSpPr>
          <p:cNvPr id="3" name="Content Placeholder 2"/>
          <p:cNvSpPr>
            <a:spLocks noGrp="1"/>
          </p:cNvSpPr>
          <p:nvPr>
            <p:ph idx="1"/>
          </p:nvPr>
        </p:nvSpPr>
        <p:spPr/>
        <p:txBody>
          <a:bodyPr vert="horz" lIns="0" tIns="45720" rIns="0" bIns="45720" rtlCol="0" anchor="ctr">
            <a:normAutofit/>
          </a:bodyPr>
          <a:lstStyle/>
          <a:p>
            <a:pPr algn="l"/>
            <a:r>
              <a:rPr lang="en-US" dirty="0"/>
              <a:t>Data visualization can be used to set the stage for analysis:</a:t>
            </a:r>
          </a:p>
          <a:p>
            <a:pPr lvl="1" algn="l"/>
            <a:r>
              <a:rPr lang="en-US" b="1" dirty="0"/>
              <a:t>detecting anomalous entries </a:t>
            </a:r>
            <a:br>
              <a:rPr lang="en-US" dirty="0"/>
            </a:br>
            <a:r>
              <a:rPr lang="en-US" dirty="0"/>
              <a:t>invalid entries, missing values, outliers </a:t>
            </a:r>
          </a:p>
          <a:p>
            <a:pPr lvl="1" algn="l"/>
            <a:r>
              <a:rPr lang="en-US" b="1" dirty="0"/>
              <a:t>shaping the data transformations</a:t>
            </a:r>
            <a:br>
              <a:rPr lang="en-US" dirty="0"/>
            </a:br>
            <a:r>
              <a:rPr lang="en-US" dirty="0"/>
              <a:t>binning, standardization, Box-Cox transformations, PCA-like transformations</a:t>
            </a:r>
          </a:p>
          <a:p>
            <a:pPr lvl="1" algn="l"/>
            <a:r>
              <a:rPr lang="en-US" b="1" dirty="0"/>
              <a:t>getting a sense for the data</a:t>
            </a:r>
            <a:br>
              <a:rPr lang="en-US" dirty="0"/>
            </a:br>
            <a:r>
              <a:rPr lang="en-US" dirty="0"/>
              <a:t>data analysis as an art form, exploratory analysis</a:t>
            </a:r>
          </a:p>
          <a:p>
            <a:pPr lvl="1" algn="l"/>
            <a:r>
              <a:rPr lang="en-US" b="1" dirty="0"/>
              <a:t>identifying hidden data structure</a:t>
            </a:r>
            <a:br>
              <a:rPr lang="en-US" dirty="0"/>
            </a:br>
            <a:r>
              <a:rPr lang="en-US" dirty="0"/>
              <a:t>clustering, associations, patterns informing the next stage of analysis</a:t>
            </a:r>
          </a:p>
        </p:txBody>
      </p:sp>
    </p:spTree>
    <p:extLst>
      <p:ext uri="{BB962C8B-B14F-4D97-AF65-F5344CB8AC3E}">
        <p14:creationId xmlns:p14="http://schemas.microsoft.com/office/powerpoint/2010/main" val="109365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2174D-B5C1-584B-ACFC-12D341FAF551}"/>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11"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81125" y="307775"/>
            <a:ext cx="5868988" cy="5870575"/>
          </a:xfrm>
        </p:spPr>
      </p:pic>
      <p:sp>
        <p:nvSpPr>
          <p:cNvPr id="10" name="TextBox 9"/>
          <p:cNvSpPr txBox="1"/>
          <p:nvPr/>
        </p:nvSpPr>
        <p:spPr>
          <a:xfrm>
            <a:off x="9734549" y="0"/>
            <a:ext cx="2457451" cy="276997"/>
          </a:xfrm>
          <a:prstGeom prst="rect">
            <a:avLst/>
          </a:prstGeom>
          <a:noFill/>
        </p:spPr>
        <p:txBody>
          <a:bodyPr wrap="square" lIns="91436" tIns="45719" rIns="91436" bIns="45719" rtlCol="0">
            <a:spAutoFit/>
          </a:bodyPr>
          <a:lstStyle/>
          <a:p>
            <a:pPr algn="r"/>
            <a:r>
              <a:rPr lang="en-US" sz="1200" dirty="0">
                <a:solidFill>
                  <a:schemeClr val="tx2"/>
                </a:solidFill>
                <a:latin typeface="Dagny OT" panose="020B0504020201020104" pitchFamily="34" charset="0"/>
                <a:ea typeface="Helvetica Light" charset="0"/>
                <a:cs typeface="Helvetica Light" charset="0"/>
              </a:rPr>
              <a:t>[Personal dataset]</a:t>
            </a:r>
          </a:p>
        </p:txBody>
      </p:sp>
      <p:sp>
        <p:nvSpPr>
          <p:cNvPr id="12" name="TextBox 11"/>
          <p:cNvSpPr txBox="1"/>
          <p:nvPr/>
        </p:nvSpPr>
        <p:spPr>
          <a:xfrm>
            <a:off x="3905425" y="6109614"/>
            <a:ext cx="4729809" cy="369330"/>
          </a:xfrm>
          <a:prstGeom prst="rect">
            <a:avLst/>
          </a:prstGeom>
          <a:noFill/>
        </p:spPr>
        <p:txBody>
          <a:bodyPr wrap="square" lIns="91436" tIns="45719" rIns="91436" bIns="45719" rtlCol="0">
            <a:spAutoFit/>
          </a:bodyPr>
          <a:lstStyle/>
          <a:p>
            <a:pPr algn="ctr"/>
            <a:r>
              <a:rPr lang="en-US" b="1">
                <a:solidFill>
                  <a:schemeClr val="tx2"/>
                </a:solidFill>
                <a:latin typeface="Dagny OT" panose="020B0504020201020104" pitchFamily="34" charset="77"/>
                <a:ea typeface="Helvetica Light" charset="0"/>
                <a:cs typeface="Helvetica Light" charset="0"/>
              </a:rPr>
              <a:t>Customer arrivals at counter (per minute)</a:t>
            </a:r>
          </a:p>
        </p:txBody>
      </p:sp>
      <p:sp>
        <p:nvSpPr>
          <p:cNvPr id="5" name="Rectangle 4"/>
          <p:cNvSpPr/>
          <p:nvPr/>
        </p:nvSpPr>
        <p:spPr>
          <a:xfrm>
            <a:off x="156755" y="307778"/>
            <a:ext cx="2978332" cy="1590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b="1">
              <a:latin typeface="Dagny OT" panose="020B0504020201020104" pitchFamily="34" charset="77"/>
            </a:endParaRPr>
          </a:p>
        </p:txBody>
      </p:sp>
      <p:sp>
        <p:nvSpPr>
          <p:cNvPr id="13" name="Rectangle 12"/>
          <p:cNvSpPr/>
          <p:nvPr/>
        </p:nvSpPr>
        <p:spPr>
          <a:xfrm>
            <a:off x="9004663" y="336286"/>
            <a:ext cx="3056708" cy="1501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b="1">
              <a:latin typeface="Dagny OT" panose="020B0504020201020104" pitchFamily="34" charset="77"/>
            </a:endParaRPr>
          </a:p>
        </p:txBody>
      </p:sp>
      <p:sp>
        <p:nvSpPr>
          <p:cNvPr id="8" name="TextBox 7"/>
          <p:cNvSpPr txBox="1"/>
          <p:nvPr/>
        </p:nvSpPr>
        <p:spPr>
          <a:xfrm rot="16200000">
            <a:off x="-12587" y="2946125"/>
            <a:ext cx="5602961" cy="383285"/>
          </a:xfrm>
          <a:prstGeom prst="rect">
            <a:avLst/>
          </a:prstGeom>
          <a:noFill/>
        </p:spPr>
        <p:txBody>
          <a:bodyPr wrap="square" lIns="91436" tIns="45719" rIns="91436" bIns="45719" rtlCol="0">
            <a:spAutoFit/>
          </a:bodyPr>
          <a:lstStyle/>
          <a:p>
            <a:pPr algn="ctr"/>
            <a:r>
              <a:rPr lang="en-US" b="1">
                <a:solidFill>
                  <a:schemeClr val="tx2"/>
                </a:solidFill>
                <a:latin typeface="Dagny OT" panose="020B0504020201020104" pitchFamily="34" charset="0"/>
                <a:ea typeface="Helvetica Light" charset="0"/>
                <a:cs typeface="Helvetica Light" charset="0"/>
              </a:rPr>
              <a:t>Customers served at counter (per minute)</a:t>
            </a:r>
          </a:p>
        </p:txBody>
      </p:sp>
      <p:pic>
        <p:nvPicPr>
          <p:cNvPr id="4" name="Picture 3">
            <a:extLst>
              <a:ext uri="{FF2B5EF4-FFF2-40B4-BE49-F238E27FC236}">
                <a16:creationId xmlns:a16="http://schemas.microsoft.com/office/drawing/2014/main" id="{1362FAA8-2ACB-9E51-F1BB-F2A6FA57C3A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a:extLst>
              <a:ext uri="{FF2B5EF4-FFF2-40B4-BE49-F238E27FC236}">
                <a16:creationId xmlns:a16="http://schemas.microsoft.com/office/drawing/2014/main" id="{6489843C-76B0-9A31-14BF-CE8CF5521B9F}"/>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extLst>
      <p:ext uri="{BB962C8B-B14F-4D97-AF65-F5344CB8AC3E}">
        <p14:creationId xmlns:p14="http://schemas.microsoft.com/office/powerpoint/2010/main" val="17780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43408-0D55-1E40-B109-26B995E5D949}"/>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9" y="346573"/>
            <a:ext cx="8974023" cy="6441802"/>
          </a:xfrm>
          <a:prstGeom prst="rect">
            <a:avLst/>
          </a:prstGeom>
        </p:spPr>
      </p:pic>
      <p:sp>
        <p:nvSpPr>
          <p:cNvPr id="11" name="Content Placeholder 2"/>
          <p:cNvSpPr txBox="1">
            <a:spLocks/>
          </p:cNvSpPr>
          <p:nvPr/>
        </p:nvSpPr>
        <p:spPr>
          <a:xfrm>
            <a:off x="8785191" y="346574"/>
            <a:ext cx="3267456" cy="4339537"/>
          </a:xfrm>
          <a:prstGeom prst="rect">
            <a:avLst/>
          </a:prstGeom>
          <a:solidFill>
            <a:schemeClr val="bg1"/>
          </a:solidFill>
        </p:spPr>
        <p:txBody>
          <a:bodyPr lIns="91436" tIns="45719" rIns="91436" bIns="45719"/>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00000"/>
              </a:lnSpc>
              <a:buNone/>
            </a:pPr>
            <a:endParaRPr lang="en-US" sz="100" dirty="0">
              <a:solidFill>
                <a:schemeClr val="tx2"/>
              </a:solidFill>
              <a:latin typeface="Dagny OT" panose="020B0504020201020104" pitchFamily="34" charset="0"/>
              <a:ea typeface="Helvetica Light" charset="0"/>
              <a:cs typeface="Helvetica Light" charset="0"/>
            </a:endParaRPr>
          </a:p>
          <a:p>
            <a:pPr marL="0" indent="0">
              <a:lnSpc>
                <a:spcPct val="100000"/>
              </a:lnSpc>
              <a:buNone/>
            </a:pPr>
            <a:r>
              <a:rPr lang="en-US" sz="2400" dirty="0">
                <a:solidFill>
                  <a:schemeClr val="tx2"/>
                </a:solidFill>
                <a:latin typeface="Dagny OT" panose="020B0504020201020104" pitchFamily="34" charset="0"/>
                <a:ea typeface="Helvetica Light" charset="0"/>
                <a:cs typeface="Helvetica Light" charset="0"/>
              </a:rPr>
              <a:t>This graph displays the correlation between life expectancy and GDP per capita. </a:t>
            </a:r>
          </a:p>
          <a:p>
            <a:pPr marL="0" indent="0">
              <a:lnSpc>
                <a:spcPct val="100000"/>
              </a:lnSpc>
              <a:buNone/>
            </a:pPr>
            <a:r>
              <a:rPr lang="en-US" sz="2400" dirty="0">
                <a:solidFill>
                  <a:schemeClr val="tx2"/>
                </a:solidFill>
                <a:latin typeface="Dagny OT" panose="020B0504020201020104" pitchFamily="34" charset="0"/>
                <a:ea typeface="Helvetica Light" charset="0"/>
                <a:cs typeface="Helvetica Light" charset="0"/>
              </a:rPr>
              <a:t>Countries with higher GDP have a higher life expectancy, in general. </a:t>
            </a:r>
          </a:p>
          <a:p>
            <a:pPr marL="0" indent="0">
              <a:lnSpc>
                <a:spcPct val="100000"/>
              </a:lnSpc>
              <a:buNone/>
            </a:pPr>
            <a:r>
              <a:rPr lang="en-US" sz="2400" dirty="0">
                <a:solidFill>
                  <a:schemeClr val="tx2"/>
                </a:solidFill>
                <a:latin typeface="Dagny OT" panose="020B0504020201020104" pitchFamily="34" charset="0"/>
                <a:ea typeface="Helvetica Light" charset="0"/>
                <a:cs typeface="Helvetica Light" charset="0"/>
              </a:rPr>
              <a:t>The relationship seems to follow a logarithmic trend: the unit increase in life expectancy per unit increase in GDP decreases as GDP per capita increases.</a:t>
            </a:r>
          </a:p>
          <a:p>
            <a:endParaRPr lang="en-US" sz="2100" dirty="0">
              <a:solidFill>
                <a:schemeClr val="tx2"/>
              </a:solidFill>
              <a:latin typeface="Dagny OT" panose="020B0504020201020104" pitchFamily="34" charset="0"/>
              <a:ea typeface="Helvetica Light" charset="0"/>
              <a:cs typeface="Helvetica Light" charset="0"/>
            </a:endParaRPr>
          </a:p>
        </p:txBody>
      </p:sp>
      <p:sp>
        <p:nvSpPr>
          <p:cNvPr id="2" name="Rectangle 1"/>
          <p:cNvSpPr/>
          <p:nvPr/>
        </p:nvSpPr>
        <p:spPr>
          <a:xfrm>
            <a:off x="9097892" y="0"/>
            <a:ext cx="3094108" cy="276997"/>
          </a:xfrm>
          <a:prstGeom prst="rect">
            <a:avLst/>
          </a:prstGeom>
        </p:spPr>
        <p:txBody>
          <a:bodyPr wrap="none" lIns="91436" tIns="45719" rIns="91436" bIns="45719">
            <a:spAutoFit/>
          </a:bodyPr>
          <a:lstStyle/>
          <a:p>
            <a:pPr algn="r"/>
            <a:r>
              <a:rPr lang="en-US" sz="1200" dirty="0">
                <a:latin typeface="Dagny OT" panose="020B0504020201020104" pitchFamily="34" charset="0"/>
              </a:rPr>
              <a:t>[</a:t>
            </a:r>
            <a:r>
              <a:rPr lang="en-US" sz="1200" dirty="0">
                <a:latin typeface="Dagny OT" panose="020B0504020201020104" pitchFamily="34" charset="0"/>
                <a:hlinkClick r:id="rId3"/>
              </a:rPr>
              <a:t>https://ourworldindata.org/life-expectancy</a:t>
            </a:r>
            <a:r>
              <a:rPr lang="en-US" sz="1200" dirty="0">
                <a:latin typeface="Dagny OT" panose="020B0504020201020104" pitchFamily="34" charset="0"/>
              </a:rPr>
              <a:t>]</a:t>
            </a:r>
          </a:p>
        </p:txBody>
      </p:sp>
      <p:pic>
        <p:nvPicPr>
          <p:cNvPr id="7" name="Picture 6">
            <a:extLst>
              <a:ext uri="{FF2B5EF4-FFF2-40B4-BE49-F238E27FC236}">
                <a16:creationId xmlns:a16="http://schemas.microsoft.com/office/drawing/2014/main" id="{A7EE2A60-076E-2AFB-6B54-6F3C713DC9A9}"/>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8" name="TextBox 7">
            <a:extLst>
              <a:ext uri="{FF2B5EF4-FFF2-40B4-BE49-F238E27FC236}">
                <a16:creationId xmlns:a16="http://schemas.microsoft.com/office/drawing/2014/main" id="{8F308B16-8996-EA4C-4CC7-7C86139A8AAB}"/>
              </a:ext>
            </a:extLst>
          </p:cNvPr>
          <p:cNvSpPr txBox="1"/>
          <p:nvPr/>
        </p:nvSpPr>
        <p:spPr>
          <a:xfrm>
            <a:off x="9037320" y="6407719"/>
            <a:ext cx="2377440" cy="369330"/>
          </a:xfrm>
          <a:prstGeom prst="rect">
            <a:avLst/>
          </a:prstGeom>
          <a:noFill/>
        </p:spPr>
        <p:txBody>
          <a:bodyPr wrap="square" lIns="91436" tIns="45719" rIns="91436" bIns="45719" rtlCol="0">
            <a:spAutoFit/>
          </a:bodyPr>
          <a:lstStyle/>
          <a:p>
            <a:pPr algn="r"/>
            <a:r>
              <a:rPr lang="en-US" b="0" i="0" dirty="0">
                <a:solidFill>
                  <a:schemeClr val="accent2"/>
                </a:solidFill>
                <a:latin typeface="Dagny OT" panose="020B0504020201020104" pitchFamily="34" charset="77"/>
              </a:rPr>
              <a:t>data-action-</a:t>
            </a:r>
            <a:r>
              <a:rPr lang="en-US" b="0" i="0" dirty="0" err="1">
                <a:solidFill>
                  <a:schemeClr val="accent2"/>
                </a:solidFill>
                <a:latin typeface="Dagny OT" panose="020B0504020201020104" pitchFamily="34" charset="77"/>
              </a:rPr>
              <a:t>lab.com</a:t>
            </a:r>
            <a:endParaRPr lang="en-US" b="0" i="0" dirty="0">
              <a:solidFill>
                <a:schemeClr val="accent2"/>
              </a:solidFill>
              <a:latin typeface="Dagny OT" panose="020B0504020201020104" pitchFamily="34" charset="77"/>
            </a:endParaRPr>
          </a:p>
        </p:txBody>
      </p:sp>
    </p:spTree>
    <p:extLst>
      <p:ext uri="{BB962C8B-B14F-4D97-AF65-F5344CB8AC3E}">
        <p14:creationId xmlns:p14="http://schemas.microsoft.com/office/powerpoint/2010/main" val="370377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5B380D-362F-2240-885F-81C2D40C9872}"/>
              </a:ext>
            </a:extLst>
          </p:cNvPr>
          <p:cNvPicPr>
            <a:picLocks noChangeAspect="1"/>
          </p:cNvPicPr>
          <p:nvPr/>
        </p:nvPicPr>
        <p:blipFill rotWithShape="1">
          <a:blip r:embed="rId2"/>
          <a:srcRect l="2530" b="4194"/>
          <a:stretch/>
        </p:blipFill>
        <p:spPr>
          <a:xfrm>
            <a:off x="750786" y="838977"/>
            <a:ext cx="10906897" cy="5456826"/>
          </a:xfrm>
          <a:prstGeom prst="rect">
            <a:avLst/>
          </a:prstGeom>
        </p:spPr>
      </p:pic>
      <p:sp>
        <p:nvSpPr>
          <p:cNvPr id="6" name="TextBox 5">
            <a:extLst>
              <a:ext uri="{FF2B5EF4-FFF2-40B4-BE49-F238E27FC236}">
                <a16:creationId xmlns:a16="http://schemas.microsoft.com/office/drawing/2014/main" id="{CAEDEFE2-0229-6F43-9253-23407CA686A2}"/>
              </a:ext>
            </a:extLst>
          </p:cNvPr>
          <p:cNvSpPr txBox="1"/>
          <p:nvPr/>
        </p:nvSpPr>
        <p:spPr>
          <a:xfrm>
            <a:off x="10107929" y="6111137"/>
            <a:ext cx="1549754" cy="369332"/>
          </a:xfrm>
          <a:prstGeom prst="rect">
            <a:avLst/>
          </a:prstGeom>
          <a:noFill/>
          <a:ln>
            <a:noFill/>
          </a:ln>
        </p:spPr>
        <p:txBody>
          <a:bodyPr wrap="square" rtlCol="0">
            <a:spAutoFit/>
          </a:bodyPr>
          <a:lstStyle/>
          <a:p>
            <a:pPr algn="ctr"/>
            <a:r>
              <a:rPr lang="en-US">
                <a:solidFill>
                  <a:srgbClr val="706F67"/>
                </a:solidFill>
                <a:latin typeface="Dagny OT" panose="020B0504020201020104" pitchFamily="34" charset="77"/>
              </a:rPr>
              <a:t>hydrocarbon</a:t>
            </a:r>
          </a:p>
        </p:txBody>
      </p:sp>
      <p:sp>
        <p:nvSpPr>
          <p:cNvPr id="7" name="TextBox 6">
            <a:extLst>
              <a:ext uri="{FF2B5EF4-FFF2-40B4-BE49-F238E27FC236}">
                <a16:creationId xmlns:a16="http://schemas.microsoft.com/office/drawing/2014/main" id="{D7C70F1B-7160-7542-BF41-E4CC5F8AC477}"/>
              </a:ext>
            </a:extLst>
          </p:cNvPr>
          <p:cNvSpPr txBox="1"/>
          <p:nvPr/>
        </p:nvSpPr>
        <p:spPr>
          <a:xfrm rot="16200000">
            <a:off x="-147355" y="1189027"/>
            <a:ext cx="1549754" cy="369332"/>
          </a:xfrm>
          <a:prstGeom prst="rect">
            <a:avLst/>
          </a:prstGeom>
          <a:noFill/>
          <a:ln>
            <a:noFill/>
          </a:ln>
        </p:spPr>
        <p:txBody>
          <a:bodyPr wrap="square" rtlCol="0">
            <a:spAutoFit/>
          </a:bodyPr>
          <a:lstStyle/>
          <a:p>
            <a:pPr algn="ctr"/>
            <a:r>
              <a:rPr lang="en-US">
                <a:solidFill>
                  <a:srgbClr val="706F67"/>
                </a:solidFill>
                <a:latin typeface="Dagny OT" panose="020B0504020201020104" pitchFamily="34" charset="77"/>
              </a:rPr>
              <a:t>oxygen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4740871-D7EC-C246-85AA-AC5EC0CDFA2B}"/>
                  </a:ext>
                </a:extLst>
              </p:cNvPr>
              <p:cNvSpPr txBox="1"/>
              <p:nvPr/>
            </p:nvSpPr>
            <p:spPr>
              <a:xfrm>
                <a:off x="4568369" y="580397"/>
                <a:ext cx="39834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b="0" i="0" smtClean="0">
                          <a:solidFill>
                            <a:srgbClr val="706F67"/>
                          </a:solidFill>
                          <a:latin typeface="Cambria Math" panose="02040503050406030204" pitchFamily="18" charset="0"/>
                        </a:rPr>
                        <m:t>oxygen</m:t>
                      </m:r>
                      <m:r>
                        <a:rPr lang="en-CA" b="0" i="1" smtClean="0">
                          <a:solidFill>
                            <a:srgbClr val="706F67"/>
                          </a:solidFill>
                          <a:latin typeface="Cambria Math" panose="02040503050406030204" pitchFamily="18" charset="0"/>
                        </a:rPr>
                        <m:t>=14.95 × </m:t>
                      </m:r>
                      <m:r>
                        <m:rPr>
                          <m:nor/>
                        </m:rPr>
                        <a:rPr lang="en-CA" b="0" i="0" smtClean="0">
                          <a:solidFill>
                            <a:srgbClr val="706F67"/>
                          </a:solidFill>
                          <a:latin typeface="Cambria Math" panose="02040503050406030204" pitchFamily="18" charset="0"/>
                          <a:ea typeface="Cambria Math" panose="02040503050406030204" pitchFamily="18" charset="0"/>
                        </a:rPr>
                        <m:t>hydrocarbon</m:t>
                      </m:r>
                      <m:r>
                        <a:rPr lang="en-CA" b="0" i="1" smtClean="0">
                          <a:solidFill>
                            <a:srgbClr val="706F67"/>
                          </a:solidFill>
                          <a:latin typeface="Cambria Math" panose="02040503050406030204" pitchFamily="18" charset="0"/>
                          <a:ea typeface="Cambria Math" panose="02040503050406030204" pitchFamily="18" charset="0"/>
                        </a:rPr>
                        <m:t>+74.28</m:t>
                      </m:r>
                    </m:oMath>
                  </m:oMathPara>
                </a14:m>
                <a:endParaRPr lang="en-US">
                  <a:solidFill>
                    <a:srgbClr val="706F67"/>
                  </a:solidFill>
                </a:endParaRPr>
              </a:p>
            </p:txBody>
          </p:sp>
        </mc:Choice>
        <mc:Fallback xmlns="">
          <p:sp>
            <p:nvSpPr>
              <p:cNvPr id="8" name="TextBox 7">
                <a:extLst>
                  <a:ext uri="{FF2B5EF4-FFF2-40B4-BE49-F238E27FC236}">
                    <a16:creationId xmlns:a16="http://schemas.microsoft.com/office/drawing/2014/main" id="{E4740871-D7EC-C246-85AA-AC5EC0CDFA2B}"/>
                  </a:ext>
                </a:extLst>
              </p:cNvPr>
              <p:cNvSpPr txBox="1">
                <a:spLocks noRot="1" noChangeAspect="1" noMove="1" noResize="1" noEditPoints="1" noAdjustHandles="1" noChangeArrowheads="1" noChangeShapeType="1" noTextEdit="1"/>
              </p:cNvSpPr>
              <p:nvPr/>
            </p:nvSpPr>
            <p:spPr>
              <a:xfrm>
                <a:off x="4568369" y="580397"/>
                <a:ext cx="3983463" cy="276999"/>
              </a:xfrm>
              <a:prstGeom prst="rect">
                <a:avLst/>
              </a:prstGeom>
              <a:blipFill>
                <a:blip r:embed="rId3"/>
                <a:stretch>
                  <a:fillRect l="-952" t="-4348" r="-635" b="-347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34039DD-03AC-EB47-A73A-7AE5D0635BA8}"/>
              </a:ext>
            </a:extLst>
          </p:cNvPr>
          <p:cNvSpPr txBox="1"/>
          <p:nvPr/>
        </p:nvSpPr>
        <p:spPr>
          <a:xfrm>
            <a:off x="7553475" y="4446938"/>
            <a:ext cx="3897086" cy="369332"/>
          </a:xfrm>
          <a:prstGeom prst="rect">
            <a:avLst/>
          </a:prstGeom>
          <a:noFill/>
          <a:ln>
            <a:noFill/>
          </a:ln>
        </p:spPr>
        <p:txBody>
          <a:bodyPr wrap="square" rtlCol="0">
            <a:spAutoFit/>
          </a:bodyPr>
          <a:lstStyle/>
          <a:p>
            <a:pPr algn="ctr"/>
            <a:r>
              <a:rPr lang="en-US">
                <a:solidFill>
                  <a:srgbClr val="706F67"/>
                </a:solidFill>
                <a:latin typeface="Dagny OT" panose="020B0504020201020104" pitchFamily="34" charset="77"/>
              </a:rPr>
              <a:t>confidence interval for mean response</a:t>
            </a:r>
          </a:p>
        </p:txBody>
      </p:sp>
      <p:cxnSp>
        <p:nvCxnSpPr>
          <p:cNvPr id="11" name="Curved Connector 10">
            <a:extLst>
              <a:ext uri="{FF2B5EF4-FFF2-40B4-BE49-F238E27FC236}">
                <a16:creationId xmlns:a16="http://schemas.microsoft.com/office/drawing/2014/main" id="{7F8B6F73-92B2-6B43-84A7-5C30638A3B11}"/>
              </a:ext>
            </a:extLst>
          </p:cNvPr>
          <p:cNvCxnSpPr/>
          <p:nvPr/>
        </p:nvCxnSpPr>
        <p:spPr>
          <a:xfrm rot="5400000" flipH="1" flipV="1">
            <a:off x="8874275" y="2989292"/>
            <a:ext cx="2090057" cy="798285"/>
          </a:xfrm>
          <a:prstGeom prst="curved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5931CB-166E-824E-A34F-E863B2DDFC6A}"/>
              </a:ext>
            </a:extLst>
          </p:cNvPr>
          <p:cNvSpPr txBox="1"/>
          <p:nvPr/>
        </p:nvSpPr>
        <p:spPr>
          <a:xfrm>
            <a:off x="1399418" y="2509280"/>
            <a:ext cx="3897086" cy="369332"/>
          </a:xfrm>
          <a:prstGeom prst="rect">
            <a:avLst/>
          </a:prstGeom>
          <a:noFill/>
          <a:ln>
            <a:noFill/>
          </a:ln>
        </p:spPr>
        <p:txBody>
          <a:bodyPr wrap="square" rtlCol="0">
            <a:spAutoFit/>
          </a:bodyPr>
          <a:lstStyle/>
          <a:p>
            <a:pPr algn="ctr"/>
            <a:r>
              <a:rPr lang="en-US">
                <a:solidFill>
                  <a:srgbClr val="706F67"/>
                </a:solidFill>
                <a:latin typeface="Dagny OT" panose="020B0504020201020104" pitchFamily="34" charset="77"/>
              </a:rPr>
              <a:t>prediction interval for new responses</a:t>
            </a:r>
          </a:p>
        </p:txBody>
      </p:sp>
      <p:cxnSp>
        <p:nvCxnSpPr>
          <p:cNvPr id="13" name="Curved Connector 12">
            <a:extLst>
              <a:ext uri="{FF2B5EF4-FFF2-40B4-BE49-F238E27FC236}">
                <a16:creationId xmlns:a16="http://schemas.microsoft.com/office/drawing/2014/main" id="{0B9EB724-3F13-7F42-9349-DE4F113EA508}"/>
              </a:ext>
            </a:extLst>
          </p:cNvPr>
          <p:cNvCxnSpPr>
            <a:cxnSpLocks/>
            <a:stCxn id="12" idx="3"/>
          </p:cNvCxnSpPr>
          <p:nvPr/>
        </p:nvCxnSpPr>
        <p:spPr>
          <a:xfrm>
            <a:off x="5296504" y="2693946"/>
            <a:ext cx="1422399" cy="12700"/>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4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 Chart/Rug Chart</a:t>
            </a:r>
          </a:p>
        </p:txBody>
      </p:sp>
      <p:sp>
        <p:nvSpPr>
          <p:cNvPr id="3" name="Content Placeholder 2"/>
          <p:cNvSpPr>
            <a:spLocks noGrp="1"/>
          </p:cNvSpPr>
          <p:nvPr>
            <p:ph idx="1"/>
          </p:nvPr>
        </p:nvSpPr>
        <p:spPr/>
        <p:txBody>
          <a:bodyPr vert="horz" lIns="0" tIns="45720" rIns="0" bIns="45720" rtlCol="0" anchor="ctr">
            <a:normAutofit/>
          </a:bodyPr>
          <a:lstStyle/>
          <a:p>
            <a:pPr>
              <a:spcBef>
                <a:spcPts val="1200"/>
              </a:spcBef>
            </a:pPr>
            <a:r>
              <a:rPr lang="en-US" dirty="0"/>
              <a:t>Gaps in the number line: </a:t>
            </a:r>
            <a:r>
              <a:rPr lang="en-US" b="1" dirty="0"/>
              <a:t>absence</a:t>
            </a:r>
            <a:r>
              <a:rPr lang="en-US" dirty="0"/>
              <a:t> of those numeric values in the data.</a:t>
            </a:r>
          </a:p>
          <a:p>
            <a:pPr>
              <a:spcBef>
                <a:spcPts val="1200"/>
              </a:spcBef>
            </a:pPr>
            <a:r>
              <a:rPr lang="en-US" dirty="0"/>
              <a:t>Remember: this is (possibly) different from the order that values appear in the dataset – since it is a number line, it shows where the values fall numerically.</a:t>
            </a:r>
          </a:p>
          <a:p>
            <a:pPr>
              <a:spcBef>
                <a:spcPts val="1200"/>
              </a:spcBef>
            </a:pPr>
            <a:r>
              <a:rPr lang="en-US" dirty="0"/>
              <a:t>If some values are identical, they lie on top of each other (use </a:t>
            </a:r>
            <a:r>
              <a:rPr lang="en-US" b="1" dirty="0"/>
              <a:t>jitter</a:t>
            </a:r>
            <a:r>
              <a:rPr lang="en-US" dirty="0"/>
              <a:t>?).</a:t>
            </a:r>
          </a:p>
          <a:p>
            <a:pPr>
              <a:spcBef>
                <a:spcPts val="1200"/>
              </a:spcBef>
            </a:pPr>
            <a:endParaRPr lang="en-US" dirty="0"/>
          </a:p>
        </p:txBody>
      </p:sp>
      <p:pic>
        <p:nvPicPr>
          <p:cNvPr id="4" name="Picture 3"/>
          <p:cNvPicPr>
            <a:picLocks noChangeAspect="1"/>
          </p:cNvPicPr>
          <p:nvPr/>
        </p:nvPicPr>
        <p:blipFill>
          <a:blip r:embed="rId2"/>
          <a:stretch>
            <a:fillRect/>
          </a:stretch>
        </p:blipFill>
        <p:spPr>
          <a:xfrm flipH="1">
            <a:off x="1268484" y="4844952"/>
            <a:ext cx="9655032" cy="2189432"/>
          </a:xfrm>
          <a:prstGeom prst="rect">
            <a:avLst/>
          </a:prstGeom>
        </p:spPr>
      </p:pic>
    </p:spTree>
    <p:extLst>
      <p:ext uri="{BB962C8B-B14F-4D97-AF65-F5344CB8AC3E}">
        <p14:creationId xmlns:p14="http://schemas.microsoft.com/office/powerpoint/2010/main" val="390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67E0E1-8C51-42F9-B149-9214F523AF7C}"/>
              </a:ext>
            </a:extLst>
          </p:cNvPr>
          <p:cNvSpPr>
            <a:spLocks noGrp="1"/>
          </p:cNvSpPr>
          <p:nvPr>
            <p:ph type="title"/>
          </p:nvPr>
        </p:nvSpPr>
        <p:spPr/>
        <p:txBody>
          <a:bodyPr/>
          <a:lstStyle/>
          <a:p>
            <a:r>
              <a:rPr lang="en-US"/>
              <a:t>Simple Text</a:t>
            </a:r>
          </a:p>
        </p:txBody>
      </p:sp>
      <p:sp>
        <p:nvSpPr>
          <p:cNvPr id="3" name="Content Placeholder 2"/>
          <p:cNvSpPr>
            <a:spLocks noGrp="1"/>
          </p:cNvSpPr>
          <p:nvPr>
            <p:ph sz="half" idx="1"/>
          </p:nvPr>
        </p:nvSpPr>
        <p:spPr/>
        <p:txBody>
          <a:bodyPr vert="horz" lIns="0" tIns="45720" rIns="0" bIns="45720" rtlCol="0" anchor="ctr">
            <a:normAutofit/>
          </a:bodyPr>
          <a:lstStyle/>
          <a:p>
            <a:pPr>
              <a:spcBef>
                <a:spcPts val="1200"/>
              </a:spcBef>
            </a:pPr>
            <a:r>
              <a:rPr lang="en-CA" dirty="0"/>
              <a:t>One or two numbers to focus on.</a:t>
            </a:r>
          </a:p>
          <a:p>
            <a:pPr>
              <a:spcBef>
                <a:spcPts val="1200"/>
              </a:spcBef>
            </a:pPr>
            <a:r>
              <a:rPr lang="en-CA" dirty="0"/>
              <a:t>Good at “setting the scene”.</a:t>
            </a:r>
          </a:p>
          <a:p>
            <a:pPr>
              <a:spcBef>
                <a:spcPts val="1200"/>
              </a:spcBef>
            </a:pPr>
            <a:r>
              <a:rPr lang="en-CA" dirty="0"/>
              <a:t>Draws focus to an area of the report.</a:t>
            </a:r>
          </a:p>
        </p:txBody>
      </p:sp>
      <p:graphicFrame>
        <p:nvGraphicFramePr>
          <p:cNvPr id="6" name="Chart 5">
            <a:extLst>
              <a:ext uri="{FF2B5EF4-FFF2-40B4-BE49-F238E27FC236}">
                <a16:creationId xmlns:a16="http://schemas.microsoft.com/office/drawing/2014/main" id="{0012241D-DB9C-4DEF-BCAC-C89C497E4CCF}"/>
              </a:ext>
            </a:extLst>
          </p:cNvPr>
          <p:cNvGraphicFramePr/>
          <p:nvPr/>
        </p:nvGraphicFramePr>
        <p:xfrm>
          <a:off x="7346305" y="2060447"/>
          <a:ext cx="3891537" cy="245569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132D75F-C9FE-44C7-A463-46B8486E5B82}"/>
              </a:ext>
            </a:extLst>
          </p:cNvPr>
          <p:cNvSpPr txBox="1"/>
          <p:nvPr/>
        </p:nvSpPr>
        <p:spPr>
          <a:xfrm>
            <a:off x="6392149" y="4628492"/>
            <a:ext cx="5799851" cy="1692771"/>
          </a:xfrm>
          <a:prstGeom prst="rect">
            <a:avLst/>
          </a:prstGeom>
          <a:noFill/>
        </p:spPr>
        <p:txBody>
          <a:bodyPr wrap="square" rtlCol="0">
            <a:spAutoFit/>
          </a:bodyPr>
          <a:lstStyle/>
          <a:p>
            <a:pPr algn="ctr"/>
            <a:r>
              <a:rPr lang="en-US" sz="4800" dirty="0">
                <a:solidFill>
                  <a:srgbClr val="33CCCC"/>
                </a:solidFill>
                <a:latin typeface="Dagny OT" panose="020B0504020201020104" pitchFamily="34" charset="77"/>
              </a:rPr>
              <a:t>95% </a:t>
            </a:r>
            <a:r>
              <a:rPr lang="en-US" sz="4400" dirty="0">
                <a:solidFill>
                  <a:schemeClr val="tx1">
                    <a:lumMod val="50000"/>
                    <a:lumOff val="50000"/>
                  </a:schemeClr>
                </a:solidFill>
                <a:latin typeface="Dagny OT" panose="020B0504020201020104" pitchFamily="34" charset="77"/>
              </a:rPr>
              <a:t>of the population </a:t>
            </a:r>
            <a:endParaRPr lang="en-US" sz="4800" dirty="0">
              <a:solidFill>
                <a:schemeClr val="tx1">
                  <a:lumMod val="50000"/>
                  <a:lumOff val="50000"/>
                </a:schemeClr>
              </a:solidFill>
              <a:latin typeface="Dagny OT" panose="020B0504020201020104" pitchFamily="34" charset="77"/>
            </a:endParaRPr>
          </a:p>
          <a:p>
            <a:pPr algn="ctr"/>
            <a:r>
              <a:rPr lang="en-US" sz="2800" dirty="0">
                <a:solidFill>
                  <a:schemeClr val="tx1">
                    <a:lumMod val="50000"/>
                    <a:lumOff val="50000"/>
                  </a:schemeClr>
                </a:solidFill>
                <a:latin typeface="Dagny OT" panose="020B0504020201020104" pitchFamily="34" charset="77"/>
              </a:rPr>
              <a:t>drinks tea today compared to </a:t>
            </a:r>
          </a:p>
          <a:p>
            <a:pPr algn="ctr"/>
            <a:r>
              <a:rPr lang="en-US" sz="2800" dirty="0">
                <a:solidFill>
                  <a:srgbClr val="33CCCC"/>
                </a:solidFill>
                <a:latin typeface="Dagny OT" panose="020B0504020201020104" pitchFamily="34" charset="77"/>
              </a:rPr>
              <a:t>75% </a:t>
            </a:r>
            <a:r>
              <a:rPr lang="en-US" sz="2800" dirty="0">
                <a:solidFill>
                  <a:schemeClr val="tx1">
                    <a:lumMod val="50000"/>
                    <a:lumOff val="50000"/>
                  </a:schemeClr>
                </a:solidFill>
                <a:latin typeface="Dagny OT" panose="020B0504020201020104" pitchFamily="34" charset="77"/>
              </a:rPr>
              <a:t>in 2007</a:t>
            </a:r>
          </a:p>
        </p:txBody>
      </p:sp>
    </p:spTree>
    <p:extLst>
      <p:ext uri="{BB962C8B-B14F-4D97-AF65-F5344CB8AC3E}">
        <p14:creationId xmlns:p14="http://schemas.microsoft.com/office/powerpoint/2010/main" val="2764343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67E0E1-8C51-42F9-B149-9214F523AF7C}"/>
              </a:ext>
            </a:extLst>
          </p:cNvPr>
          <p:cNvSpPr>
            <a:spLocks noGrp="1"/>
          </p:cNvSpPr>
          <p:nvPr>
            <p:ph type="title"/>
          </p:nvPr>
        </p:nvSpPr>
        <p:spPr/>
        <p:txBody>
          <a:bodyPr/>
          <a:lstStyle/>
          <a:p>
            <a:r>
              <a:rPr lang="en-US" dirty="0"/>
              <a:t>Tables</a:t>
            </a:r>
          </a:p>
        </p:txBody>
      </p:sp>
      <p:sp>
        <p:nvSpPr>
          <p:cNvPr id="6" name="Content Placeholder 2">
            <a:extLst>
              <a:ext uri="{FF2B5EF4-FFF2-40B4-BE49-F238E27FC236}">
                <a16:creationId xmlns:a16="http://schemas.microsoft.com/office/drawing/2014/main" id="{EDE4DF68-8DCB-4F1D-B708-7E737DB806B4}"/>
              </a:ext>
            </a:extLst>
          </p:cNvPr>
          <p:cNvSpPr>
            <a:spLocks noGrp="1"/>
          </p:cNvSpPr>
          <p:nvPr>
            <p:ph idx="1"/>
          </p:nvPr>
        </p:nvSpPr>
        <p:spPr>
          <a:xfrm>
            <a:off x="581195" y="2180498"/>
            <a:ext cx="6097397" cy="4140767"/>
          </a:xfrm>
        </p:spPr>
        <p:txBody>
          <a:bodyPr vert="horz" lIns="0" tIns="45720" rIns="0" bIns="45720" rtlCol="0" anchor="ctr">
            <a:normAutofit/>
          </a:bodyPr>
          <a:lstStyle/>
          <a:p>
            <a:pPr algn="l"/>
            <a:r>
              <a:rPr lang="en-CA" dirty="0"/>
              <a:t>Tables interact with our </a:t>
            </a:r>
            <a:r>
              <a:rPr lang="en-CA" b="1" dirty="0"/>
              <a:t>verbal</a:t>
            </a:r>
            <a:r>
              <a:rPr lang="en-CA" dirty="0"/>
              <a:t> system, which means we </a:t>
            </a:r>
            <a:r>
              <a:rPr lang="en-CA" b="1" dirty="0"/>
              <a:t>read</a:t>
            </a:r>
            <a:r>
              <a:rPr lang="en-CA" dirty="0"/>
              <a:t> them:</a:t>
            </a:r>
          </a:p>
          <a:p>
            <a:pPr lvl="1"/>
            <a:r>
              <a:rPr lang="en-CA" dirty="0"/>
              <a:t>used to compare values</a:t>
            </a:r>
          </a:p>
          <a:p>
            <a:pPr lvl="1"/>
            <a:r>
              <a:rPr lang="en-CA" dirty="0"/>
              <a:t>audiences will look for their rows</a:t>
            </a:r>
          </a:p>
          <a:p>
            <a:r>
              <a:rPr lang="en-CA" dirty="0"/>
              <a:t>Table design needs to </a:t>
            </a:r>
            <a:r>
              <a:rPr lang="en-CA" b="1" dirty="0"/>
              <a:t>blend</a:t>
            </a:r>
            <a:r>
              <a:rPr lang="en-CA" dirty="0"/>
              <a:t> into background</a:t>
            </a:r>
          </a:p>
          <a:p>
            <a:pPr lvl="1"/>
            <a:r>
              <a:rPr lang="en-CA" dirty="0"/>
              <a:t>the data should stand out, not the borders</a:t>
            </a:r>
          </a:p>
          <a:p>
            <a:pPr lvl="1"/>
            <a:r>
              <a:rPr lang="en-CA" dirty="0"/>
              <a:t>dense table/data: use alternating row colour</a:t>
            </a:r>
          </a:p>
        </p:txBody>
      </p:sp>
      <p:graphicFrame>
        <p:nvGraphicFramePr>
          <p:cNvPr id="7" name="Table 6">
            <a:extLst>
              <a:ext uri="{FF2B5EF4-FFF2-40B4-BE49-F238E27FC236}">
                <a16:creationId xmlns:a16="http://schemas.microsoft.com/office/drawing/2014/main" id="{400C113E-58EA-435F-8A94-46F9B39E7966}"/>
              </a:ext>
            </a:extLst>
          </p:cNvPr>
          <p:cNvGraphicFramePr>
            <a:graphicFrameLocks noGrp="1"/>
          </p:cNvGraphicFramePr>
          <p:nvPr/>
        </p:nvGraphicFramePr>
        <p:xfrm>
          <a:off x="7537992" y="2500216"/>
          <a:ext cx="3944103" cy="1463040"/>
        </p:xfrm>
        <a:graphic>
          <a:graphicData uri="http://schemas.openxmlformats.org/drawingml/2006/table">
            <a:tbl>
              <a:tblPr firstRow="1" bandRow="1">
                <a:tableStyleId>{073A0DAA-6AF3-43AB-8588-CEC1D06C72B9}</a:tableStyleId>
              </a:tblPr>
              <a:tblGrid>
                <a:gridCol w="1314701">
                  <a:extLst>
                    <a:ext uri="{9D8B030D-6E8A-4147-A177-3AD203B41FA5}">
                      <a16:colId xmlns:a16="http://schemas.microsoft.com/office/drawing/2014/main" val="1778181859"/>
                    </a:ext>
                  </a:extLst>
                </a:gridCol>
                <a:gridCol w="1314701">
                  <a:extLst>
                    <a:ext uri="{9D8B030D-6E8A-4147-A177-3AD203B41FA5}">
                      <a16:colId xmlns:a16="http://schemas.microsoft.com/office/drawing/2014/main" val="1661784330"/>
                    </a:ext>
                  </a:extLst>
                </a:gridCol>
                <a:gridCol w="1314701">
                  <a:extLst>
                    <a:ext uri="{9D8B030D-6E8A-4147-A177-3AD203B41FA5}">
                      <a16:colId xmlns:a16="http://schemas.microsoft.com/office/drawing/2014/main" val="3851005272"/>
                    </a:ext>
                  </a:extLst>
                </a:gridCol>
              </a:tblGrid>
              <a:tr h="291247">
                <a:tc>
                  <a:txBody>
                    <a:bodyPr/>
                    <a:lstStyle/>
                    <a:p>
                      <a:r>
                        <a:rPr lang="en-US" b="0" i="0">
                          <a:latin typeface="Dagny OT" panose="020B0504020201020104" pitchFamily="34" charset="77"/>
                        </a:rPr>
                        <a:t>Name</a:t>
                      </a:r>
                    </a:p>
                  </a:txBody>
                  <a:tcPr/>
                </a:tc>
                <a:tc>
                  <a:txBody>
                    <a:bodyPr/>
                    <a:lstStyle/>
                    <a:p>
                      <a:r>
                        <a:rPr lang="en-US" b="0" i="0">
                          <a:latin typeface="Dagny OT" panose="020B0504020201020104" pitchFamily="34" charset="77"/>
                        </a:rPr>
                        <a:t>Last Year</a:t>
                      </a:r>
                    </a:p>
                  </a:txBody>
                  <a:tcPr/>
                </a:tc>
                <a:tc>
                  <a:txBody>
                    <a:bodyPr/>
                    <a:lstStyle/>
                    <a:p>
                      <a:r>
                        <a:rPr lang="en-US" b="0" i="0">
                          <a:latin typeface="Dagny OT" panose="020B0504020201020104" pitchFamily="34" charset="77"/>
                        </a:rPr>
                        <a:t>This Year</a:t>
                      </a:r>
                    </a:p>
                  </a:txBody>
                  <a:tcPr/>
                </a:tc>
                <a:extLst>
                  <a:ext uri="{0D108BD9-81ED-4DB2-BD59-A6C34878D82A}">
                    <a16:rowId xmlns:a16="http://schemas.microsoft.com/office/drawing/2014/main" val="1774576630"/>
                  </a:ext>
                </a:extLst>
              </a:tr>
              <a:tr h="291247">
                <a:tc>
                  <a:txBody>
                    <a:bodyPr/>
                    <a:lstStyle/>
                    <a:p>
                      <a:r>
                        <a:rPr lang="en-US" b="0" i="0">
                          <a:latin typeface="Dagny OT" panose="020B0504020201020104" pitchFamily="34" charset="77"/>
                        </a:rPr>
                        <a:t>Bob</a:t>
                      </a:r>
                    </a:p>
                  </a:txBody>
                  <a:tcPr/>
                </a:tc>
                <a:tc>
                  <a:txBody>
                    <a:bodyPr/>
                    <a:lstStyle/>
                    <a:p>
                      <a:pPr algn="r"/>
                      <a:r>
                        <a:rPr lang="en-US" b="0" i="0">
                          <a:latin typeface="Dagny OT" panose="020B0504020201020104" pitchFamily="34" charset="77"/>
                        </a:rPr>
                        <a:t>20</a:t>
                      </a:r>
                    </a:p>
                  </a:txBody>
                  <a:tcPr/>
                </a:tc>
                <a:tc>
                  <a:txBody>
                    <a:bodyPr/>
                    <a:lstStyle/>
                    <a:p>
                      <a:pPr algn="r"/>
                      <a:r>
                        <a:rPr lang="en-US" b="0" i="0">
                          <a:latin typeface="Dagny OT" panose="020B0504020201020104" pitchFamily="34" charset="77"/>
                        </a:rPr>
                        <a:t>30</a:t>
                      </a:r>
                    </a:p>
                  </a:txBody>
                  <a:tcPr/>
                </a:tc>
                <a:extLst>
                  <a:ext uri="{0D108BD9-81ED-4DB2-BD59-A6C34878D82A}">
                    <a16:rowId xmlns:a16="http://schemas.microsoft.com/office/drawing/2014/main" val="3361584318"/>
                  </a:ext>
                </a:extLst>
              </a:tr>
              <a:tr h="291247">
                <a:tc>
                  <a:txBody>
                    <a:bodyPr/>
                    <a:lstStyle/>
                    <a:p>
                      <a:r>
                        <a:rPr lang="en-US" b="0" i="0">
                          <a:latin typeface="Dagny OT" panose="020B0504020201020104" pitchFamily="34" charset="77"/>
                        </a:rPr>
                        <a:t>Fred</a:t>
                      </a:r>
                    </a:p>
                  </a:txBody>
                  <a:tcPr/>
                </a:tc>
                <a:tc>
                  <a:txBody>
                    <a:bodyPr/>
                    <a:lstStyle/>
                    <a:p>
                      <a:pPr algn="r"/>
                      <a:r>
                        <a:rPr lang="en-US" b="0" i="0">
                          <a:latin typeface="Dagny OT" panose="020B0504020201020104" pitchFamily="34" charset="77"/>
                        </a:rPr>
                        <a:t>30</a:t>
                      </a:r>
                    </a:p>
                  </a:txBody>
                  <a:tcPr/>
                </a:tc>
                <a:tc>
                  <a:txBody>
                    <a:bodyPr/>
                    <a:lstStyle/>
                    <a:p>
                      <a:pPr algn="r"/>
                      <a:r>
                        <a:rPr lang="en-US" b="0" i="0">
                          <a:latin typeface="Dagny OT" panose="020B0504020201020104" pitchFamily="34" charset="77"/>
                        </a:rPr>
                        <a:t>40</a:t>
                      </a:r>
                    </a:p>
                  </a:txBody>
                  <a:tcPr/>
                </a:tc>
                <a:extLst>
                  <a:ext uri="{0D108BD9-81ED-4DB2-BD59-A6C34878D82A}">
                    <a16:rowId xmlns:a16="http://schemas.microsoft.com/office/drawing/2014/main" val="1316516947"/>
                  </a:ext>
                </a:extLst>
              </a:tr>
              <a:tr h="291247">
                <a:tc>
                  <a:txBody>
                    <a:bodyPr/>
                    <a:lstStyle/>
                    <a:p>
                      <a:r>
                        <a:rPr lang="en-US" b="0" i="0">
                          <a:latin typeface="Dagny OT" panose="020B0504020201020104" pitchFamily="34" charset="77"/>
                        </a:rPr>
                        <a:t>George</a:t>
                      </a:r>
                    </a:p>
                  </a:txBody>
                  <a:tcPr/>
                </a:tc>
                <a:tc>
                  <a:txBody>
                    <a:bodyPr/>
                    <a:lstStyle/>
                    <a:p>
                      <a:pPr algn="r"/>
                      <a:r>
                        <a:rPr lang="en-US" b="0" i="0">
                          <a:latin typeface="Dagny OT" panose="020B0504020201020104" pitchFamily="34" charset="77"/>
                        </a:rPr>
                        <a:t>10</a:t>
                      </a:r>
                    </a:p>
                  </a:txBody>
                  <a:tcPr/>
                </a:tc>
                <a:tc>
                  <a:txBody>
                    <a:bodyPr/>
                    <a:lstStyle/>
                    <a:p>
                      <a:pPr algn="r"/>
                      <a:r>
                        <a:rPr lang="en-US" b="0" i="0" dirty="0">
                          <a:latin typeface="Dagny OT" panose="020B0504020201020104" pitchFamily="34" charset="77"/>
                        </a:rPr>
                        <a:t>15</a:t>
                      </a:r>
                    </a:p>
                  </a:txBody>
                  <a:tcPr/>
                </a:tc>
                <a:extLst>
                  <a:ext uri="{0D108BD9-81ED-4DB2-BD59-A6C34878D82A}">
                    <a16:rowId xmlns:a16="http://schemas.microsoft.com/office/drawing/2014/main" val="2982423121"/>
                  </a:ext>
                </a:extLst>
              </a:tr>
            </a:tbl>
          </a:graphicData>
        </a:graphic>
      </p:graphicFrame>
      <p:graphicFrame>
        <p:nvGraphicFramePr>
          <p:cNvPr id="8" name="Table 7">
            <a:extLst>
              <a:ext uri="{FF2B5EF4-FFF2-40B4-BE49-F238E27FC236}">
                <a16:creationId xmlns:a16="http://schemas.microsoft.com/office/drawing/2014/main" id="{6DB984C0-6803-4FEA-969F-2E0D34FB2D03}"/>
              </a:ext>
            </a:extLst>
          </p:cNvPr>
          <p:cNvGraphicFramePr>
            <a:graphicFrameLocks noGrp="1"/>
          </p:cNvGraphicFramePr>
          <p:nvPr/>
        </p:nvGraphicFramePr>
        <p:xfrm>
          <a:off x="7537992" y="4586547"/>
          <a:ext cx="3944103" cy="1463040"/>
        </p:xfrm>
        <a:graphic>
          <a:graphicData uri="http://schemas.openxmlformats.org/drawingml/2006/table">
            <a:tbl>
              <a:tblPr firstRow="1"/>
              <a:tblGrid>
                <a:gridCol w="1039589">
                  <a:extLst>
                    <a:ext uri="{9D8B030D-6E8A-4147-A177-3AD203B41FA5}">
                      <a16:colId xmlns:a16="http://schemas.microsoft.com/office/drawing/2014/main" val="1778181859"/>
                    </a:ext>
                  </a:extLst>
                </a:gridCol>
                <a:gridCol w="275112">
                  <a:extLst>
                    <a:ext uri="{9D8B030D-6E8A-4147-A177-3AD203B41FA5}">
                      <a16:colId xmlns:a16="http://schemas.microsoft.com/office/drawing/2014/main" val="3058649322"/>
                    </a:ext>
                  </a:extLst>
                </a:gridCol>
                <a:gridCol w="1314701">
                  <a:extLst>
                    <a:ext uri="{9D8B030D-6E8A-4147-A177-3AD203B41FA5}">
                      <a16:colId xmlns:a16="http://schemas.microsoft.com/office/drawing/2014/main" val="1661784330"/>
                    </a:ext>
                  </a:extLst>
                </a:gridCol>
                <a:gridCol w="1314701">
                  <a:extLst>
                    <a:ext uri="{9D8B030D-6E8A-4147-A177-3AD203B41FA5}">
                      <a16:colId xmlns:a16="http://schemas.microsoft.com/office/drawing/2014/main" val="3851005272"/>
                    </a:ext>
                  </a:extLst>
                </a:gridCol>
              </a:tblGrid>
              <a:tr h="291247">
                <a:tc>
                  <a:txBody>
                    <a:bodyPr/>
                    <a:lstStyle/>
                    <a:p>
                      <a:pPr algn="ctr"/>
                      <a:r>
                        <a:rPr lang="en-US" b="1" i="0" dirty="0">
                          <a:latin typeface="Dagny OT" panose="020B0504020201020104" pitchFamily="34" charset="77"/>
                        </a:rPr>
                        <a:t>Name</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mpd="sng">
                      <a:noFill/>
                      <a:prstDash val="soli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1" i="0">
                        <a:latin typeface="Dagny OT" panose="020B0504020201020104" pitchFamily="34" charset="77"/>
                      </a:endParaRPr>
                    </a:p>
                  </a:txBody>
                  <a:tcPr>
                    <a:lnL w="12700" cap="flat" cmpd="sng" algn="ctr">
                      <a:solidFill>
                        <a:schemeClr val="bg1">
                          <a:lumMod val="85000"/>
                        </a:schemeClr>
                      </a:solidFill>
                      <a:prstDash val="solid"/>
                      <a:round/>
                      <a:headEnd type="none" w="med" len="med"/>
                      <a:tailEnd type="none" w="med" len="med"/>
                    </a:lnL>
                    <a:lnR w="12700" cmpd="sng">
                      <a:noFill/>
                      <a:prstDash val="solid"/>
                    </a:lnR>
                    <a:lnT w="12700" cmpd="sng">
                      <a:noFill/>
                      <a:prstDash val="soli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i="0">
                          <a:latin typeface="Dagny OT" panose="020B0504020201020104" pitchFamily="34" charset="77"/>
                        </a:rPr>
                        <a:t>Last Year</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mpd="sng">
                      <a:noFill/>
                      <a:prstDash val="soli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i="0">
                          <a:latin typeface="Dagny OT" panose="020B0504020201020104" pitchFamily="34" charset="77"/>
                        </a:rPr>
                        <a:t>This Year</a:t>
                      </a:r>
                    </a:p>
                  </a:txBody>
                  <a:tcPr>
                    <a:lnL w="12700" cap="flat" cmpd="sng" algn="ctr">
                      <a:solidFill>
                        <a:schemeClr val="bg1">
                          <a:lumMod val="85000"/>
                        </a:schemeClr>
                      </a:solidFill>
                      <a:prstDash val="solid"/>
                      <a:round/>
                      <a:headEnd type="none" w="med" len="med"/>
                      <a:tailEnd type="none" w="med" len="med"/>
                    </a:lnL>
                    <a:lnR w="12700" cmpd="sng">
                      <a:noFill/>
                      <a:prstDash val="solid"/>
                    </a:lnR>
                    <a:lnT w="12700" cmpd="sng">
                      <a:noFill/>
                      <a:prstDash val="soli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4576630"/>
                  </a:ext>
                </a:extLst>
              </a:tr>
              <a:tr h="291247">
                <a:tc>
                  <a:txBody>
                    <a:bodyPr/>
                    <a:lstStyle/>
                    <a:p>
                      <a:pPr algn="ctr"/>
                      <a:r>
                        <a:rPr lang="en-US" b="0" i="0">
                          <a:latin typeface="Dagny OT" panose="020B0504020201020104" pitchFamily="34" charset="77"/>
                        </a:rPr>
                        <a:t>Bob</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i="0">
                        <a:latin typeface="Dagny OT" panose="020B0504020201020104" pitchFamily="34" charset="77"/>
                      </a:endParaRPr>
                    </a:p>
                  </a:txBody>
                  <a:tcPr>
                    <a:lnL w="12700" cap="flat" cmpd="sng" algn="ctr">
                      <a:solidFill>
                        <a:schemeClr val="bg1">
                          <a:lumMod val="85000"/>
                        </a:schemeClr>
                      </a:solid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a:latin typeface="Dagny OT" panose="020B0504020201020104" pitchFamily="34" charset="77"/>
                        </a:rPr>
                        <a:t>20</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a:latin typeface="Dagny OT" panose="020B0504020201020104" pitchFamily="34" charset="77"/>
                        </a:rPr>
                        <a:t>30</a:t>
                      </a:r>
                    </a:p>
                  </a:txBody>
                  <a:tcPr>
                    <a:lnL w="12700" cap="flat" cmpd="sng" algn="ctr">
                      <a:solidFill>
                        <a:schemeClr val="bg1">
                          <a:lumMod val="85000"/>
                        </a:schemeClr>
                      </a:solid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1584318"/>
                  </a:ext>
                </a:extLst>
              </a:tr>
              <a:tr h="291247">
                <a:tc>
                  <a:txBody>
                    <a:bodyPr/>
                    <a:lstStyle/>
                    <a:p>
                      <a:pPr algn="ctr"/>
                      <a:r>
                        <a:rPr lang="en-US" b="0" i="0">
                          <a:latin typeface="Dagny OT" panose="020B0504020201020104" pitchFamily="34" charset="77"/>
                        </a:rPr>
                        <a:t>Fred</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i="0">
                        <a:latin typeface="Dagny OT" panose="020B0504020201020104" pitchFamily="34" charset="77"/>
                      </a:endParaRPr>
                    </a:p>
                  </a:txBody>
                  <a:tcPr>
                    <a:lnL w="12700" cap="flat" cmpd="sng" algn="ctr">
                      <a:solidFill>
                        <a:schemeClr val="bg1">
                          <a:lumMod val="85000"/>
                        </a:schemeClr>
                      </a:solid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a:latin typeface="Dagny OT" panose="020B0504020201020104" pitchFamily="34" charset="77"/>
                        </a:rPr>
                        <a:t>30</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a:latin typeface="Dagny OT" panose="020B0504020201020104" pitchFamily="34" charset="77"/>
                        </a:rPr>
                        <a:t>40</a:t>
                      </a:r>
                    </a:p>
                  </a:txBody>
                  <a:tcPr>
                    <a:lnL w="12700" cap="flat" cmpd="sng" algn="ctr">
                      <a:solidFill>
                        <a:schemeClr val="bg1">
                          <a:lumMod val="85000"/>
                        </a:schemeClr>
                      </a:solid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516947"/>
                  </a:ext>
                </a:extLst>
              </a:tr>
              <a:tr h="291247">
                <a:tc>
                  <a:txBody>
                    <a:bodyPr/>
                    <a:lstStyle/>
                    <a:p>
                      <a:pPr algn="ctr"/>
                      <a:r>
                        <a:rPr lang="en-US" b="0" i="0">
                          <a:latin typeface="Dagny OT" panose="020B0504020201020104" pitchFamily="34" charset="77"/>
                        </a:rPr>
                        <a:t>George</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endParaRPr lang="en-US" b="0" i="0">
                        <a:latin typeface="Dagny OT" panose="020B0504020201020104" pitchFamily="34" charset="77"/>
                      </a:endParaRPr>
                    </a:p>
                  </a:txBody>
                  <a:tcPr>
                    <a:lnL w="12700" cap="flat" cmpd="sng" algn="ctr">
                      <a:solidFill>
                        <a:schemeClr val="bg1">
                          <a:lumMod val="85000"/>
                        </a:schemeClr>
                      </a:solid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US" b="0" i="0">
                          <a:latin typeface="Dagny OT" panose="020B0504020201020104" pitchFamily="34" charset="77"/>
                        </a:rPr>
                        <a:t>10</a:t>
                      </a:r>
                    </a:p>
                  </a:txBody>
                  <a:tcPr>
                    <a:lnL w="12700" cmpd="sng">
                      <a:noFill/>
                      <a:prstDash val="soli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US" b="0" i="0" dirty="0">
                          <a:latin typeface="Dagny OT" panose="020B0504020201020104" pitchFamily="34" charset="77"/>
                        </a:rPr>
                        <a:t>15</a:t>
                      </a:r>
                    </a:p>
                  </a:txBody>
                  <a:tcPr>
                    <a:lnL w="12700" cap="flat" cmpd="sng" algn="ctr">
                      <a:solidFill>
                        <a:schemeClr val="bg1">
                          <a:lumMod val="85000"/>
                        </a:schemeClr>
                      </a:solidFill>
                      <a:prstDash val="solid"/>
                      <a:round/>
                      <a:headEnd type="none" w="med" len="med"/>
                      <a:tailEnd type="none" w="med" len="med"/>
                    </a:lnL>
                    <a:lnR w="12700" cmpd="sng">
                      <a:noFill/>
                      <a:prstDash val="solid"/>
                    </a:lnR>
                    <a:lnT w="1270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82423121"/>
                  </a:ext>
                </a:extLst>
              </a:tr>
            </a:tbl>
          </a:graphicData>
        </a:graphic>
      </p:graphicFrame>
    </p:spTree>
    <p:extLst>
      <p:ext uri="{BB962C8B-B14F-4D97-AF65-F5344CB8AC3E}">
        <p14:creationId xmlns:p14="http://schemas.microsoft.com/office/powerpoint/2010/main" val="39509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67E0E1-8C51-42F9-B149-9214F523AF7C}"/>
              </a:ext>
            </a:extLst>
          </p:cNvPr>
          <p:cNvSpPr>
            <a:spLocks noGrp="1"/>
          </p:cNvSpPr>
          <p:nvPr>
            <p:ph type="title"/>
          </p:nvPr>
        </p:nvSpPr>
        <p:spPr/>
        <p:txBody>
          <a:bodyPr/>
          <a:lstStyle/>
          <a:p>
            <a:r>
              <a:rPr lang="en-US" dirty="0"/>
              <a:t>Bar Charts</a:t>
            </a:r>
          </a:p>
        </p:txBody>
      </p:sp>
      <p:sp>
        <p:nvSpPr>
          <p:cNvPr id="3" name="Content Placeholder 2">
            <a:extLst>
              <a:ext uri="{FF2B5EF4-FFF2-40B4-BE49-F238E27FC236}">
                <a16:creationId xmlns:a16="http://schemas.microsoft.com/office/drawing/2014/main" id="{7EA5F353-18B2-8F84-925B-D674EEFE24A2}"/>
              </a:ext>
            </a:extLst>
          </p:cNvPr>
          <p:cNvSpPr>
            <a:spLocks noGrp="1"/>
          </p:cNvSpPr>
          <p:nvPr>
            <p:ph idx="1"/>
          </p:nvPr>
        </p:nvSpPr>
        <p:spPr>
          <a:xfrm>
            <a:off x="5764192" y="2180498"/>
            <a:ext cx="5846617" cy="4140767"/>
          </a:xfrm>
        </p:spPr>
        <p:txBody>
          <a:bodyPr vert="horz" lIns="0" tIns="45720" rIns="0" bIns="45720" rtlCol="0" anchor="ctr">
            <a:normAutofit/>
          </a:bodyPr>
          <a:lstStyle/>
          <a:p>
            <a:pPr>
              <a:spcBef>
                <a:spcPts val="1200"/>
              </a:spcBef>
            </a:pPr>
            <a:r>
              <a:rPr lang="en-CA" dirty="0"/>
              <a:t>Very versatile and useful.</a:t>
            </a:r>
          </a:p>
          <a:p>
            <a:pPr>
              <a:spcBef>
                <a:spcPts val="1200"/>
              </a:spcBef>
            </a:pPr>
            <a:r>
              <a:rPr lang="en-CA" dirty="0"/>
              <a:t>ALWAYS (?) have a zero baseline.</a:t>
            </a:r>
          </a:p>
          <a:p>
            <a:pPr>
              <a:spcBef>
                <a:spcPts val="1200"/>
              </a:spcBef>
            </a:pPr>
            <a:r>
              <a:rPr lang="en-CA" dirty="0"/>
              <a:t>Use graph axis OR data labels. Axis for broad statements, data labels for more detail.</a:t>
            </a:r>
          </a:p>
          <a:p>
            <a:pPr>
              <a:spcBef>
                <a:spcPts val="1200"/>
              </a:spcBef>
            </a:pPr>
            <a:r>
              <a:rPr lang="en-CA" dirty="0"/>
              <a:t>Horizontal charts are apparently </a:t>
            </a:r>
            <a:r>
              <a:rPr lang="en-CA" b="1" dirty="0"/>
              <a:t>easier to read</a:t>
            </a:r>
            <a:r>
              <a:rPr lang="en-CA" dirty="0"/>
              <a:t> (according to many studies).</a:t>
            </a:r>
          </a:p>
          <a:p>
            <a:pPr>
              <a:spcBef>
                <a:spcPts val="1200"/>
              </a:spcBef>
            </a:pPr>
            <a:r>
              <a:rPr lang="en-CA" dirty="0"/>
              <a:t>Think about the ordering of categories.</a:t>
            </a:r>
          </a:p>
        </p:txBody>
      </p:sp>
      <p:graphicFrame>
        <p:nvGraphicFramePr>
          <p:cNvPr id="10" name="Chart 9">
            <a:extLst>
              <a:ext uri="{FF2B5EF4-FFF2-40B4-BE49-F238E27FC236}">
                <a16:creationId xmlns:a16="http://schemas.microsoft.com/office/drawing/2014/main" id="{ABC3B7BD-AB8C-49E9-98F1-8CE859BC19F7}"/>
              </a:ext>
            </a:extLst>
          </p:cNvPr>
          <p:cNvGraphicFramePr/>
          <p:nvPr/>
        </p:nvGraphicFramePr>
        <p:xfrm>
          <a:off x="1341282" y="2180498"/>
          <a:ext cx="3268855" cy="18939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5DAFA551-2F54-4F4C-9CF6-49BAFD0EF20D}"/>
              </a:ext>
            </a:extLst>
          </p:cNvPr>
          <p:cNvGraphicFramePr/>
          <p:nvPr/>
        </p:nvGraphicFramePr>
        <p:xfrm>
          <a:off x="702403" y="4233978"/>
          <a:ext cx="4546615" cy="19779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093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6CDE0C5-F293-3F1E-CF8A-B9E6AB994754}"/>
              </a:ext>
            </a:extLst>
          </p:cNvPr>
          <p:cNvGraphicFramePr/>
          <p:nvPr/>
        </p:nvGraphicFramePr>
        <p:xfrm>
          <a:off x="990085" y="1851068"/>
          <a:ext cx="3794371" cy="215489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5067E0E1-8C51-42F9-B149-9214F523AF7C}"/>
              </a:ext>
            </a:extLst>
          </p:cNvPr>
          <p:cNvSpPr>
            <a:spLocks noGrp="1"/>
          </p:cNvSpPr>
          <p:nvPr>
            <p:ph type="title"/>
          </p:nvPr>
        </p:nvSpPr>
        <p:spPr/>
        <p:txBody>
          <a:bodyPr/>
          <a:lstStyle/>
          <a:p>
            <a:r>
              <a:rPr lang="en-US" dirty="0"/>
              <a:t>Stacked Bar Charts</a:t>
            </a:r>
          </a:p>
        </p:txBody>
      </p:sp>
      <p:sp>
        <p:nvSpPr>
          <p:cNvPr id="3" name="Content Placeholder 2">
            <a:extLst>
              <a:ext uri="{FF2B5EF4-FFF2-40B4-BE49-F238E27FC236}">
                <a16:creationId xmlns:a16="http://schemas.microsoft.com/office/drawing/2014/main" id="{7EA5F353-18B2-8F84-925B-D674EEFE24A2}"/>
              </a:ext>
            </a:extLst>
          </p:cNvPr>
          <p:cNvSpPr>
            <a:spLocks noGrp="1"/>
          </p:cNvSpPr>
          <p:nvPr>
            <p:ph idx="1"/>
          </p:nvPr>
        </p:nvSpPr>
        <p:spPr>
          <a:xfrm>
            <a:off x="5473639" y="2180498"/>
            <a:ext cx="6137170" cy="4140767"/>
          </a:xfrm>
        </p:spPr>
        <p:txBody>
          <a:bodyPr vert="horz" lIns="0" tIns="45720" rIns="0" bIns="45720" rtlCol="0" anchor="ctr">
            <a:normAutofit/>
          </a:bodyPr>
          <a:lstStyle/>
          <a:p>
            <a:pPr>
              <a:spcBef>
                <a:spcPts val="1200"/>
              </a:spcBef>
            </a:pPr>
            <a:r>
              <a:rPr lang="en-CA" dirty="0"/>
              <a:t>Designed for </a:t>
            </a:r>
            <a:r>
              <a:rPr lang="en-CA" b="1" dirty="0"/>
              <a:t>comparing totals</a:t>
            </a:r>
            <a:r>
              <a:rPr lang="en-CA" dirty="0"/>
              <a:t>, but can quickly become </a:t>
            </a:r>
            <a:r>
              <a:rPr lang="en-CA" b="1" dirty="0"/>
              <a:t>overwhelming</a:t>
            </a:r>
            <a:r>
              <a:rPr lang="en-CA" dirty="0"/>
              <a:t>.</a:t>
            </a:r>
          </a:p>
          <a:p>
            <a:pPr>
              <a:spcBef>
                <a:spcPts val="1200"/>
              </a:spcBef>
            </a:pPr>
            <a:r>
              <a:rPr lang="en-CA" dirty="0"/>
              <a:t>Hard to sort / order.</a:t>
            </a:r>
          </a:p>
          <a:p>
            <a:pPr>
              <a:spcBef>
                <a:spcPts val="1200"/>
              </a:spcBef>
            </a:pPr>
            <a:r>
              <a:rPr lang="en-CA" dirty="0"/>
              <a:t>Filtering is complicated in Power BI (what do you click on &amp; how the chart responds when filter is clicked on?)</a:t>
            </a:r>
          </a:p>
        </p:txBody>
      </p:sp>
      <p:graphicFrame>
        <p:nvGraphicFramePr>
          <p:cNvPr id="10" name="Chart 9">
            <a:extLst>
              <a:ext uri="{FF2B5EF4-FFF2-40B4-BE49-F238E27FC236}">
                <a16:creationId xmlns:a16="http://schemas.microsoft.com/office/drawing/2014/main" id="{ABC3B7BD-AB8C-49E9-98F1-8CE859BC19F7}"/>
              </a:ext>
            </a:extLst>
          </p:cNvPr>
          <p:cNvGraphicFramePr/>
          <p:nvPr/>
        </p:nvGraphicFramePr>
        <p:xfrm>
          <a:off x="1284373" y="2086651"/>
          <a:ext cx="3268855" cy="1893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5FF87528-6111-50DD-B47A-EAB95FC6640F}"/>
              </a:ext>
            </a:extLst>
          </p:cNvPr>
          <p:cNvGraphicFramePr/>
          <p:nvPr/>
        </p:nvGraphicFramePr>
        <p:xfrm>
          <a:off x="823294" y="3989344"/>
          <a:ext cx="4483554" cy="22625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546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(Messy) Analysis Process</a:t>
            </a:r>
          </a:p>
        </p:txBody>
      </p:sp>
      <p:grpSp>
        <p:nvGrpSpPr>
          <p:cNvPr id="6" name="Group 5"/>
          <p:cNvGrpSpPr/>
          <p:nvPr/>
        </p:nvGrpSpPr>
        <p:grpSpPr>
          <a:xfrm>
            <a:off x="838200" y="2052627"/>
            <a:ext cx="1718269" cy="1735800"/>
            <a:chOff x="753626" y="1690688"/>
            <a:chExt cx="1718269" cy="1735800"/>
          </a:xfrm>
        </p:grpSpPr>
        <p:sp>
          <p:nvSpPr>
            <p:cNvPr id="7" name="Rectangle 6"/>
            <p:cNvSpPr/>
            <p:nvPr/>
          </p:nvSpPr>
          <p:spPr>
            <a:xfrm>
              <a:off x="753626" y="1690688"/>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8" name="TextBox 7"/>
            <p:cNvSpPr txBox="1"/>
            <p:nvPr/>
          </p:nvSpPr>
          <p:spPr>
            <a:xfrm>
              <a:off x="753626" y="2229404"/>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Objective/</a:t>
              </a:r>
            </a:p>
            <a:p>
              <a:pPr algn="ctr"/>
              <a:r>
                <a:rPr lang="en-US">
                  <a:latin typeface="Dagny OT" panose="020B0504020201020104" pitchFamily="34" charset="0"/>
                  <a:ea typeface="Helvetica Light" charset="0"/>
                  <a:cs typeface="Helvetica Light" charset="0"/>
                </a:rPr>
                <a:t>Rationale</a:t>
              </a:r>
            </a:p>
          </p:txBody>
        </p:sp>
      </p:grpSp>
      <p:grpSp>
        <p:nvGrpSpPr>
          <p:cNvPr id="9" name="Group 8"/>
          <p:cNvGrpSpPr/>
          <p:nvPr/>
        </p:nvGrpSpPr>
        <p:grpSpPr>
          <a:xfrm>
            <a:off x="838200" y="4332596"/>
            <a:ext cx="1718269" cy="1735800"/>
            <a:chOff x="906026" y="4097163"/>
            <a:chExt cx="1718269" cy="1735800"/>
          </a:xfrm>
        </p:grpSpPr>
        <p:sp>
          <p:nvSpPr>
            <p:cNvPr id="10" name="Rectangle 9"/>
            <p:cNvSpPr/>
            <p:nvPr/>
          </p:nvSpPr>
          <p:spPr>
            <a:xfrm>
              <a:off x="906026" y="4097163"/>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11" name="TextBox 10"/>
            <p:cNvSpPr txBox="1"/>
            <p:nvPr/>
          </p:nvSpPr>
          <p:spPr>
            <a:xfrm>
              <a:off x="906026" y="4503398"/>
              <a:ext cx="1718269" cy="923330"/>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Infrastructure and Data Management</a:t>
              </a:r>
            </a:p>
          </p:txBody>
        </p:sp>
      </p:grpSp>
      <p:grpSp>
        <p:nvGrpSpPr>
          <p:cNvPr id="12" name="Group 11"/>
          <p:cNvGrpSpPr/>
          <p:nvPr/>
        </p:nvGrpSpPr>
        <p:grpSpPr>
          <a:xfrm>
            <a:off x="3770644" y="2052627"/>
            <a:ext cx="1718269" cy="1735800"/>
            <a:chOff x="3953654" y="2202263"/>
            <a:chExt cx="1718269" cy="1735800"/>
          </a:xfrm>
        </p:grpSpPr>
        <p:sp>
          <p:nvSpPr>
            <p:cNvPr id="13" name="Rectangle 12"/>
            <p:cNvSpPr/>
            <p:nvPr/>
          </p:nvSpPr>
          <p:spPr>
            <a:xfrm>
              <a:off x="3953654" y="2202263"/>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14" name="TextBox 13"/>
            <p:cNvSpPr txBox="1"/>
            <p:nvPr/>
          </p:nvSpPr>
          <p:spPr>
            <a:xfrm>
              <a:off x="3953654" y="2746998"/>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Data    Collection</a:t>
              </a:r>
            </a:p>
          </p:txBody>
        </p:sp>
      </p:grpSp>
      <p:grpSp>
        <p:nvGrpSpPr>
          <p:cNvPr id="15" name="Group 14"/>
          <p:cNvGrpSpPr/>
          <p:nvPr/>
        </p:nvGrpSpPr>
        <p:grpSpPr>
          <a:xfrm>
            <a:off x="3770644" y="4332596"/>
            <a:ext cx="1718269" cy="1735800"/>
            <a:chOff x="3920159" y="4428904"/>
            <a:chExt cx="1718269" cy="1735800"/>
          </a:xfrm>
        </p:grpSpPr>
        <p:sp>
          <p:nvSpPr>
            <p:cNvPr id="16" name="Rectangle 15"/>
            <p:cNvSpPr/>
            <p:nvPr/>
          </p:nvSpPr>
          <p:spPr>
            <a:xfrm>
              <a:off x="3920159" y="4428904"/>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17" name="TextBox 16"/>
            <p:cNvSpPr txBox="1"/>
            <p:nvPr/>
          </p:nvSpPr>
          <p:spPr>
            <a:xfrm>
              <a:off x="3920159" y="4973639"/>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Data Preparation</a:t>
              </a:r>
            </a:p>
          </p:txBody>
        </p:sp>
      </p:grpSp>
      <p:grpSp>
        <p:nvGrpSpPr>
          <p:cNvPr id="18" name="Group 17"/>
          <p:cNvGrpSpPr/>
          <p:nvPr/>
        </p:nvGrpSpPr>
        <p:grpSpPr>
          <a:xfrm>
            <a:off x="6703088" y="2052627"/>
            <a:ext cx="1718269" cy="1735800"/>
            <a:chOff x="6256959" y="2227198"/>
            <a:chExt cx="1718269" cy="1735800"/>
          </a:xfrm>
        </p:grpSpPr>
        <p:sp>
          <p:nvSpPr>
            <p:cNvPr id="19" name="Rectangle 18"/>
            <p:cNvSpPr/>
            <p:nvPr/>
          </p:nvSpPr>
          <p:spPr>
            <a:xfrm>
              <a:off x="6256959" y="2227198"/>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0" name="TextBox 19"/>
            <p:cNvSpPr txBox="1"/>
            <p:nvPr/>
          </p:nvSpPr>
          <p:spPr>
            <a:xfrm>
              <a:off x="6256959" y="2771933"/>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Data Exploration</a:t>
              </a:r>
            </a:p>
          </p:txBody>
        </p:sp>
      </p:grpSp>
      <p:grpSp>
        <p:nvGrpSpPr>
          <p:cNvPr id="21" name="Group 20"/>
          <p:cNvGrpSpPr/>
          <p:nvPr/>
        </p:nvGrpSpPr>
        <p:grpSpPr>
          <a:xfrm>
            <a:off x="6703088" y="4332596"/>
            <a:ext cx="1718269" cy="1735800"/>
            <a:chOff x="6527893" y="4626129"/>
            <a:chExt cx="1718269" cy="1735800"/>
          </a:xfrm>
        </p:grpSpPr>
        <p:sp>
          <p:nvSpPr>
            <p:cNvPr id="22" name="Rectangle 21"/>
            <p:cNvSpPr/>
            <p:nvPr/>
          </p:nvSpPr>
          <p:spPr>
            <a:xfrm>
              <a:off x="6527893" y="4626129"/>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3" name="TextBox 22"/>
            <p:cNvSpPr txBox="1"/>
            <p:nvPr/>
          </p:nvSpPr>
          <p:spPr>
            <a:xfrm>
              <a:off x="6527893" y="5170864"/>
              <a:ext cx="1718269" cy="646331"/>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Modeling and Analysis</a:t>
              </a:r>
            </a:p>
          </p:txBody>
        </p:sp>
      </p:grpSp>
      <p:grpSp>
        <p:nvGrpSpPr>
          <p:cNvPr id="24" name="Group 23"/>
          <p:cNvGrpSpPr/>
          <p:nvPr/>
        </p:nvGrpSpPr>
        <p:grpSpPr>
          <a:xfrm>
            <a:off x="9635532" y="2052627"/>
            <a:ext cx="1718269" cy="1735800"/>
            <a:chOff x="8695359" y="2361363"/>
            <a:chExt cx="1718269" cy="1735800"/>
          </a:xfrm>
        </p:grpSpPr>
        <p:sp>
          <p:nvSpPr>
            <p:cNvPr id="25" name="Rectangle 24"/>
            <p:cNvSpPr/>
            <p:nvPr/>
          </p:nvSpPr>
          <p:spPr>
            <a:xfrm>
              <a:off x="8695359" y="2361363"/>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6" name="TextBox 25"/>
            <p:cNvSpPr txBox="1"/>
            <p:nvPr/>
          </p:nvSpPr>
          <p:spPr>
            <a:xfrm>
              <a:off x="8695359" y="2767598"/>
              <a:ext cx="1718269" cy="923330"/>
            </a:xfrm>
            <a:prstGeom prst="rect">
              <a:avLst/>
            </a:prstGeom>
            <a:noFill/>
          </p:spPr>
          <p:txBody>
            <a:bodyPr wrap="square" rtlCol="0">
              <a:spAutoFit/>
            </a:bodyPr>
            <a:lstStyle/>
            <a:p>
              <a:pPr algn="ctr"/>
              <a:r>
                <a:rPr lang="en-US">
                  <a:latin typeface="Dagny OT" panose="020B0504020201020104" pitchFamily="34" charset="0"/>
                  <a:ea typeface="Helvetica Light" charset="0"/>
                  <a:cs typeface="Helvetica Light" charset="0"/>
                </a:rPr>
                <a:t>Utilization and Decision Support</a:t>
              </a:r>
            </a:p>
          </p:txBody>
        </p:sp>
      </p:grpSp>
      <p:grpSp>
        <p:nvGrpSpPr>
          <p:cNvPr id="27" name="Group 26"/>
          <p:cNvGrpSpPr/>
          <p:nvPr/>
        </p:nvGrpSpPr>
        <p:grpSpPr>
          <a:xfrm>
            <a:off x="9635532" y="4332596"/>
            <a:ext cx="1718269" cy="1735800"/>
            <a:chOff x="9372692" y="4823354"/>
            <a:chExt cx="1718269" cy="1735800"/>
          </a:xfrm>
        </p:grpSpPr>
        <p:sp>
          <p:nvSpPr>
            <p:cNvPr id="28" name="Rectangle 27"/>
            <p:cNvSpPr/>
            <p:nvPr/>
          </p:nvSpPr>
          <p:spPr>
            <a:xfrm>
              <a:off x="9372692" y="4823354"/>
              <a:ext cx="1718269" cy="173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a typeface="Helvetica Light" charset="0"/>
                <a:cs typeface="Helvetica Light" charset="0"/>
              </a:endParaRPr>
            </a:p>
          </p:txBody>
        </p:sp>
        <p:sp>
          <p:nvSpPr>
            <p:cNvPr id="29" name="TextBox 28"/>
            <p:cNvSpPr txBox="1"/>
            <p:nvPr/>
          </p:nvSpPr>
          <p:spPr>
            <a:xfrm>
              <a:off x="9372692" y="5514283"/>
              <a:ext cx="1718269" cy="353943"/>
            </a:xfrm>
            <a:prstGeom prst="rect">
              <a:avLst/>
            </a:prstGeom>
            <a:noFill/>
          </p:spPr>
          <p:txBody>
            <a:bodyPr wrap="square" rtlCol="0">
              <a:spAutoFit/>
            </a:bodyPr>
            <a:lstStyle/>
            <a:p>
              <a:pPr algn="ctr"/>
              <a:r>
                <a:rPr lang="en-US" sz="1700">
                  <a:latin typeface="Dagny OT" panose="020B0504020201020104" pitchFamily="34" charset="0"/>
                  <a:ea typeface="Helvetica Light" charset="0"/>
                  <a:cs typeface="Helvetica Light" charset="0"/>
                </a:rPr>
                <a:t>Communication</a:t>
              </a:r>
            </a:p>
          </p:txBody>
        </p:sp>
      </p:grpSp>
      <p:cxnSp>
        <p:nvCxnSpPr>
          <p:cNvPr id="30" name="Straight Arrow Connector 29"/>
          <p:cNvCxnSpPr>
            <a:stCxn id="7" idx="2"/>
            <a:endCxn id="10" idx="0"/>
          </p:cNvCxnSpPr>
          <p:nvPr/>
        </p:nvCxnSpPr>
        <p:spPr>
          <a:xfrm>
            <a:off x="1697335" y="3788427"/>
            <a:ext cx="0"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2"/>
            <a:endCxn id="16" idx="0"/>
          </p:cNvCxnSpPr>
          <p:nvPr/>
        </p:nvCxnSpPr>
        <p:spPr>
          <a:xfrm>
            <a:off x="4629779" y="3788427"/>
            <a:ext cx="0"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3"/>
            <a:endCxn id="13" idx="1"/>
          </p:cNvCxnSpPr>
          <p:nvPr/>
        </p:nvCxnSpPr>
        <p:spPr>
          <a:xfrm>
            <a:off x="2556470" y="2920527"/>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3"/>
            <a:endCxn id="13" idx="1"/>
          </p:cNvCxnSpPr>
          <p:nvPr/>
        </p:nvCxnSpPr>
        <p:spPr>
          <a:xfrm flipV="1">
            <a:off x="2556469" y="2920527"/>
            <a:ext cx="1214175" cy="2279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3" idx="3"/>
            <a:endCxn id="20" idx="1"/>
          </p:cNvCxnSpPr>
          <p:nvPr/>
        </p:nvCxnSpPr>
        <p:spPr>
          <a:xfrm>
            <a:off x="5488914" y="2920529"/>
            <a:ext cx="121417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3"/>
            <a:endCxn id="19" idx="1"/>
          </p:cNvCxnSpPr>
          <p:nvPr/>
        </p:nvCxnSpPr>
        <p:spPr>
          <a:xfrm flipV="1">
            <a:off x="5488914" y="2920527"/>
            <a:ext cx="1214175" cy="227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3"/>
            <a:endCxn id="22" idx="1"/>
          </p:cNvCxnSpPr>
          <p:nvPr/>
        </p:nvCxnSpPr>
        <p:spPr>
          <a:xfrm>
            <a:off x="5488914" y="5200496"/>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2" idx="0"/>
          </p:cNvCxnSpPr>
          <p:nvPr/>
        </p:nvCxnSpPr>
        <p:spPr>
          <a:xfrm>
            <a:off x="7562224" y="3788427"/>
            <a:ext cx="1"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9" idx="3"/>
            <a:endCxn id="25" idx="1"/>
          </p:cNvCxnSpPr>
          <p:nvPr/>
        </p:nvCxnSpPr>
        <p:spPr>
          <a:xfrm>
            <a:off x="8421358" y="2920527"/>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9" idx="3"/>
            <a:endCxn id="28" idx="1"/>
          </p:cNvCxnSpPr>
          <p:nvPr/>
        </p:nvCxnSpPr>
        <p:spPr>
          <a:xfrm>
            <a:off x="8421358" y="2920527"/>
            <a:ext cx="1214175" cy="227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2" idx="3"/>
            <a:endCxn id="28" idx="1"/>
          </p:cNvCxnSpPr>
          <p:nvPr/>
        </p:nvCxnSpPr>
        <p:spPr>
          <a:xfrm>
            <a:off x="8421358" y="5200496"/>
            <a:ext cx="1214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5" idx="2"/>
            <a:endCxn id="28" idx="0"/>
          </p:cNvCxnSpPr>
          <p:nvPr/>
        </p:nvCxnSpPr>
        <p:spPr>
          <a:xfrm>
            <a:off x="10494667" y="3788427"/>
            <a:ext cx="0" cy="54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3" idx="1"/>
            <a:endCxn id="14" idx="3"/>
          </p:cNvCxnSpPr>
          <p:nvPr/>
        </p:nvCxnSpPr>
        <p:spPr>
          <a:xfrm flipH="1" flipV="1">
            <a:off x="5488914" y="2920528"/>
            <a:ext cx="1214175" cy="22799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752033" y="3788427"/>
            <a:ext cx="0" cy="5441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809543" y="3788427"/>
            <a:ext cx="0" cy="5441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556470" y="2806936"/>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2556470" y="3175578"/>
            <a:ext cx="1214175" cy="224821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488913" y="5491888"/>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5488913" y="2806936"/>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492262" y="3157161"/>
            <a:ext cx="1214175" cy="224821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677779" y="3788427"/>
            <a:ext cx="0" cy="5441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0800000">
            <a:off x="2548516" y="2591345"/>
            <a:ext cx="4889360" cy="3698747"/>
          </a:xfrm>
          <a:prstGeom prst="bentConnector3">
            <a:avLst>
              <a:gd name="adj1" fmla="val 8678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37876" y="6068395"/>
            <a:ext cx="0" cy="2216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697336" y="1885636"/>
            <a:ext cx="879733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25" idx="0"/>
          </p:cNvCxnSpPr>
          <p:nvPr/>
        </p:nvCxnSpPr>
        <p:spPr>
          <a:xfrm flipH="1" flipV="1">
            <a:off x="10494666" y="1885638"/>
            <a:ext cx="1" cy="1669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8421358" y="2806394"/>
            <a:ext cx="1214175" cy="54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8421358" y="3163290"/>
            <a:ext cx="1214175" cy="224821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3"/>
            <a:endCxn id="25" idx="1"/>
          </p:cNvCxnSpPr>
          <p:nvPr/>
        </p:nvCxnSpPr>
        <p:spPr>
          <a:xfrm flipV="1">
            <a:off x="8421358" y="2920528"/>
            <a:ext cx="1214175" cy="2279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7" idx="0"/>
          </p:cNvCxnSpPr>
          <p:nvPr/>
        </p:nvCxnSpPr>
        <p:spPr>
          <a:xfrm>
            <a:off x="1697335" y="1885638"/>
            <a:ext cx="0" cy="16699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F6EC1A25-EADE-034D-B199-D5E969063A91}"/>
              </a:ext>
            </a:extLst>
          </p:cNvPr>
          <p:cNvSpPr/>
          <p:nvPr/>
        </p:nvSpPr>
        <p:spPr>
          <a:xfrm>
            <a:off x="9414665" y="4119148"/>
            <a:ext cx="2160000" cy="216000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Dagny OT" panose="020B0504020201020104" pitchFamily="34" charset="77"/>
            </a:endParaRPr>
          </a:p>
        </p:txBody>
      </p:sp>
    </p:spTree>
    <p:extLst>
      <p:ext uri="{BB962C8B-B14F-4D97-AF65-F5344CB8AC3E}">
        <p14:creationId xmlns:p14="http://schemas.microsoft.com/office/powerpoint/2010/main" val="284988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ulti-coloured paper-craft art">
            <a:extLst>
              <a:ext uri="{FF2B5EF4-FFF2-40B4-BE49-F238E27FC236}">
                <a16:creationId xmlns:a16="http://schemas.microsoft.com/office/drawing/2014/main" id="{440A93C6-81A9-ECF5-41B0-BDB36FE934DE}"/>
              </a:ext>
            </a:extLst>
          </p:cNvPr>
          <p:cNvPicPr>
            <a:picLocks noChangeAspect="1"/>
          </p:cNvPicPr>
          <p:nvPr/>
        </p:nvPicPr>
        <p:blipFill rotWithShape="1">
          <a:blip r:embed="rId2"/>
          <a:srcRect t="14921" r="9091" b="8471"/>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2" name="Rectangle 11">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584200" y="1006956"/>
            <a:ext cx="7213600" cy="1372177"/>
          </a:xfrm>
        </p:spPr>
        <p:txBody>
          <a:bodyPr anchor="ctr">
            <a:normAutofit/>
          </a:bodyPr>
          <a:lstStyle/>
          <a:p>
            <a:r>
              <a:rPr lang="en-US" dirty="0"/>
              <a:t>Principles of Analytical Design</a:t>
            </a:r>
          </a:p>
        </p:txBody>
      </p:sp>
      <p:sp>
        <p:nvSpPr>
          <p:cNvPr id="3" name="Content Placeholder 2"/>
          <p:cNvSpPr>
            <a:spLocks noGrp="1"/>
          </p:cNvSpPr>
          <p:nvPr>
            <p:ph idx="1"/>
          </p:nvPr>
        </p:nvSpPr>
        <p:spPr>
          <a:xfrm>
            <a:off x="581192" y="2438399"/>
            <a:ext cx="7216607" cy="3564467"/>
          </a:xfrm>
        </p:spPr>
        <p:txBody>
          <a:bodyPr vert="horz" lIns="0" tIns="45720" rIns="0" bIns="45720" rtlCol="0">
            <a:normAutofit/>
          </a:bodyPr>
          <a:lstStyle/>
          <a:p>
            <a:pPr>
              <a:lnSpc>
                <a:spcPct val="90000"/>
              </a:lnSpc>
              <a:spcBef>
                <a:spcPts val="1200"/>
              </a:spcBef>
            </a:pPr>
            <a:r>
              <a:rPr lang="en-US" sz="2100" b="1" dirty="0">
                <a:solidFill>
                  <a:schemeClr val="bg1"/>
                </a:solidFill>
              </a:rPr>
              <a:t>Reasoning</a:t>
            </a:r>
            <a:r>
              <a:rPr lang="en-US" sz="2100" dirty="0">
                <a:solidFill>
                  <a:schemeClr val="bg1"/>
                </a:solidFill>
              </a:rPr>
              <a:t> and </a:t>
            </a:r>
            <a:r>
              <a:rPr lang="en-US" sz="2100" b="1" dirty="0">
                <a:solidFill>
                  <a:schemeClr val="bg1"/>
                </a:solidFill>
              </a:rPr>
              <a:t>communicating</a:t>
            </a:r>
            <a:r>
              <a:rPr lang="en-US" sz="2100" dirty="0">
                <a:solidFill>
                  <a:schemeClr val="bg1"/>
                </a:solidFill>
              </a:rPr>
              <a:t> our thoughts are intertwined with our lives in a causal and dynamic multivariate Universe.</a:t>
            </a:r>
          </a:p>
          <a:p>
            <a:pPr>
              <a:lnSpc>
                <a:spcPct val="90000"/>
              </a:lnSpc>
              <a:spcBef>
                <a:spcPts val="1200"/>
              </a:spcBef>
            </a:pPr>
            <a:r>
              <a:rPr lang="en-US" sz="2100" b="1" dirty="0">
                <a:solidFill>
                  <a:schemeClr val="bg1"/>
                </a:solidFill>
              </a:rPr>
              <a:t>Symmetry </a:t>
            </a:r>
            <a:r>
              <a:rPr lang="en-US" sz="2100" dirty="0">
                <a:solidFill>
                  <a:schemeClr val="bg1"/>
                </a:solidFill>
              </a:rPr>
              <a:t>to visual displays of evidence: consumers should be seeking exactly what producers should be providing, namely:</a:t>
            </a:r>
          </a:p>
          <a:p>
            <a:pPr lvl="1">
              <a:lnSpc>
                <a:spcPct val="90000"/>
              </a:lnSpc>
              <a:spcBef>
                <a:spcPts val="600"/>
              </a:spcBef>
            </a:pPr>
            <a:r>
              <a:rPr lang="en-US" sz="1900" dirty="0">
                <a:solidFill>
                  <a:schemeClr val="bg1"/>
                </a:solidFill>
              </a:rPr>
              <a:t>meaningful comparisons </a:t>
            </a:r>
          </a:p>
          <a:p>
            <a:pPr lvl="1">
              <a:lnSpc>
                <a:spcPct val="90000"/>
              </a:lnSpc>
              <a:spcBef>
                <a:spcPts val="600"/>
              </a:spcBef>
            </a:pPr>
            <a:r>
              <a:rPr lang="en-US" sz="1900" dirty="0">
                <a:solidFill>
                  <a:schemeClr val="bg1"/>
                </a:solidFill>
              </a:rPr>
              <a:t>potential causal networks and underlying structure</a:t>
            </a:r>
          </a:p>
          <a:p>
            <a:pPr lvl="1">
              <a:lnSpc>
                <a:spcPct val="90000"/>
              </a:lnSpc>
              <a:spcBef>
                <a:spcPts val="600"/>
              </a:spcBef>
            </a:pPr>
            <a:r>
              <a:rPr lang="en-US" sz="1900" dirty="0">
                <a:solidFill>
                  <a:schemeClr val="bg1"/>
                </a:solidFill>
              </a:rPr>
              <a:t>multivariate links</a:t>
            </a:r>
          </a:p>
          <a:p>
            <a:pPr lvl="1">
              <a:lnSpc>
                <a:spcPct val="90000"/>
              </a:lnSpc>
              <a:spcBef>
                <a:spcPts val="600"/>
              </a:spcBef>
            </a:pPr>
            <a:r>
              <a:rPr lang="en-US" sz="1900" dirty="0">
                <a:solidFill>
                  <a:schemeClr val="bg1"/>
                </a:solidFill>
              </a:rPr>
              <a:t>integrated and relevant data </a:t>
            </a:r>
          </a:p>
          <a:p>
            <a:pPr lvl="1">
              <a:lnSpc>
                <a:spcPct val="90000"/>
              </a:lnSpc>
              <a:spcBef>
                <a:spcPts val="600"/>
              </a:spcBef>
            </a:pPr>
            <a:r>
              <a:rPr lang="en-US" sz="1900" dirty="0">
                <a:solidFill>
                  <a:schemeClr val="bg1"/>
                </a:solidFill>
              </a:rPr>
              <a:t>honest documentation </a:t>
            </a:r>
          </a:p>
          <a:p>
            <a:pPr lvl="1">
              <a:lnSpc>
                <a:spcPct val="90000"/>
              </a:lnSpc>
              <a:spcBef>
                <a:spcPts val="600"/>
              </a:spcBef>
            </a:pPr>
            <a:r>
              <a:rPr lang="en-US" sz="1900" dirty="0">
                <a:solidFill>
                  <a:schemeClr val="bg1"/>
                </a:solidFill>
              </a:rPr>
              <a:t>primary focus on content</a:t>
            </a:r>
          </a:p>
        </p:txBody>
      </p:sp>
      <p:sp>
        <p:nvSpPr>
          <p:cNvPr id="5" name="TextBox 4">
            <a:extLst>
              <a:ext uri="{FF2B5EF4-FFF2-40B4-BE49-F238E27FC236}">
                <a16:creationId xmlns:a16="http://schemas.microsoft.com/office/drawing/2014/main" id="{25AD2A1A-4C91-8037-D5DC-C38515D84357}"/>
              </a:ext>
            </a:extLst>
          </p:cNvPr>
          <p:cNvSpPr txBox="1"/>
          <p:nvPr/>
        </p:nvSpPr>
        <p:spPr>
          <a:xfrm>
            <a:off x="432000" y="8221"/>
            <a:ext cx="11760000"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spcAft>
                <a:spcPts val="600"/>
              </a:spcAft>
            </a:pPr>
            <a:r>
              <a:rPr lang="en-US" sz="1200" dirty="0">
                <a:solidFill>
                  <a:schemeClr val="tx2"/>
                </a:solidFill>
                <a:latin typeface="Dagny OT" panose="020B0504020201020104" pitchFamily="34" charset="0"/>
                <a:ea typeface="Helvetica Light" charset="0"/>
                <a:cs typeface="Helvetica Light" charset="0"/>
              </a:rPr>
              <a:t>[E. Tufte, Beautiful Evidence]</a:t>
            </a:r>
          </a:p>
        </p:txBody>
      </p:sp>
    </p:spTree>
    <p:extLst>
      <p:ext uri="{BB962C8B-B14F-4D97-AF65-F5344CB8AC3E}">
        <p14:creationId xmlns:p14="http://schemas.microsoft.com/office/powerpoint/2010/main" val="30281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0B4D0A-53EE-B745-BC3F-36A51316A56E}"/>
              </a:ext>
            </a:extLst>
          </p:cNvPr>
          <p:cNvSpPr/>
          <p:nvPr/>
        </p:nvSpPr>
        <p:spPr>
          <a:xfrm>
            <a:off x="169756" y="108738"/>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9092" y="789140"/>
            <a:ext cx="11484233" cy="5376881"/>
          </a:xfrm>
          <a:prstGeom prst="rect">
            <a:avLst/>
          </a:prstGeom>
        </p:spPr>
      </p:pic>
      <p:sp>
        <p:nvSpPr>
          <p:cNvPr id="8" name="TextBox 7"/>
          <p:cNvSpPr txBox="1"/>
          <p:nvPr/>
        </p:nvSpPr>
        <p:spPr>
          <a:xfrm>
            <a:off x="9307703" y="-18789"/>
            <a:ext cx="2884297" cy="276999"/>
          </a:xfrm>
          <a:prstGeom prst="rect">
            <a:avLst/>
          </a:prstGeom>
          <a:noFill/>
        </p:spPr>
        <p:txBody>
          <a:bodyPr wrap="square" rtlCol="0">
            <a:spAutoFit/>
          </a:bodyPr>
          <a:lstStyle/>
          <a:p>
            <a:pPr algn="r"/>
            <a:r>
              <a:rPr lang="en-US" sz="1200" dirty="0">
                <a:latin typeface="Dagny OT" panose="020B0504020201020104" pitchFamily="34" charset="77"/>
                <a:ea typeface="Helvetica Light" charset="0"/>
                <a:cs typeface="Helvetica Light" charset="0"/>
              </a:rPr>
              <a:t>[</a:t>
            </a:r>
            <a:r>
              <a:rPr lang="en-US" sz="1200" dirty="0">
                <a:latin typeface="Dagny OT" panose="020B0504020201020104" pitchFamily="34" charset="77"/>
                <a:ea typeface="Helvetica Light" charset="0"/>
                <a:cs typeface="Helvetica Light" charset="0"/>
                <a:hlinkClick r:id="rId4"/>
              </a:rPr>
              <a:t>Gapminder Foundation</a:t>
            </a:r>
            <a:r>
              <a:rPr lang="en-US" sz="1200" dirty="0">
                <a:latin typeface="Dagny OT" panose="020B0504020201020104" pitchFamily="34" charset="77"/>
                <a:ea typeface="Helvetica Light" charset="0"/>
                <a:cs typeface="Helvetica Light" charset="0"/>
              </a:rPr>
              <a:t>]</a:t>
            </a:r>
          </a:p>
        </p:txBody>
      </p:sp>
      <p:sp>
        <p:nvSpPr>
          <p:cNvPr id="10" name="TextBox 9">
            <a:extLst>
              <a:ext uri="{FF2B5EF4-FFF2-40B4-BE49-F238E27FC236}">
                <a16:creationId xmlns:a16="http://schemas.microsoft.com/office/drawing/2014/main" id="{712E416C-6860-9942-9085-0944A60C1A03}"/>
              </a:ext>
            </a:extLst>
          </p:cNvPr>
          <p:cNvSpPr txBox="1"/>
          <p:nvPr/>
        </p:nvSpPr>
        <p:spPr>
          <a:xfrm>
            <a:off x="4354990" y="6270721"/>
            <a:ext cx="3482020"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a:solidFill>
                  <a:schemeClr val="bg1"/>
                </a:solidFill>
              </a:rPr>
              <a:t>Non-Integrated Data</a:t>
            </a:r>
          </a:p>
        </p:txBody>
      </p:sp>
      <p:sp>
        <p:nvSpPr>
          <p:cNvPr id="2" name="Rectangle 1">
            <a:extLst>
              <a:ext uri="{FF2B5EF4-FFF2-40B4-BE49-F238E27FC236}">
                <a16:creationId xmlns:a16="http://schemas.microsoft.com/office/drawing/2014/main" id="{608FE0A2-D0DD-CAAC-B412-5139C580D148}"/>
              </a:ext>
            </a:extLst>
          </p:cNvPr>
          <p:cNvSpPr/>
          <p:nvPr/>
        </p:nvSpPr>
        <p:spPr>
          <a:xfrm>
            <a:off x="339092" y="691979"/>
            <a:ext cx="2320981" cy="45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E8489F3-B222-842F-857D-81072E08DA00}"/>
              </a:ext>
            </a:extLst>
          </p:cNvPr>
          <p:cNvSpPr/>
          <p:nvPr/>
        </p:nvSpPr>
        <p:spPr>
          <a:xfrm>
            <a:off x="428369" y="5819699"/>
            <a:ext cx="6491976" cy="45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61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793C1C-4237-D944-95FC-132614854107}"/>
              </a:ext>
            </a:extLst>
          </p:cNvPr>
          <p:cNvSpPr/>
          <p:nvPr/>
        </p:nvSpPr>
        <p:spPr>
          <a:xfrm>
            <a:off x="96032" y="108738"/>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5" name="Rectangle 4">
            <a:extLst>
              <a:ext uri="{FF2B5EF4-FFF2-40B4-BE49-F238E27FC236}">
                <a16:creationId xmlns:a16="http://schemas.microsoft.com/office/drawing/2014/main" id="{D8C927F4-852C-6F41-AB3D-D31BCB6BDFC5}"/>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3040" y="226261"/>
            <a:ext cx="9265920" cy="6523001"/>
          </a:xfrm>
          <a:prstGeom prst="rect">
            <a:avLst/>
          </a:prstGeom>
        </p:spPr>
      </p:pic>
      <p:sp>
        <p:nvSpPr>
          <p:cNvPr id="4" name="TextBox 3">
            <a:extLst>
              <a:ext uri="{FF2B5EF4-FFF2-40B4-BE49-F238E27FC236}">
                <a16:creationId xmlns:a16="http://schemas.microsoft.com/office/drawing/2014/main" id="{FE5D75FB-B21B-924D-ACAA-A991E19CE427}"/>
              </a:ext>
            </a:extLst>
          </p:cNvPr>
          <p:cNvSpPr txBox="1"/>
          <p:nvPr/>
        </p:nvSpPr>
        <p:spPr>
          <a:xfrm>
            <a:off x="748609" y="16884"/>
            <a:ext cx="1144339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dirty="0">
                <a:solidFill>
                  <a:schemeClr val="tx2"/>
                </a:solidFill>
                <a:latin typeface="Dagny OT" panose="020B0504020201020104" pitchFamily="34" charset="0"/>
                <a:ea typeface="Helvetica Light" charset="0"/>
                <a:cs typeface="Helvetica Light" charset="0"/>
              </a:rPr>
              <a:t>[</a:t>
            </a:r>
            <a:r>
              <a:rPr lang="en-US" sz="1200" dirty="0" err="1">
                <a:solidFill>
                  <a:schemeClr val="tx2"/>
                </a:solidFill>
                <a:latin typeface="Dagny OT" panose="020B0504020201020104" pitchFamily="34" charset="0"/>
                <a:ea typeface="Helvetica Light" charset="0"/>
                <a:cs typeface="Helvetica Light" charset="0"/>
              </a:rPr>
              <a:t>Gapminder</a:t>
            </a:r>
            <a:r>
              <a:rPr lang="en-US" sz="1200" dirty="0">
                <a:solidFill>
                  <a:schemeClr val="tx2"/>
                </a:solidFill>
                <a:latin typeface="Dagny OT" panose="020B0504020201020104" pitchFamily="34" charset="0"/>
                <a:ea typeface="Helvetica Light" charset="0"/>
                <a:cs typeface="Helvetica Light" charset="0"/>
              </a:rPr>
              <a:t> Foundation, </a:t>
            </a:r>
            <a:r>
              <a:rPr lang="en-US" sz="1200" dirty="0">
                <a:solidFill>
                  <a:schemeClr val="tx2"/>
                </a:solidFill>
                <a:latin typeface="Dagny OT" panose="020B0504020201020104" pitchFamily="34" charset="0"/>
                <a:ea typeface="Helvetica Light" charset="0"/>
                <a:cs typeface="Helvetica Light" charset="0"/>
                <a:hlinkClick r:id="rId4"/>
              </a:rPr>
              <a:t>https://www.ted.com/talks/hans_rosling_shows_the_best_stats_you_ve_ever_seen</a:t>
            </a:r>
            <a:r>
              <a:rPr lang="en-US" sz="1200" dirty="0">
                <a:solidFill>
                  <a:schemeClr val="tx2"/>
                </a:solidFill>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15112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76D3CA-4C24-674A-B723-94CC57D9DAD0}"/>
              </a:ext>
            </a:extLst>
          </p:cNvPr>
          <p:cNvSpPr/>
          <p:nvPr/>
        </p:nvSpPr>
        <p:spPr>
          <a:xfrm>
            <a:off x="96032" y="108738"/>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9" name="Rectangle 8">
            <a:extLst>
              <a:ext uri="{FF2B5EF4-FFF2-40B4-BE49-F238E27FC236}">
                <a16:creationId xmlns:a16="http://schemas.microsoft.com/office/drawing/2014/main" id="{9CE16DC1-CED6-9E4D-BA85-C59F8936B908}"/>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2800" y="225923"/>
            <a:ext cx="9266400" cy="6523339"/>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11441" y="324659"/>
            <a:ext cx="3380268" cy="3201837"/>
          </a:xfrm>
          <a:prstGeom prst="rect">
            <a:avLst/>
          </a:prstGeom>
          <a:ln w="38100">
            <a:solidFill>
              <a:schemeClr val="accent1"/>
            </a:solidFill>
          </a:ln>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99282" y="1688327"/>
            <a:ext cx="5298317" cy="4001638"/>
          </a:xfrm>
          <a:prstGeom prst="rect">
            <a:avLst/>
          </a:prstGeom>
          <a:ln w="38100">
            <a:solidFill>
              <a:schemeClr val="accent1"/>
            </a:solidFill>
          </a:ln>
        </p:spPr>
      </p:pic>
      <p:sp>
        <p:nvSpPr>
          <p:cNvPr id="8" name="TextBox 7">
            <a:extLst>
              <a:ext uri="{FF2B5EF4-FFF2-40B4-BE49-F238E27FC236}">
                <a16:creationId xmlns:a16="http://schemas.microsoft.com/office/drawing/2014/main" id="{51564623-9F22-1146-8707-99D722823642}"/>
              </a:ext>
            </a:extLst>
          </p:cNvPr>
          <p:cNvSpPr txBox="1"/>
          <p:nvPr/>
        </p:nvSpPr>
        <p:spPr>
          <a:xfrm>
            <a:off x="748609" y="16884"/>
            <a:ext cx="1144339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[Gapminder Foundation, </a:t>
            </a:r>
            <a:r>
              <a:rPr lang="en-US" sz="1200">
                <a:solidFill>
                  <a:schemeClr val="tx2"/>
                </a:solidFill>
                <a:latin typeface="Dagny OT" panose="020B0504020201020104" pitchFamily="34" charset="0"/>
                <a:ea typeface="Helvetica Light" charset="0"/>
                <a:cs typeface="Helvetica Light" charset="0"/>
                <a:hlinkClick r:id="rId6"/>
              </a:rPr>
              <a:t>https://www.ted.com/talks/hans_rosling_shows_the_best_stats_you_ve_ever_seen</a:t>
            </a:r>
            <a:r>
              <a:rPr lang="en-US" sz="1200">
                <a:solidFill>
                  <a:schemeClr val="tx2"/>
                </a:solidFill>
                <a:latin typeface="Dagny OT" panose="020B0504020201020104" pitchFamily="34" charset="0"/>
                <a:ea typeface="Helvetica Light" charset="0"/>
                <a:cs typeface="Helvetica Light" charset="0"/>
              </a:rPr>
              <a:t>]</a:t>
            </a:r>
          </a:p>
        </p:txBody>
      </p:sp>
      <p:sp>
        <p:nvSpPr>
          <p:cNvPr id="11" name="TextBox 10">
            <a:extLst>
              <a:ext uri="{FF2B5EF4-FFF2-40B4-BE49-F238E27FC236}">
                <a16:creationId xmlns:a16="http://schemas.microsoft.com/office/drawing/2014/main" id="{15B76996-0A7F-4E4C-8867-475C34163EAE}"/>
              </a:ext>
            </a:extLst>
          </p:cNvPr>
          <p:cNvSpPr txBox="1"/>
          <p:nvPr/>
        </p:nvSpPr>
        <p:spPr>
          <a:xfrm>
            <a:off x="4026220" y="6270721"/>
            <a:ext cx="4139561"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a:solidFill>
                  <a:schemeClr val="bg1"/>
                </a:solidFill>
              </a:rPr>
              <a:t>Meaningful Comparisons</a:t>
            </a:r>
          </a:p>
        </p:txBody>
      </p:sp>
    </p:spTree>
    <p:extLst>
      <p:ext uri="{BB962C8B-B14F-4D97-AF65-F5344CB8AC3E}">
        <p14:creationId xmlns:p14="http://schemas.microsoft.com/office/powerpoint/2010/main" val="16048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5CE8E15-2120-7A9E-BCD9-F9F3D54271CB}"/>
              </a:ext>
            </a:extLst>
          </p:cNvPr>
          <p:cNvPicPr>
            <a:picLocks noChangeAspect="1"/>
          </p:cNvPicPr>
          <p:nvPr/>
        </p:nvPicPr>
        <p:blipFill rotWithShape="1">
          <a:blip r:embed="rId2"/>
          <a:srcRect l="1174" t="3892" r="662" b="10195"/>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7" name="Rectangle 16">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8" name="Title 1"/>
          <p:cNvSpPr>
            <a:spLocks noGrp="1"/>
          </p:cNvSpPr>
          <p:nvPr>
            <p:ph type="title"/>
          </p:nvPr>
        </p:nvSpPr>
        <p:spPr>
          <a:xfrm>
            <a:off x="584200" y="1006956"/>
            <a:ext cx="3412067" cy="1372177"/>
          </a:xfrm>
        </p:spPr>
        <p:txBody>
          <a:bodyPr anchor="ctr">
            <a:normAutofit/>
          </a:bodyPr>
          <a:lstStyle/>
          <a:p>
            <a:r>
              <a:rPr lang="en-US"/>
              <a:t>Machine Learning Tasks</a:t>
            </a:r>
          </a:p>
        </p:txBody>
      </p:sp>
      <p:sp>
        <p:nvSpPr>
          <p:cNvPr id="3" name="Content Placeholder 2"/>
          <p:cNvSpPr>
            <a:spLocks noGrp="1"/>
          </p:cNvSpPr>
          <p:nvPr>
            <p:ph idx="1"/>
          </p:nvPr>
        </p:nvSpPr>
        <p:spPr>
          <a:xfrm>
            <a:off x="581193" y="2438399"/>
            <a:ext cx="3415074" cy="3564467"/>
          </a:xfrm>
        </p:spPr>
        <p:txBody>
          <a:bodyPr>
            <a:noAutofit/>
          </a:bodyPr>
          <a:lstStyle/>
          <a:p>
            <a:pPr marL="0" indent="0">
              <a:lnSpc>
                <a:spcPct val="90000"/>
              </a:lnSpc>
              <a:spcBef>
                <a:spcPts val="1200"/>
              </a:spcBef>
              <a:buNone/>
            </a:pPr>
            <a:r>
              <a:rPr lang="en-US" sz="1400" b="1" dirty="0">
                <a:solidFill>
                  <a:schemeClr val="bg1"/>
                </a:solidFill>
                <a:latin typeface="Dagny OT" panose="020B0504020201020104" pitchFamily="34" charset="77"/>
                <a:cs typeface="Calibri" panose="020F0502020204030204" pitchFamily="34" charset="0"/>
              </a:rPr>
              <a:t>Classification, class probability </a:t>
            </a:r>
            <a:r>
              <a:rPr lang="en-US" sz="1400" b="1" dirty="0" err="1">
                <a:solidFill>
                  <a:schemeClr val="bg1"/>
                </a:solidFill>
                <a:latin typeface="Dagny OT" panose="020B0504020201020104" pitchFamily="34" charset="77"/>
                <a:cs typeface="Calibri" panose="020F0502020204030204" pitchFamily="34" charset="0"/>
              </a:rPr>
              <a:t>estima-tion</a:t>
            </a:r>
            <a:r>
              <a:rPr lang="en-US" sz="1400" b="1" dirty="0">
                <a:solidFill>
                  <a:schemeClr val="bg1"/>
                </a:solidFill>
                <a:latin typeface="Dagny OT" panose="020B0504020201020104" pitchFamily="34" charset="77"/>
                <a:cs typeface="Calibri Light" panose="020F0302020204030204" pitchFamily="34" charset="0"/>
              </a:rPr>
              <a:t>:</a:t>
            </a:r>
            <a:r>
              <a:rPr lang="en-US" sz="1400" dirty="0">
                <a:solidFill>
                  <a:schemeClr val="bg1"/>
                </a:solidFill>
                <a:latin typeface="Dagny OT" panose="020B0504020201020104" pitchFamily="34" charset="77"/>
                <a:cs typeface="Calibri Light" panose="020F0302020204030204" pitchFamily="34" charset="0"/>
              </a:rPr>
              <a:t> which clients are likely to be repeat customers?</a:t>
            </a:r>
          </a:p>
          <a:p>
            <a:pPr marL="0" indent="0">
              <a:lnSpc>
                <a:spcPct val="90000"/>
              </a:lnSpc>
              <a:spcBef>
                <a:spcPts val="1200"/>
              </a:spcBef>
              <a:buNone/>
            </a:pPr>
            <a:r>
              <a:rPr lang="en-US" sz="1400" b="1" dirty="0">
                <a:solidFill>
                  <a:schemeClr val="bg1"/>
                </a:solidFill>
                <a:latin typeface="Dagny OT" panose="020B0504020201020104" pitchFamily="34" charset="77"/>
                <a:cs typeface="Calibri" panose="020F0502020204030204" pitchFamily="34" charset="0"/>
              </a:rPr>
              <a:t>Clustering:</a:t>
            </a:r>
            <a:r>
              <a:rPr lang="en-US" sz="1400" dirty="0">
                <a:solidFill>
                  <a:schemeClr val="bg1"/>
                </a:solidFill>
                <a:latin typeface="Dagny OT" panose="020B0504020201020104" pitchFamily="34" charset="77"/>
                <a:cs typeface="Calibri Light" panose="020F0302020204030204" pitchFamily="34" charset="0"/>
              </a:rPr>
              <a:t> do customers form natural groups?</a:t>
            </a:r>
          </a:p>
          <a:p>
            <a:pPr marL="0" indent="0">
              <a:lnSpc>
                <a:spcPct val="90000"/>
              </a:lnSpc>
              <a:spcBef>
                <a:spcPts val="1200"/>
              </a:spcBef>
              <a:buNone/>
            </a:pPr>
            <a:r>
              <a:rPr lang="en-US" sz="1400" b="1" dirty="0">
                <a:solidFill>
                  <a:schemeClr val="bg1"/>
                </a:solidFill>
                <a:latin typeface="Dagny OT" panose="020B0504020201020104" pitchFamily="34" charset="77"/>
                <a:cs typeface="Calibri" panose="020F0502020204030204" pitchFamily="34" charset="0"/>
              </a:rPr>
              <a:t>Association rule discovery</a:t>
            </a:r>
            <a:r>
              <a:rPr lang="en-US" sz="1400" b="1" dirty="0">
                <a:solidFill>
                  <a:schemeClr val="bg1"/>
                </a:solidFill>
                <a:latin typeface="Dagny OT" panose="020B0504020201020104" pitchFamily="34" charset="77"/>
                <a:cs typeface="Calibri Light" panose="020F0302020204030204" pitchFamily="34" charset="0"/>
              </a:rPr>
              <a:t>:</a:t>
            </a:r>
            <a:r>
              <a:rPr lang="en-US" sz="1400" dirty="0">
                <a:solidFill>
                  <a:schemeClr val="bg1"/>
                </a:solidFill>
                <a:latin typeface="Dagny OT" panose="020B0504020201020104" pitchFamily="34" charset="77"/>
                <a:cs typeface="Calibri Light" panose="020F0302020204030204" pitchFamily="34" charset="0"/>
              </a:rPr>
              <a:t> what books are commonly purchased together?</a:t>
            </a:r>
          </a:p>
          <a:p>
            <a:pPr marL="0" indent="0">
              <a:lnSpc>
                <a:spcPct val="90000"/>
              </a:lnSpc>
              <a:spcBef>
                <a:spcPts val="1200"/>
              </a:spcBef>
              <a:buNone/>
            </a:pPr>
            <a:r>
              <a:rPr lang="en-US" sz="1400" dirty="0">
                <a:solidFill>
                  <a:schemeClr val="bg1"/>
                </a:solidFill>
                <a:latin typeface="Dagny OT" panose="020B0504020201020104" pitchFamily="34" charset="77"/>
                <a:cs typeface="Calibri Light" panose="020F0302020204030204" pitchFamily="34" charset="0"/>
              </a:rPr>
              <a:t>Others: </a:t>
            </a:r>
            <a:r>
              <a:rPr lang="en-US" sz="1400" b="1" dirty="0">
                <a:solidFill>
                  <a:schemeClr val="bg1"/>
                </a:solidFill>
                <a:latin typeface="Dagny OT" panose="020B0504020201020104" pitchFamily="34" charset="77"/>
                <a:cs typeface="Calibri" panose="020F0502020204030204" pitchFamily="34" charset="0"/>
              </a:rPr>
              <a:t>value estimation </a:t>
            </a:r>
            <a:r>
              <a:rPr lang="en-US" sz="1400" dirty="0">
                <a:solidFill>
                  <a:schemeClr val="bg1"/>
                </a:solidFill>
                <a:latin typeface="Dagny OT" panose="020B0504020201020104" pitchFamily="34" charset="77"/>
                <a:cs typeface="Calibri Light" panose="020F0302020204030204" pitchFamily="34" charset="0"/>
              </a:rPr>
              <a:t>(how much is a client likely to spend in a restaurant); </a:t>
            </a:r>
            <a:r>
              <a:rPr lang="en-US" sz="1400" b="1" dirty="0">
                <a:solidFill>
                  <a:schemeClr val="bg1"/>
                </a:solidFill>
                <a:latin typeface="Dagny OT" panose="020B0504020201020104" pitchFamily="34" charset="77"/>
                <a:cs typeface="Calibri" panose="020F0502020204030204" pitchFamily="34" charset="0"/>
              </a:rPr>
              <a:t>profiling and </a:t>
            </a:r>
            <a:r>
              <a:rPr lang="en-US" sz="1400" b="1" dirty="0" err="1">
                <a:solidFill>
                  <a:schemeClr val="bg1"/>
                </a:solidFill>
                <a:latin typeface="Dagny OT" panose="020B0504020201020104" pitchFamily="34" charset="77"/>
                <a:cs typeface="Calibri" panose="020F0502020204030204" pitchFamily="34" charset="0"/>
              </a:rPr>
              <a:t>behaviour</a:t>
            </a:r>
            <a:r>
              <a:rPr lang="en-US" sz="1400" b="1" dirty="0">
                <a:solidFill>
                  <a:schemeClr val="bg1"/>
                </a:solidFill>
                <a:latin typeface="Dagny OT" panose="020B0504020201020104" pitchFamily="34" charset="77"/>
                <a:cs typeface="Calibri" panose="020F0502020204030204" pitchFamily="34" charset="0"/>
              </a:rPr>
              <a:t> description</a:t>
            </a:r>
            <a:r>
              <a:rPr lang="en-US" sz="1400" dirty="0">
                <a:solidFill>
                  <a:schemeClr val="bg1"/>
                </a:solidFill>
                <a:latin typeface="Dagny OT" panose="020B0504020201020104" pitchFamily="34" charset="77"/>
                <a:cs typeface="Calibri Light" panose="020F0302020204030204" pitchFamily="34" charset="0"/>
              </a:rPr>
              <a:t>; </a:t>
            </a:r>
            <a:r>
              <a:rPr lang="en-US" sz="1400" b="1" dirty="0">
                <a:solidFill>
                  <a:schemeClr val="bg1"/>
                </a:solidFill>
                <a:latin typeface="Dagny OT" panose="020B0504020201020104" pitchFamily="34" charset="77"/>
                <a:cs typeface="Calibri" panose="020F0502020204030204" pitchFamily="34" charset="0"/>
              </a:rPr>
              <a:t>link prediction</a:t>
            </a:r>
            <a:r>
              <a:rPr lang="en-US" sz="1400" dirty="0">
                <a:solidFill>
                  <a:schemeClr val="bg1"/>
                </a:solidFill>
                <a:latin typeface="Dagny OT" panose="020B0504020201020104" pitchFamily="34" charset="77"/>
                <a:cs typeface="Calibri Light" panose="020F0302020204030204" pitchFamily="34" charset="0"/>
              </a:rPr>
              <a:t>; </a:t>
            </a:r>
            <a:r>
              <a:rPr lang="en-US" sz="1400" b="1" dirty="0">
                <a:solidFill>
                  <a:schemeClr val="bg1"/>
                </a:solidFill>
                <a:latin typeface="Dagny OT" panose="020B0504020201020104" pitchFamily="34" charset="77"/>
                <a:cs typeface="Calibri" panose="020F0502020204030204" pitchFamily="34" charset="0"/>
              </a:rPr>
              <a:t>data reduction</a:t>
            </a:r>
            <a:r>
              <a:rPr lang="en-US" sz="1400" dirty="0">
                <a:solidFill>
                  <a:schemeClr val="bg1"/>
                </a:solidFill>
                <a:latin typeface="Dagny OT" panose="020B0504020201020104" pitchFamily="34" charset="77"/>
                <a:cs typeface="Calibri Light" panose="020F0302020204030204" pitchFamily="34" charset="0"/>
              </a:rPr>
              <a:t>; </a:t>
            </a:r>
            <a:r>
              <a:rPr lang="en-US" sz="1400" b="1" dirty="0">
                <a:solidFill>
                  <a:schemeClr val="bg1"/>
                </a:solidFill>
                <a:latin typeface="Dagny OT" panose="020B0504020201020104" pitchFamily="34" charset="77"/>
                <a:cs typeface="Calibri" panose="020F0502020204030204" pitchFamily="34" charset="0"/>
              </a:rPr>
              <a:t>influence/ causal modeling</a:t>
            </a:r>
            <a:r>
              <a:rPr lang="en-US" sz="1400" dirty="0">
                <a:solidFill>
                  <a:schemeClr val="bg1"/>
                </a:solidFill>
                <a:latin typeface="Dagny OT" panose="020B0504020201020104" pitchFamily="34" charset="77"/>
                <a:cs typeface="Calibri" panose="020F0502020204030204" pitchFamily="34" charset="0"/>
              </a:rPr>
              <a:t>;</a:t>
            </a:r>
            <a:r>
              <a:rPr lang="en-US" sz="1400" b="1" dirty="0">
                <a:solidFill>
                  <a:schemeClr val="bg1"/>
                </a:solidFill>
                <a:latin typeface="Dagny OT" panose="020B0504020201020104" pitchFamily="34" charset="77"/>
                <a:cs typeface="Calibri" panose="020F0502020204030204" pitchFamily="34" charset="0"/>
              </a:rPr>
              <a:t> similarity matching </a:t>
            </a:r>
            <a:r>
              <a:rPr lang="en-US" sz="1400" dirty="0">
                <a:solidFill>
                  <a:schemeClr val="bg1"/>
                </a:solidFill>
                <a:latin typeface="Dagny OT" panose="020B0504020201020104" pitchFamily="34" charset="77"/>
                <a:cs typeface="Calibri Light" panose="020F0302020204030204" pitchFamily="34" charset="0"/>
              </a:rPr>
              <a:t>(which prospective clients are similar to a company's best clients?), etc.	</a:t>
            </a:r>
          </a:p>
        </p:txBody>
      </p:sp>
    </p:spTree>
    <p:extLst>
      <p:ext uri="{BB962C8B-B14F-4D97-AF65-F5344CB8AC3E}">
        <p14:creationId xmlns:p14="http://schemas.microsoft.com/office/powerpoint/2010/main" val="332017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1E3F5C-5E67-124D-8210-BD0BBBE77BF3}"/>
              </a:ext>
            </a:extLst>
          </p:cNvPr>
          <p:cNvSpPr/>
          <p:nvPr/>
        </p:nvSpPr>
        <p:spPr>
          <a:xfrm>
            <a:off x="96032" y="108738"/>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8" name="Rectangle 7">
            <a:extLst>
              <a:ext uri="{FF2B5EF4-FFF2-40B4-BE49-F238E27FC236}">
                <a16:creationId xmlns:a16="http://schemas.microsoft.com/office/drawing/2014/main" id="{75F64217-A61F-1B4C-A1F8-8EADC0463A03}"/>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1600" y="226800"/>
            <a:ext cx="9266202" cy="6523200"/>
          </a:xfrm>
          <a:prstGeom prst="rect">
            <a:avLst/>
          </a:prstGeom>
        </p:spPr>
      </p:pic>
      <p:cxnSp>
        <p:nvCxnSpPr>
          <p:cNvPr id="20" name="Straight Connector 19"/>
          <p:cNvCxnSpPr>
            <a:cxnSpLocks/>
          </p:cNvCxnSpPr>
          <p:nvPr/>
        </p:nvCxnSpPr>
        <p:spPr>
          <a:xfrm flipV="1">
            <a:off x="2194560" y="995680"/>
            <a:ext cx="6929120" cy="43281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5240" y="6270721"/>
            <a:ext cx="7161521"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a:solidFill>
                  <a:schemeClr val="bg1"/>
                </a:solidFill>
              </a:rPr>
              <a:t>Underlying Structure and Multivariate Links</a:t>
            </a:r>
          </a:p>
        </p:txBody>
      </p:sp>
      <p:sp>
        <p:nvSpPr>
          <p:cNvPr id="6" name="TextBox 5">
            <a:extLst>
              <a:ext uri="{FF2B5EF4-FFF2-40B4-BE49-F238E27FC236}">
                <a16:creationId xmlns:a16="http://schemas.microsoft.com/office/drawing/2014/main" id="{8AF97525-3324-A84D-8782-44E152119B7A}"/>
              </a:ext>
            </a:extLst>
          </p:cNvPr>
          <p:cNvSpPr txBox="1"/>
          <p:nvPr/>
        </p:nvSpPr>
        <p:spPr>
          <a:xfrm>
            <a:off x="748609" y="16884"/>
            <a:ext cx="1144339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[Gapminder Foundation, </a:t>
            </a:r>
            <a:r>
              <a:rPr lang="en-US" sz="1200">
                <a:solidFill>
                  <a:schemeClr val="tx2"/>
                </a:solidFill>
                <a:latin typeface="Dagny OT" panose="020B0504020201020104" pitchFamily="34" charset="0"/>
                <a:ea typeface="Helvetica Light" charset="0"/>
                <a:cs typeface="Helvetica Light" charset="0"/>
                <a:hlinkClick r:id="rId4"/>
              </a:rPr>
              <a:t>https://www.ted.com/talks/hans_rosling_shows_the_best_stats_you_ve_ever_seen</a:t>
            </a:r>
            <a:r>
              <a:rPr lang="en-US" sz="1200">
                <a:solidFill>
                  <a:schemeClr val="tx2"/>
                </a:solidFill>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169235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FA7ECD-DEA5-AD42-AF0E-5E604B31D964}"/>
              </a:ext>
            </a:extLst>
          </p:cNvPr>
          <p:cNvSpPr/>
          <p:nvPr/>
        </p:nvSpPr>
        <p:spPr>
          <a:xfrm>
            <a:off x="96032" y="108738"/>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11" name="Rectangle 10">
            <a:extLst>
              <a:ext uri="{FF2B5EF4-FFF2-40B4-BE49-F238E27FC236}">
                <a16:creationId xmlns:a16="http://schemas.microsoft.com/office/drawing/2014/main" id="{1144184A-BFA8-F740-A053-3CCF18EF03C9}"/>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1600" y="226800"/>
            <a:ext cx="9266202" cy="6523200"/>
          </a:xfrm>
          <a:prstGeom prst="rect">
            <a:avLst/>
          </a:prstGeom>
        </p:spPr>
      </p:pic>
      <p:grpSp>
        <p:nvGrpSpPr>
          <p:cNvPr id="29" name="Group 28"/>
          <p:cNvGrpSpPr/>
          <p:nvPr/>
        </p:nvGrpSpPr>
        <p:grpSpPr>
          <a:xfrm>
            <a:off x="1869440" y="442722"/>
            <a:ext cx="8351518" cy="5776912"/>
            <a:chOff x="1024128" y="-154541"/>
            <a:chExt cx="10021822" cy="6932294"/>
          </a:xfrm>
        </p:grpSpPr>
        <p:sp>
          <p:nvSpPr>
            <p:cNvPr id="26" name="Rectangle 25"/>
            <p:cNvSpPr/>
            <p:nvPr/>
          </p:nvSpPr>
          <p:spPr>
            <a:xfrm>
              <a:off x="7654454" y="-154541"/>
              <a:ext cx="3391496" cy="303727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Dagny OT" panose="020B0504020201020104" pitchFamily="34" charset="77"/>
              </a:endParaRPr>
            </a:p>
          </p:txBody>
        </p:sp>
        <p:sp>
          <p:nvSpPr>
            <p:cNvPr id="27" name="Rectangle 26"/>
            <p:cNvSpPr/>
            <p:nvPr/>
          </p:nvSpPr>
          <p:spPr>
            <a:xfrm>
              <a:off x="2884868" y="1020287"/>
              <a:ext cx="5039932" cy="2747487"/>
            </a:xfrm>
            <a:prstGeom prst="rect">
              <a:avLst/>
            </a:prstGeom>
            <a:noFill/>
            <a:ln w="76200">
              <a:solidFill>
                <a:srgbClr val="A54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Dagny OT" panose="020B0504020201020104" pitchFamily="34" charset="77"/>
              </a:endParaRPr>
            </a:p>
          </p:txBody>
        </p:sp>
        <p:sp>
          <p:nvSpPr>
            <p:cNvPr id="28" name="Rectangle 27"/>
            <p:cNvSpPr/>
            <p:nvPr/>
          </p:nvSpPr>
          <p:spPr>
            <a:xfrm>
              <a:off x="1024128" y="3515680"/>
              <a:ext cx="7144648" cy="32620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Dagny OT" panose="020B0504020201020104" pitchFamily="34" charset="77"/>
              </a:endParaRPr>
            </a:p>
          </p:txBody>
        </p:sp>
      </p:grpSp>
      <p:sp>
        <p:nvSpPr>
          <p:cNvPr id="9" name="TextBox 8">
            <a:extLst>
              <a:ext uri="{FF2B5EF4-FFF2-40B4-BE49-F238E27FC236}">
                <a16:creationId xmlns:a16="http://schemas.microsoft.com/office/drawing/2014/main" id="{341AF739-1C56-424E-8B1B-7CA2560B92CC}"/>
              </a:ext>
            </a:extLst>
          </p:cNvPr>
          <p:cNvSpPr txBox="1"/>
          <p:nvPr/>
        </p:nvSpPr>
        <p:spPr>
          <a:xfrm>
            <a:off x="748609" y="16884"/>
            <a:ext cx="1144339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a:t>
            </a:r>
            <a:r>
              <a:rPr lang="en-US" sz="1200" err="1">
                <a:solidFill>
                  <a:schemeClr val="tx2"/>
                </a:solidFill>
                <a:latin typeface="Dagny OT" panose="020B0504020201020104" pitchFamily="34" charset="0"/>
                <a:ea typeface="Helvetica Light" charset="0"/>
                <a:cs typeface="Helvetica Light" charset="0"/>
              </a:rPr>
              <a:t>Gapminder</a:t>
            </a:r>
            <a:r>
              <a:rPr lang="en-US" sz="1200">
                <a:solidFill>
                  <a:schemeClr val="tx2"/>
                </a:solidFill>
                <a:latin typeface="Dagny OT" panose="020B0504020201020104" pitchFamily="34" charset="0"/>
                <a:ea typeface="Helvetica Light" charset="0"/>
                <a:cs typeface="Helvetica Light" charset="0"/>
              </a:rPr>
              <a:t> Foundation, </a:t>
            </a:r>
            <a:r>
              <a:rPr lang="en-US" sz="1200">
                <a:solidFill>
                  <a:schemeClr val="tx2"/>
                </a:solidFill>
                <a:latin typeface="Dagny OT" panose="020B0504020201020104" pitchFamily="34" charset="0"/>
                <a:ea typeface="Helvetica Light" charset="0"/>
                <a:cs typeface="Helvetica Light" charset="0"/>
                <a:hlinkClick r:id="rId4"/>
              </a:rPr>
              <a:t>https://www.ted.com/talks/hans_rosling_shows_the_best_stats_you_ve_ever_seen</a:t>
            </a:r>
            <a:r>
              <a:rPr lang="en-US" sz="1200">
                <a:solidFill>
                  <a:schemeClr val="tx2"/>
                </a:solidFill>
                <a:latin typeface="Dagny OT" panose="020B0504020201020104" pitchFamily="34" charset="0"/>
                <a:ea typeface="Helvetica Light" charset="0"/>
                <a:cs typeface="Helvetica Light" charset="0"/>
              </a:rPr>
              <a:t>]</a:t>
            </a:r>
          </a:p>
        </p:txBody>
      </p:sp>
      <p:sp>
        <p:nvSpPr>
          <p:cNvPr id="10" name="TextBox 9">
            <a:extLst>
              <a:ext uri="{FF2B5EF4-FFF2-40B4-BE49-F238E27FC236}">
                <a16:creationId xmlns:a16="http://schemas.microsoft.com/office/drawing/2014/main" id="{AC3D3873-5241-3F4B-96E1-BE5E6861B763}"/>
              </a:ext>
            </a:extLst>
          </p:cNvPr>
          <p:cNvSpPr txBox="1"/>
          <p:nvPr/>
        </p:nvSpPr>
        <p:spPr>
          <a:xfrm>
            <a:off x="2550056" y="6223207"/>
            <a:ext cx="7161521" cy="523220"/>
          </a:xfrm>
          <a:prstGeom prst="rect">
            <a:avLst/>
          </a:prstGeom>
          <a:solidFill>
            <a:srgbClr val="C8C8C8">
              <a:alpha val="27451"/>
            </a:srgb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b="0"/>
              <a:t>Underlying Structure and Multivariate Links</a:t>
            </a:r>
          </a:p>
        </p:txBody>
      </p:sp>
      <p:sp>
        <p:nvSpPr>
          <p:cNvPr id="14" name="TextBox 13">
            <a:extLst>
              <a:ext uri="{FF2B5EF4-FFF2-40B4-BE49-F238E27FC236}">
                <a16:creationId xmlns:a16="http://schemas.microsoft.com/office/drawing/2014/main" id="{6DA8EFEA-503B-BE42-AA8C-511F66AB1EBB}"/>
              </a:ext>
            </a:extLst>
          </p:cNvPr>
          <p:cNvSpPr txBox="1"/>
          <p:nvPr/>
        </p:nvSpPr>
        <p:spPr>
          <a:xfrm>
            <a:off x="2515240" y="6270721"/>
            <a:ext cx="7161521"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a:solidFill>
                  <a:schemeClr val="bg1"/>
                </a:solidFill>
              </a:rPr>
              <a:t>Underlying Structure and Multivariate Links</a:t>
            </a:r>
          </a:p>
        </p:txBody>
      </p:sp>
    </p:spTree>
    <p:extLst>
      <p:ext uri="{BB962C8B-B14F-4D97-AF65-F5344CB8AC3E}">
        <p14:creationId xmlns:p14="http://schemas.microsoft.com/office/powerpoint/2010/main" val="205165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ECFB64-9E0D-8847-B243-4DB058450B01}"/>
              </a:ext>
            </a:extLst>
          </p:cNvPr>
          <p:cNvSpPr/>
          <p:nvPr/>
        </p:nvSpPr>
        <p:spPr>
          <a:xfrm>
            <a:off x="96032" y="111573"/>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10" name="Rectangle 9">
            <a:extLst>
              <a:ext uri="{FF2B5EF4-FFF2-40B4-BE49-F238E27FC236}">
                <a16:creationId xmlns:a16="http://schemas.microsoft.com/office/drawing/2014/main" id="{88043AB2-A025-5641-B0CB-E2956FC9870A}"/>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1600" y="226800"/>
            <a:ext cx="9266202" cy="6523200"/>
          </a:xfrm>
          <a:prstGeom prst="rect">
            <a:avLst/>
          </a:prstGeom>
        </p:spPr>
      </p:pic>
      <p:sp>
        <p:nvSpPr>
          <p:cNvPr id="24" name="Freeform 23"/>
          <p:cNvSpPr/>
          <p:nvPr/>
        </p:nvSpPr>
        <p:spPr>
          <a:xfrm>
            <a:off x="6020751" y="4666921"/>
            <a:ext cx="2039154" cy="849712"/>
          </a:xfrm>
          <a:custGeom>
            <a:avLst/>
            <a:gdLst>
              <a:gd name="connsiteX0" fmla="*/ 0 w 2446985"/>
              <a:gd name="connsiteY0" fmla="*/ 1019654 h 1019654"/>
              <a:gd name="connsiteX1" fmla="*/ 618185 w 2446985"/>
              <a:gd name="connsiteY1" fmla="*/ 15101 h 1019654"/>
              <a:gd name="connsiteX2" fmla="*/ 2446985 w 2446985"/>
              <a:gd name="connsiteY2" fmla="*/ 388589 h 1019654"/>
              <a:gd name="connsiteX3" fmla="*/ 2446985 w 2446985"/>
              <a:gd name="connsiteY3" fmla="*/ 388589 h 1019654"/>
            </a:gdLst>
            <a:ahLst/>
            <a:cxnLst>
              <a:cxn ang="0">
                <a:pos x="connsiteX0" y="connsiteY0"/>
              </a:cxn>
              <a:cxn ang="0">
                <a:pos x="connsiteX1" y="connsiteY1"/>
              </a:cxn>
              <a:cxn ang="0">
                <a:pos x="connsiteX2" y="connsiteY2"/>
              </a:cxn>
              <a:cxn ang="0">
                <a:pos x="connsiteX3" y="connsiteY3"/>
              </a:cxn>
            </a:cxnLst>
            <a:rect l="l" t="t" r="r" b="b"/>
            <a:pathLst>
              <a:path w="2446985" h="1019654">
                <a:moveTo>
                  <a:pt x="0" y="1019654"/>
                </a:moveTo>
                <a:cubicBezTo>
                  <a:pt x="105177" y="569966"/>
                  <a:pt x="210354" y="120278"/>
                  <a:pt x="618185" y="15101"/>
                </a:cubicBezTo>
                <a:cubicBezTo>
                  <a:pt x="1026016" y="-90076"/>
                  <a:pt x="2446985" y="388589"/>
                  <a:pt x="2446985" y="388589"/>
                </a:cubicBezTo>
                <a:lnTo>
                  <a:pt x="2446985" y="388589"/>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Dagny OT" panose="020B0504020201020104" pitchFamily="34" charset="77"/>
            </a:endParaRPr>
          </a:p>
        </p:txBody>
      </p:sp>
      <p:sp>
        <p:nvSpPr>
          <p:cNvPr id="8" name="TextBox 7">
            <a:extLst>
              <a:ext uri="{FF2B5EF4-FFF2-40B4-BE49-F238E27FC236}">
                <a16:creationId xmlns:a16="http://schemas.microsoft.com/office/drawing/2014/main" id="{15D9B60C-C16C-1A4A-A8B1-066004B48CAB}"/>
              </a:ext>
            </a:extLst>
          </p:cNvPr>
          <p:cNvSpPr txBox="1"/>
          <p:nvPr/>
        </p:nvSpPr>
        <p:spPr>
          <a:xfrm>
            <a:off x="748609" y="16884"/>
            <a:ext cx="1144339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[Gapminder Foundation, </a:t>
            </a:r>
            <a:r>
              <a:rPr lang="en-US" sz="1200">
                <a:solidFill>
                  <a:schemeClr val="tx2"/>
                </a:solidFill>
                <a:latin typeface="Dagny OT" panose="020B0504020201020104" pitchFamily="34" charset="0"/>
                <a:ea typeface="Helvetica Light" charset="0"/>
                <a:cs typeface="Helvetica Light" charset="0"/>
                <a:hlinkClick r:id="rId4"/>
              </a:rPr>
              <a:t>https://www.ted.com/talks/hans_rosling_shows_the_best_stats_you_ve_ever_seen</a:t>
            </a:r>
            <a:r>
              <a:rPr lang="en-US" sz="1200">
                <a:solidFill>
                  <a:schemeClr val="tx2"/>
                </a:solidFill>
                <a:latin typeface="Dagny OT" panose="020B0504020201020104" pitchFamily="34" charset="0"/>
                <a:ea typeface="Helvetica Light" charset="0"/>
                <a:cs typeface="Helvetica Light" charset="0"/>
              </a:rPr>
              <a:t>]</a:t>
            </a:r>
          </a:p>
        </p:txBody>
      </p:sp>
      <p:sp>
        <p:nvSpPr>
          <p:cNvPr id="9" name="TextBox 8">
            <a:extLst>
              <a:ext uri="{FF2B5EF4-FFF2-40B4-BE49-F238E27FC236}">
                <a16:creationId xmlns:a16="http://schemas.microsoft.com/office/drawing/2014/main" id="{F7CD8753-44DE-3343-A66C-888C7D8E56B3}"/>
              </a:ext>
            </a:extLst>
          </p:cNvPr>
          <p:cNvSpPr txBox="1"/>
          <p:nvPr/>
        </p:nvSpPr>
        <p:spPr>
          <a:xfrm>
            <a:off x="2550056" y="6223207"/>
            <a:ext cx="7161521" cy="523220"/>
          </a:xfrm>
          <a:prstGeom prst="rect">
            <a:avLst/>
          </a:prstGeom>
          <a:solidFill>
            <a:srgbClr val="C8C8C8">
              <a:alpha val="27451"/>
            </a:srgb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b="0"/>
              <a:t>Underlying Structure and Multivariate Links</a:t>
            </a:r>
          </a:p>
        </p:txBody>
      </p:sp>
      <p:sp>
        <p:nvSpPr>
          <p:cNvPr id="12" name="TextBox 11">
            <a:extLst>
              <a:ext uri="{FF2B5EF4-FFF2-40B4-BE49-F238E27FC236}">
                <a16:creationId xmlns:a16="http://schemas.microsoft.com/office/drawing/2014/main" id="{34E7900B-E8BE-1A40-97DC-01228680ADD2}"/>
              </a:ext>
            </a:extLst>
          </p:cNvPr>
          <p:cNvSpPr txBox="1"/>
          <p:nvPr/>
        </p:nvSpPr>
        <p:spPr>
          <a:xfrm>
            <a:off x="2515240" y="6270721"/>
            <a:ext cx="7161521"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a:solidFill>
                  <a:schemeClr val="bg1"/>
                </a:solidFill>
              </a:rPr>
              <a:t>Underlying Structure and Multivariate Links</a:t>
            </a:r>
          </a:p>
        </p:txBody>
      </p:sp>
    </p:spTree>
    <p:extLst>
      <p:ext uri="{BB962C8B-B14F-4D97-AF65-F5344CB8AC3E}">
        <p14:creationId xmlns:p14="http://schemas.microsoft.com/office/powerpoint/2010/main" val="334873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6CBB0A-4F5D-9C43-9088-C37114981154}"/>
              </a:ext>
            </a:extLst>
          </p:cNvPr>
          <p:cNvSpPr/>
          <p:nvPr/>
        </p:nvSpPr>
        <p:spPr>
          <a:xfrm>
            <a:off x="96032" y="108738"/>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9" name="Rectangle 8">
            <a:extLst>
              <a:ext uri="{FF2B5EF4-FFF2-40B4-BE49-F238E27FC236}">
                <a16:creationId xmlns:a16="http://schemas.microsoft.com/office/drawing/2014/main" id="{480F5F82-CFF1-D64E-B93C-162B059931DA}"/>
              </a:ext>
            </a:extLst>
          </p:cNvPr>
          <p:cNvSpPr/>
          <p:nvPr/>
        </p:nvSpPr>
        <p:spPr>
          <a:xfrm>
            <a:off x="96032" y="6166022"/>
            <a:ext cx="11667599"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1600" y="226800"/>
            <a:ext cx="9266202" cy="6523200"/>
          </a:xfrm>
          <a:prstGeom prst="rect">
            <a:avLst/>
          </a:prstGeom>
        </p:spPr>
      </p:pic>
      <p:sp>
        <p:nvSpPr>
          <p:cNvPr id="30" name="Rectangle 29"/>
          <p:cNvSpPr/>
          <p:nvPr/>
        </p:nvSpPr>
        <p:spPr>
          <a:xfrm>
            <a:off x="8666481" y="2418081"/>
            <a:ext cx="1930400" cy="370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Dagny OT" panose="020B0504020201020104" pitchFamily="34" charset="77"/>
            </a:endParaRPr>
          </a:p>
        </p:txBody>
      </p:sp>
      <p:sp>
        <p:nvSpPr>
          <p:cNvPr id="6" name="TextBox 5">
            <a:extLst>
              <a:ext uri="{FF2B5EF4-FFF2-40B4-BE49-F238E27FC236}">
                <a16:creationId xmlns:a16="http://schemas.microsoft.com/office/drawing/2014/main" id="{4D9EAA27-C12F-2841-BF8C-740D4D6A2B9F}"/>
              </a:ext>
            </a:extLst>
          </p:cNvPr>
          <p:cNvSpPr txBox="1"/>
          <p:nvPr/>
        </p:nvSpPr>
        <p:spPr>
          <a:xfrm>
            <a:off x="748609" y="16884"/>
            <a:ext cx="1144339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[Gapminder Foundation, </a:t>
            </a:r>
            <a:r>
              <a:rPr lang="en-US" sz="1200">
                <a:solidFill>
                  <a:schemeClr val="tx2"/>
                </a:solidFill>
                <a:latin typeface="Dagny OT" panose="020B0504020201020104" pitchFamily="34" charset="0"/>
                <a:ea typeface="Helvetica Light" charset="0"/>
                <a:cs typeface="Helvetica Light" charset="0"/>
                <a:hlinkClick r:id="rId4"/>
              </a:rPr>
              <a:t>https://www.ted.com/talks/hans_rosling_shows_the_best_stats_you_ve_ever_seen</a:t>
            </a:r>
            <a:r>
              <a:rPr lang="en-US" sz="1200">
                <a:solidFill>
                  <a:schemeClr val="tx2"/>
                </a:solidFill>
                <a:latin typeface="Dagny OT" panose="020B0504020201020104" pitchFamily="34" charset="0"/>
                <a:ea typeface="Helvetica Light" charset="0"/>
                <a:cs typeface="Helvetica Light" charset="0"/>
              </a:rPr>
              <a:t>]</a:t>
            </a:r>
          </a:p>
        </p:txBody>
      </p:sp>
      <p:sp>
        <p:nvSpPr>
          <p:cNvPr id="11" name="TextBox 10">
            <a:extLst>
              <a:ext uri="{FF2B5EF4-FFF2-40B4-BE49-F238E27FC236}">
                <a16:creationId xmlns:a16="http://schemas.microsoft.com/office/drawing/2014/main" id="{C1B0429F-AE7B-9242-9667-46E8ADDC9FAA}"/>
              </a:ext>
            </a:extLst>
          </p:cNvPr>
          <p:cNvSpPr txBox="1"/>
          <p:nvPr/>
        </p:nvSpPr>
        <p:spPr>
          <a:xfrm>
            <a:off x="4740156" y="6270721"/>
            <a:ext cx="2711688" cy="5232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2800" b="1">
                <a:solidFill>
                  <a:schemeClr val="tx1"/>
                </a:solidFill>
                <a:latin typeface="Dagny OT" panose="020B0504020201020104" pitchFamily="34" charset="77"/>
                <a:ea typeface="Helvetica Light" charset="0"/>
                <a:cs typeface="Helvetica Light" charset="0"/>
              </a:defRPr>
            </a:lvl1pPr>
          </a:lstStyle>
          <a:p>
            <a:r>
              <a:rPr lang="en-US">
                <a:solidFill>
                  <a:schemeClr val="bg1"/>
                </a:solidFill>
              </a:rPr>
              <a:t>Documentation</a:t>
            </a:r>
          </a:p>
        </p:txBody>
      </p:sp>
    </p:spTree>
    <p:extLst>
      <p:ext uri="{BB962C8B-B14F-4D97-AF65-F5344CB8AC3E}">
        <p14:creationId xmlns:p14="http://schemas.microsoft.com/office/powerpoint/2010/main" val="50513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Multivariate Data</a:t>
            </a:r>
            <a:endParaRPr lang="en-US" sz="2400" dirty="0"/>
          </a:p>
        </p:txBody>
      </p:sp>
      <p:sp>
        <p:nvSpPr>
          <p:cNvPr id="3" name="Content Placeholder 2"/>
          <p:cNvSpPr>
            <a:spLocks noGrp="1"/>
          </p:cNvSpPr>
          <p:nvPr>
            <p:ph idx="1"/>
          </p:nvPr>
        </p:nvSpPr>
        <p:spPr>
          <a:xfrm>
            <a:off x="581194" y="2180498"/>
            <a:ext cx="7249821" cy="4140767"/>
          </a:xfrm>
        </p:spPr>
        <p:txBody>
          <a:bodyPr vert="horz" lIns="0" tIns="45720" rIns="0" bIns="45720" rtlCol="0" anchor="ctr">
            <a:normAutofit/>
          </a:bodyPr>
          <a:lstStyle/>
          <a:p>
            <a:pPr algn="l"/>
            <a:r>
              <a:rPr lang="en-US" dirty="0"/>
              <a:t>2 variables can be represented by </a:t>
            </a:r>
            <a:r>
              <a:rPr lang="en-US" b="1" dirty="0"/>
              <a:t>position</a:t>
            </a:r>
            <a:r>
              <a:rPr lang="en-US" dirty="0"/>
              <a:t> in the plane. </a:t>
            </a:r>
            <a:r>
              <a:rPr lang="en-US" b="1" dirty="0"/>
              <a:t>Additional factors </a:t>
            </a:r>
            <a:r>
              <a:rPr lang="en-US" dirty="0"/>
              <a:t>can be depicted with: </a:t>
            </a:r>
          </a:p>
          <a:p>
            <a:pPr lvl="1" algn="l"/>
            <a:r>
              <a:rPr lang="en-US" dirty="0"/>
              <a:t>size</a:t>
            </a:r>
          </a:p>
          <a:p>
            <a:pPr lvl="1" algn="l"/>
            <a:r>
              <a:rPr lang="en-US" dirty="0"/>
              <a:t>color</a:t>
            </a:r>
          </a:p>
          <a:p>
            <a:pPr lvl="1" algn="l"/>
            <a:r>
              <a:rPr lang="en-US" dirty="0"/>
              <a:t>value </a:t>
            </a:r>
          </a:p>
          <a:p>
            <a:pPr lvl="1" algn="l"/>
            <a:r>
              <a:rPr lang="en-US" dirty="0"/>
              <a:t>texture</a:t>
            </a:r>
          </a:p>
          <a:p>
            <a:pPr lvl="1" algn="l"/>
            <a:r>
              <a:rPr lang="en-US" dirty="0"/>
              <a:t>line orientation</a:t>
            </a:r>
          </a:p>
          <a:p>
            <a:pPr lvl="1" algn="l"/>
            <a:r>
              <a:rPr lang="en-US" dirty="0"/>
              <a:t>shape</a:t>
            </a:r>
          </a:p>
          <a:p>
            <a:pPr lvl="1" algn="l"/>
            <a:r>
              <a:rPr lang="en-US" dirty="0"/>
              <a:t>(motion?)</a:t>
            </a:r>
          </a:p>
        </p:txBody>
      </p:sp>
      <p:sp>
        <p:nvSpPr>
          <p:cNvPr id="5" name="Rectangle 4"/>
          <p:cNvSpPr/>
          <p:nvPr/>
        </p:nvSpPr>
        <p:spPr>
          <a:xfrm>
            <a:off x="8064798" y="6125207"/>
            <a:ext cx="4127202" cy="400108"/>
          </a:xfrm>
          <a:prstGeom prst="rect">
            <a:avLst/>
          </a:prstGeom>
        </p:spPr>
        <p:txBody>
          <a:bodyPr wrap="square" lIns="91436" tIns="45719" rIns="91436" bIns="45719">
            <a:spAutoFit/>
          </a:bodyPr>
          <a:lstStyle/>
          <a:p>
            <a:r>
              <a:rPr lang="en-US" sz="2000" dirty="0">
                <a:solidFill>
                  <a:schemeClr val="tx2"/>
                </a:solidFill>
                <a:latin typeface="Dagny OT" panose="020B0504020201020104" pitchFamily="34" charset="0"/>
                <a:ea typeface="Helvetica Light" charset="0"/>
                <a:cs typeface="Helvetica Light" charset="0"/>
              </a:rPr>
              <a:t>NASA CM1 Dataset (subset)</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l="4074" b="3148"/>
          <a:stretch/>
        </p:blipFill>
        <p:spPr>
          <a:xfrm>
            <a:off x="7989848" y="2132894"/>
            <a:ext cx="3217671" cy="3992313"/>
          </a:xfrm>
          <a:prstGeom prst="rect">
            <a:avLst/>
          </a:prstGeom>
        </p:spPr>
      </p:pic>
      <p:sp>
        <p:nvSpPr>
          <p:cNvPr id="8" name="TextBox 7"/>
          <p:cNvSpPr txBox="1"/>
          <p:nvPr/>
        </p:nvSpPr>
        <p:spPr>
          <a:xfrm>
            <a:off x="5088797" y="8221"/>
            <a:ext cx="710320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dirty="0">
                <a:solidFill>
                  <a:schemeClr val="tx2"/>
                </a:solidFill>
                <a:latin typeface="Dagny OT" panose="020B0504020201020104" pitchFamily="34" charset="0"/>
                <a:ea typeface="Helvetica Light" charset="0"/>
                <a:cs typeface="Helvetica Light" charset="0"/>
              </a:rPr>
              <a:t>[</a:t>
            </a:r>
            <a:r>
              <a:rPr lang="en-US" sz="1200" dirty="0">
                <a:solidFill>
                  <a:schemeClr val="tx2"/>
                </a:solidFill>
                <a:latin typeface="Dagny OT" panose="020B0504020201020104" pitchFamily="34" charset="0"/>
                <a:ea typeface="Helvetica Light" charset="0"/>
                <a:cs typeface="Helvetica Light" charset="0"/>
                <a:hlinkClick r:id="rId3"/>
              </a:rPr>
              <a:t>http://promise.site.uottawa.ca/SERepository/datasets/cm1.arff</a:t>
            </a:r>
            <a:r>
              <a:rPr lang="en-US" sz="1200" dirty="0">
                <a:solidFill>
                  <a:schemeClr val="tx2"/>
                </a:solidFill>
                <a:latin typeface="Dagny OT" panose="020B0504020201020104" pitchFamily="34" charset="0"/>
                <a:ea typeface="Helvetica Light" charset="0"/>
                <a:cs typeface="Helvetica Light" charset="0"/>
              </a:rPr>
              <a:t>]</a:t>
            </a:r>
          </a:p>
        </p:txBody>
      </p:sp>
    </p:spTree>
    <p:extLst>
      <p:ext uri="{BB962C8B-B14F-4D97-AF65-F5344CB8AC3E}">
        <p14:creationId xmlns:p14="http://schemas.microsoft.com/office/powerpoint/2010/main" val="52927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07844" y="307777"/>
            <a:ext cx="11543071" cy="1599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b="1">
              <a:latin typeface="Dagny OT" panose="020B0504020201020104" pitchFamily="34" charset="77"/>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60303" y="901955"/>
            <a:ext cx="7130408" cy="5229949"/>
          </a:xfrm>
          <a:prstGeom prst="rect">
            <a:avLst/>
          </a:prstGeom>
        </p:spPr>
      </p:pic>
      <p:cxnSp>
        <p:nvCxnSpPr>
          <p:cNvPr id="9" name="Straight Arrow Connector 8"/>
          <p:cNvCxnSpPr>
            <a:stCxn id="15" idx="0"/>
          </p:cNvCxnSpPr>
          <p:nvPr/>
        </p:nvCxnSpPr>
        <p:spPr>
          <a:xfrm flipH="1" flipV="1">
            <a:off x="8622344" y="3140812"/>
            <a:ext cx="987358" cy="6581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5" idx="1"/>
          </p:cNvCxnSpPr>
          <p:nvPr/>
        </p:nvCxnSpPr>
        <p:spPr>
          <a:xfrm flipH="1" flipV="1">
            <a:off x="7852389" y="3750165"/>
            <a:ext cx="1376301" cy="2334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228690" y="3798952"/>
            <a:ext cx="762023" cy="369330"/>
          </a:xfrm>
          <a:prstGeom prst="rect">
            <a:avLst/>
          </a:prstGeom>
          <a:solidFill>
            <a:schemeClr val="accent2">
              <a:lumMod val="40000"/>
              <a:lumOff val="60000"/>
            </a:schemeClr>
          </a:solidFill>
          <a:ln w="38100">
            <a:solidFill>
              <a:srgbClr val="C00000"/>
            </a:solidFill>
          </a:ln>
        </p:spPr>
        <p:txBody>
          <a:bodyPr wrap="square" lIns="91436" tIns="45719" rIns="91436" bIns="45719">
            <a:spAutoFit/>
          </a:bodyPr>
          <a:lstStyle/>
          <a:p>
            <a:pPr algn="ctr"/>
            <a:r>
              <a:rPr lang="en-US">
                <a:solidFill>
                  <a:schemeClr val="tx1">
                    <a:lumMod val="65000"/>
                    <a:lumOff val="35000"/>
                  </a:schemeClr>
                </a:solidFill>
                <a:latin typeface="Dagny OT" panose="020B0504020201020104" pitchFamily="34" charset="77"/>
                <a:ea typeface="Helvetica Light" charset="0"/>
                <a:cs typeface="Helvetica Light" charset="0"/>
              </a:rPr>
              <a:t>size</a:t>
            </a:r>
          </a:p>
        </p:txBody>
      </p:sp>
      <p:cxnSp>
        <p:nvCxnSpPr>
          <p:cNvPr id="23" name="Straight Arrow Connector 22"/>
          <p:cNvCxnSpPr>
            <a:stCxn id="25" idx="0"/>
          </p:cNvCxnSpPr>
          <p:nvPr/>
        </p:nvCxnSpPr>
        <p:spPr>
          <a:xfrm flipH="1">
            <a:off x="8300744" y="690863"/>
            <a:ext cx="619048" cy="8485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1"/>
          </p:cNvCxnSpPr>
          <p:nvPr/>
        </p:nvCxnSpPr>
        <p:spPr>
          <a:xfrm flipH="1">
            <a:off x="7615886" y="875528"/>
            <a:ext cx="818004" cy="6639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433890" y="690863"/>
            <a:ext cx="971804" cy="369330"/>
          </a:xfrm>
          <a:prstGeom prst="rect">
            <a:avLst/>
          </a:prstGeom>
          <a:solidFill>
            <a:schemeClr val="accent2">
              <a:lumMod val="40000"/>
              <a:lumOff val="60000"/>
            </a:schemeClr>
          </a:solidFill>
          <a:ln w="38100">
            <a:solidFill>
              <a:srgbClr val="C00000"/>
            </a:solidFill>
          </a:ln>
        </p:spPr>
        <p:txBody>
          <a:bodyPr wrap="square" lIns="91436" tIns="45719" rIns="91436" bIns="45719">
            <a:spAutoFit/>
          </a:bodyPr>
          <a:lstStyle/>
          <a:p>
            <a:pPr algn="ctr"/>
            <a:r>
              <a:rPr lang="en-US">
                <a:solidFill>
                  <a:schemeClr val="tx1">
                    <a:lumMod val="65000"/>
                    <a:lumOff val="35000"/>
                  </a:schemeClr>
                </a:solidFill>
                <a:latin typeface="Dagny OT" panose="020B0504020201020104" pitchFamily="34" charset="77"/>
                <a:ea typeface="Helvetica Light" charset="0"/>
                <a:cs typeface="Helvetica Light" charset="0"/>
              </a:rPr>
              <a:t>colour</a:t>
            </a:r>
          </a:p>
        </p:txBody>
      </p:sp>
      <p:cxnSp>
        <p:nvCxnSpPr>
          <p:cNvPr id="32" name="Straight Arrow Connector 31"/>
          <p:cNvCxnSpPr>
            <a:stCxn id="34" idx="0"/>
          </p:cNvCxnSpPr>
          <p:nvPr/>
        </p:nvCxnSpPr>
        <p:spPr>
          <a:xfrm flipV="1">
            <a:off x="7528991" y="4607078"/>
            <a:ext cx="655548" cy="2531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3"/>
          </p:cNvCxnSpPr>
          <p:nvPr/>
        </p:nvCxnSpPr>
        <p:spPr>
          <a:xfrm flipV="1">
            <a:off x="7985666" y="4860200"/>
            <a:ext cx="198873" cy="1846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072315" y="4860194"/>
            <a:ext cx="913351" cy="369330"/>
          </a:xfrm>
          <a:prstGeom prst="rect">
            <a:avLst/>
          </a:prstGeom>
          <a:solidFill>
            <a:schemeClr val="accent2">
              <a:lumMod val="40000"/>
              <a:lumOff val="60000"/>
            </a:schemeClr>
          </a:solidFill>
          <a:ln w="38100">
            <a:solidFill>
              <a:srgbClr val="C00000"/>
            </a:solidFill>
          </a:ln>
        </p:spPr>
        <p:txBody>
          <a:bodyPr wrap="square" lIns="91436" tIns="45719" rIns="91436" bIns="45719">
            <a:spAutoFit/>
          </a:bodyPr>
          <a:lstStyle/>
          <a:p>
            <a:pPr algn="ctr"/>
            <a:r>
              <a:rPr lang="en-US">
                <a:solidFill>
                  <a:schemeClr val="tx1">
                    <a:lumMod val="65000"/>
                    <a:lumOff val="35000"/>
                  </a:schemeClr>
                </a:solidFill>
                <a:latin typeface="Dagny OT" panose="020B0504020201020104" pitchFamily="34" charset="77"/>
                <a:ea typeface="Helvetica Light" charset="0"/>
                <a:cs typeface="Helvetica Light" charset="0"/>
              </a:rPr>
              <a:t>shape</a:t>
            </a:r>
          </a:p>
        </p:txBody>
      </p:sp>
      <p:cxnSp>
        <p:nvCxnSpPr>
          <p:cNvPr id="47" name="Straight Arrow Connector 46"/>
          <p:cNvCxnSpPr>
            <a:stCxn id="49" idx="0"/>
          </p:cNvCxnSpPr>
          <p:nvPr/>
        </p:nvCxnSpPr>
        <p:spPr>
          <a:xfrm flipV="1">
            <a:off x="3232146" y="3474200"/>
            <a:ext cx="141121" cy="22248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3"/>
          </p:cNvCxnSpPr>
          <p:nvPr/>
        </p:nvCxnSpPr>
        <p:spPr>
          <a:xfrm flipV="1">
            <a:off x="3837105" y="5816283"/>
            <a:ext cx="429847" cy="674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627186" y="5699054"/>
            <a:ext cx="1209919" cy="369330"/>
          </a:xfrm>
          <a:prstGeom prst="rect">
            <a:avLst/>
          </a:prstGeom>
          <a:solidFill>
            <a:schemeClr val="accent2">
              <a:lumMod val="40000"/>
              <a:lumOff val="60000"/>
            </a:schemeClr>
          </a:solidFill>
          <a:ln w="38100">
            <a:solidFill>
              <a:srgbClr val="C00000"/>
            </a:solidFill>
          </a:ln>
        </p:spPr>
        <p:txBody>
          <a:bodyPr wrap="square" lIns="91436" tIns="45719" rIns="91436" bIns="45719">
            <a:spAutoFit/>
          </a:bodyPr>
          <a:lstStyle/>
          <a:p>
            <a:pPr algn="ctr"/>
            <a:r>
              <a:rPr lang="en-US">
                <a:solidFill>
                  <a:schemeClr val="tx1">
                    <a:lumMod val="65000"/>
                    <a:lumOff val="35000"/>
                  </a:schemeClr>
                </a:solidFill>
                <a:latin typeface="Dagny OT" panose="020B0504020201020104" pitchFamily="34" charset="77"/>
                <a:ea typeface="Helvetica Light" charset="0"/>
                <a:cs typeface="Helvetica Light" charset="0"/>
              </a:rPr>
              <a:t>position</a:t>
            </a:r>
          </a:p>
        </p:txBody>
      </p:sp>
      <p:sp>
        <p:nvSpPr>
          <p:cNvPr id="21" name="TextBox 20"/>
          <p:cNvSpPr txBox="1"/>
          <p:nvPr/>
        </p:nvSpPr>
        <p:spPr>
          <a:xfrm>
            <a:off x="5088797" y="8221"/>
            <a:ext cx="7103203" cy="276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36" tIns="45719" rIns="91436" bIns="45719" rtlCol="0">
            <a:spAutoFit/>
          </a:bodyPr>
          <a:lstStyle/>
          <a:p>
            <a:pPr algn="r"/>
            <a:r>
              <a:rPr lang="en-US" sz="1200">
                <a:solidFill>
                  <a:schemeClr val="tx2"/>
                </a:solidFill>
                <a:latin typeface="Dagny OT" panose="020B0504020201020104" pitchFamily="34" charset="0"/>
                <a:ea typeface="Helvetica Light" charset="0"/>
                <a:cs typeface="Helvetica Light" charset="0"/>
              </a:rPr>
              <a:t>[</a:t>
            </a:r>
            <a:r>
              <a:rPr lang="en-US" sz="1200">
                <a:solidFill>
                  <a:schemeClr val="tx2"/>
                </a:solidFill>
                <a:latin typeface="Dagny OT" panose="020B0504020201020104" pitchFamily="34" charset="0"/>
                <a:ea typeface="Helvetica Light" charset="0"/>
                <a:cs typeface="Helvetica Light" charset="0"/>
                <a:hlinkClick r:id="rId4"/>
              </a:rPr>
              <a:t>http://promise.site.uottawa.ca/SERepository/datasets/cm1.arff</a:t>
            </a:r>
            <a:r>
              <a:rPr lang="en-US" sz="1200">
                <a:solidFill>
                  <a:schemeClr val="tx2"/>
                </a:solidFill>
                <a:latin typeface="Dagny OT" panose="020B0504020201020104" pitchFamily="34" charset="0"/>
                <a:ea typeface="Helvetica Light" charset="0"/>
                <a:cs typeface="Helvetica Light" charset="0"/>
              </a:rPr>
              <a:t>]</a:t>
            </a:r>
          </a:p>
        </p:txBody>
      </p:sp>
      <p:sp>
        <p:nvSpPr>
          <p:cNvPr id="22" name="Rectangle 21"/>
          <p:cNvSpPr/>
          <p:nvPr/>
        </p:nvSpPr>
        <p:spPr>
          <a:xfrm>
            <a:off x="2357086" y="406871"/>
            <a:ext cx="6068555" cy="461663"/>
          </a:xfrm>
          <a:prstGeom prst="rect">
            <a:avLst/>
          </a:prstGeom>
        </p:spPr>
        <p:txBody>
          <a:bodyPr wrap="square" lIns="91436" tIns="45719" rIns="91436" bIns="45719">
            <a:spAutoFit/>
          </a:bodyPr>
          <a:lstStyle/>
          <a:p>
            <a:pPr algn="ctr"/>
            <a:r>
              <a:rPr lang="en-US" sz="2400">
                <a:solidFill>
                  <a:schemeClr val="tx2"/>
                </a:solidFill>
                <a:latin typeface="Dagny OT" panose="020B0504020201020104" pitchFamily="34" charset="0"/>
                <a:ea typeface="Helvetica Light" charset="0"/>
                <a:cs typeface="Helvetica Light" charset="0"/>
              </a:rPr>
              <a:t>NASA CM1 Dataset (subset)</a:t>
            </a:r>
          </a:p>
        </p:txBody>
      </p:sp>
    </p:spTree>
    <p:extLst>
      <p:ext uri="{BB962C8B-B14F-4D97-AF65-F5344CB8AC3E}">
        <p14:creationId xmlns:p14="http://schemas.microsoft.com/office/powerpoint/2010/main" val="1785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Classification of Chart Types">
            <a:extLst>
              <a:ext uri="{FF2B5EF4-FFF2-40B4-BE49-F238E27FC236}">
                <a16:creationId xmlns:a16="http://schemas.microsoft.com/office/drawing/2014/main" id="{FF10C0CC-EE7E-47E7-9FD9-D32F9A7342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35" y="1"/>
            <a:ext cx="120629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23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Heat Maps (Choropleths)</a:t>
            </a:r>
            <a:endParaRPr lang="en-US" sz="24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5282485" y="1884878"/>
            <a:ext cx="5839446" cy="4259361"/>
          </a:xfrm>
          <a:prstGeom prst="rect">
            <a:avLst/>
          </a:prstGeom>
        </p:spPr>
      </p:pic>
      <p:sp>
        <p:nvSpPr>
          <p:cNvPr id="8" name="TextBox 7"/>
          <p:cNvSpPr txBox="1"/>
          <p:nvPr/>
        </p:nvSpPr>
        <p:spPr>
          <a:xfrm>
            <a:off x="8113059" y="1032"/>
            <a:ext cx="4078941" cy="276999"/>
          </a:xfrm>
          <a:prstGeom prst="rect">
            <a:avLst/>
          </a:prstGeom>
          <a:noFill/>
        </p:spPr>
        <p:txBody>
          <a:bodyPr wrap="square" rtlCol="0">
            <a:spAutoFit/>
          </a:bodyPr>
          <a:lstStyle/>
          <a:p>
            <a:pPr algn="r"/>
            <a:r>
              <a:rPr lang="en-US" sz="1200" dirty="0">
                <a:solidFill>
                  <a:schemeClr val="tx2"/>
                </a:solidFill>
                <a:latin typeface="Dagny OT" panose="020B0504020201020104" pitchFamily="34" charset="0"/>
                <a:ea typeface="Helvetica Light" charset="0"/>
                <a:cs typeface="Helvetica Light" charset="0"/>
              </a:rPr>
              <a:t>[left: A.E. McCann, right: author unknown]</a:t>
            </a:r>
          </a:p>
        </p:txBody>
      </p:sp>
      <p:pic>
        <p:nvPicPr>
          <p:cNvPr id="5" name="Picture 4" descr="A picture containing diagram&#10;&#10;Description automatically generated">
            <a:extLst>
              <a:ext uri="{FF2B5EF4-FFF2-40B4-BE49-F238E27FC236}">
                <a16:creationId xmlns:a16="http://schemas.microsoft.com/office/drawing/2014/main" id="{B226469F-3D0E-2AD0-165D-BC89B556B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896" y="1818525"/>
            <a:ext cx="3309697" cy="4361753"/>
          </a:xfrm>
          <a:prstGeom prst="rect">
            <a:avLst/>
          </a:prstGeom>
        </p:spPr>
      </p:pic>
    </p:spTree>
    <p:extLst>
      <p:ext uri="{BB962C8B-B14F-4D97-AF65-F5344CB8AC3E}">
        <p14:creationId xmlns:p14="http://schemas.microsoft.com/office/powerpoint/2010/main" val="8264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5150DB-09F3-F949-A394-DC5D185388B1}"/>
              </a:ext>
            </a:extLst>
          </p:cNvPr>
          <p:cNvSpPr/>
          <p:nvPr/>
        </p:nvSpPr>
        <p:spPr>
          <a:xfrm>
            <a:off x="0" y="6153496"/>
            <a:ext cx="12192000"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val="0"/>
              </a:ext>
            </a:extLst>
          </a:blip>
          <a:srcRect t="1033" b="1938"/>
          <a:stretch/>
        </p:blipFill>
        <p:spPr>
          <a:xfrm>
            <a:off x="1096953" y="1994474"/>
            <a:ext cx="10104447" cy="4728441"/>
          </a:xfrm>
          <a:prstGeom prst="rect">
            <a:avLst/>
          </a:prstGeom>
        </p:spPr>
      </p:pic>
      <p:sp>
        <p:nvSpPr>
          <p:cNvPr id="9" name="Rectangle 8"/>
          <p:cNvSpPr/>
          <p:nvPr/>
        </p:nvSpPr>
        <p:spPr>
          <a:xfrm>
            <a:off x="10399532" y="-7852"/>
            <a:ext cx="1792470" cy="276997"/>
          </a:xfrm>
          <a:prstGeom prst="rect">
            <a:avLst/>
          </a:prstGeom>
        </p:spPr>
        <p:txBody>
          <a:bodyPr wrap="none" lIns="91436" tIns="45719" rIns="91436" bIns="45719">
            <a:spAutoFit/>
          </a:bodyPr>
          <a:lstStyle/>
          <a:p>
            <a:pPr algn="r"/>
            <a:r>
              <a:rPr lang="en-US" sz="1200" dirty="0">
                <a:solidFill>
                  <a:schemeClr val="tx2"/>
                </a:solidFill>
                <a:latin typeface="Dagny OT" panose="020B0504020201020104" pitchFamily="34" charset="77"/>
                <a:ea typeface="Helvetica Light" charset="0"/>
                <a:cs typeface="Helvetica Light" charset="0"/>
              </a:rPr>
              <a:t>[</a:t>
            </a:r>
            <a:r>
              <a:rPr lang="en-US" sz="1200" dirty="0">
                <a:latin typeface="Dagny OT" panose="020B0504020201020104" pitchFamily="34" charset="77"/>
                <a:ea typeface="Helvetica Light" charset="0"/>
                <a:cs typeface="Helvetica Light" charset="0"/>
                <a:hlinkClick r:id="rId3"/>
              </a:rPr>
              <a:t>New Scientist</a:t>
            </a:r>
            <a:r>
              <a:rPr lang="en-US" sz="1200" dirty="0">
                <a:solidFill>
                  <a:schemeClr val="tx2"/>
                </a:solidFill>
                <a:latin typeface="Dagny OT" panose="020B0504020201020104" pitchFamily="34" charset="77"/>
                <a:ea typeface="Helvetica Light" charset="0"/>
                <a:cs typeface="Helvetica Light" charset="0"/>
              </a:rPr>
              <a:t>, Jan 2014]</a:t>
            </a:r>
          </a:p>
        </p:txBody>
      </p:sp>
      <p:sp>
        <p:nvSpPr>
          <p:cNvPr id="4" name="Title 3">
            <a:extLst>
              <a:ext uri="{FF2B5EF4-FFF2-40B4-BE49-F238E27FC236}">
                <a16:creationId xmlns:a16="http://schemas.microsoft.com/office/drawing/2014/main" id="{A0CC553D-134E-4744-A3CF-6BE9D26ED056}"/>
              </a:ext>
            </a:extLst>
          </p:cNvPr>
          <p:cNvSpPr>
            <a:spLocks noGrp="1"/>
          </p:cNvSpPr>
          <p:nvPr>
            <p:ph type="title"/>
          </p:nvPr>
        </p:nvSpPr>
        <p:spPr/>
        <p:txBody>
          <a:bodyPr/>
          <a:lstStyle/>
          <a:p>
            <a:r>
              <a:rPr lang="en-US" dirty="0"/>
              <a:t>Geographical Maps</a:t>
            </a:r>
          </a:p>
        </p:txBody>
      </p:sp>
    </p:spTree>
    <p:extLst>
      <p:ext uri="{BB962C8B-B14F-4D97-AF65-F5344CB8AC3E}">
        <p14:creationId xmlns:p14="http://schemas.microsoft.com/office/powerpoint/2010/main" val="106980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72E63A-B355-9744-9C5F-0DC78639FFE8}"/>
              </a:ext>
            </a:extLst>
          </p:cNvPr>
          <p:cNvSpPr/>
          <p:nvPr/>
        </p:nvSpPr>
        <p:spPr>
          <a:xfrm>
            <a:off x="0" y="6153496"/>
            <a:ext cx="12192000" cy="691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gny OT" panose="020B0504020201020104" pitchFamily="34" charset="77"/>
            </a:endParaRPr>
          </a:p>
        </p:txBody>
      </p:sp>
      <p:sp>
        <p:nvSpPr>
          <p:cNvPr id="5" name="Rectangle 4"/>
          <p:cNvSpPr/>
          <p:nvPr/>
        </p:nvSpPr>
        <p:spPr>
          <a:xfrm>
            <a:off x="5705967" y="4191650"/>
            <a:ext cx="1211995" cy="11673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b="1">
              <a:latin typeface="Dagny OT" panose="020B0504020201020104" pitchFamily="34" charset="77"/>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97281" y="1932558"/>
            <a:ext cx="10058400" cy="4912916"/>
          </a:xfrm>
          <a:prstGeom prst="rect">
            <a:avLst/>
          </a:prstGeom>
        </p:spPr>
      </p:pic>
      <p:sp>
        <p:nvSpPr>
          <p:cNvPr id="2" name="Title 1"/>
          <p:cNvSpPr>
            <a:spLocks noGrp="1"/>
          </p:cNvSpPr>
          <p:nvPr>
            <p:ph type="title"/>
          </p:nvPr>
        </p:nvSpPr>
        <p:spPr/>
        <p:txBody>
          <a:bodyPr/>
          <a:lstStyle/>
          <a:p>
            <a:r>
              <a:rPr lang="en-US" dirty="0"/>
              <a:t>Distorted Geographical Maps</a:t>
            </a:r>
            <a:endParaRPr lang="en-US" sz="2400" dirty="0"/>
          </a:p>
        </p:txBody>
      </p:sp>
      <p:sp>
        <p:nvSpPr>
          <p:cNvPr id="8" name="Rectangle 7">
            <a:extLst>
              <a:ext uri="{FF2B5EF4-FFF2-40B4-BE49-F238E27FC236}">
                <a16:creationId xmlns:a16="http://schemas.microsoft.com/office/drawing/2014/main" id="{96B868B0-18B5-944A-934D-E72EC79FA61F}"/>
              </a:ext>
            </a:extLst>
          </p:cNvPr>
          <p:cNvSpPr/>
          <p:nvPr/>
        </p:nvSpPr>
        <p:spPr>
          <a:xfrm>
            <a:off x="10399532" y="-7852"/>
            <a:ext cx="1792470" cy="276997"/>
          </a:xfrm>
          <a:prstGeom prst="rect">
            <a:avLst/>
          </a:prstGeom>
        </p:spPr>
        <p:txBody>
          <a:bodyPr wrap="none" lIns="91436" tIns="45719" rIns="91436" bIns="45719">
            <a:spAutoFit/>
          </a:bodyPr>
          <a:lstStyle/>
          <a:p>
            <a:pPr algn="r"/>
            <a:r>
              <a:rPr lang="en-US" sz="1200" dirty="0">
                <a:solidFill>
                  <a:schemeClr val="tx2"/>
                </a:solidFill>
                <a:latin typeface="Dagny OT" panose="020B0504020201020104" pitchFamily="34" charset="77"/>
                <a:ea typeface="Helvetica Light" charset="0"/>
                <a:cs typeface="Helvetica Light" charset="0"/>
              </a:rPr>
              <a:t>[</a:t>
            </a:r>
            <a:r>
              <a:rPr lang="en-US" sz="1200" dirty="0">
                <a:latin typeface="Dagny OT" panose="020B0504020201020104" pitchFamily="34" charset="77"/>
                <a:ea typeface="Helvetica Light" charset="0"/>
                <a:cs typeface="Helvetica Light" charset="0"/>
                <a:hlinkClick r:id="rId3"/>
              </a:rPr>
              <a:t>New Scientist</a:t>
            </a:r>
            <a:r>
              <a:rPr lang="en-US" sz="1200" dirty="0">
                <a:solidFill>
                  <a:schemeClr val="tx2"/>
                </a:solidFill>
                <a:latin typeface="Dagny OT" panose="020B0504020201020104" pitchFamily="34" charset="77"/>
                <a:ea typeface="Helvetica Light" charset="0"/>
                <a:cs typeface="Helvetica Light" charset="0"/>
              </a:rPr>
              <a:t>, Jan 2014]</a:t>
            </a:r>
          </a:p>
        </p:txBody>
      </p:sp>
    </p:spTree>
    <p:extLst>
      <p:ext uri="{BB962C8B-B14F-4D97-AF65-F5344CB8AC3E}">
        <p14:creationId xmlns:p14="http://schemas.microsoft.com/office/powerpoint/2010/main" val="219565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C320AD1FA7AF49AD3F65A6C6282314" ma:contentTypeVersion="15" ma:contentTypeDescription="Create a new document." ma:contentTypeScope="" ma:versionID="c7d3d9f4fb3f0bd68a74b50308e3032a">
  <xsd:schema xmlns:xsd="http://www.w3.org/2001/XMLSchema" xmlns:xs="http://www.w3.org/2001/XMLSchema" xmlns:p="http://schemas.microsoft.com/office/2006/metadata/properties" xmlns:ns2="48e51f69-d585-4695-9488-9f1e0dda2451" xmlns:ns3="8af2e75b-a049-4411-93ed-ab3193f50e08" targetNamespace="http://schemas.microsoft.com/office/2006/metadata/properties" ma:root="true" ma:fieldsID="027d4e0ab3a166b46533a8a962c7d580" ns2:_="" ns3:_="">
    <xsd:import namespace="48e51f69-d585-4695-9488-9f1e0dda2451"/>
    <xsd:import namespace="8af2e75b-a049-4411-93ed-ab3193f50e0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51f69-d585-4695-9488-9f1e0dda24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97c125e-d6d8-4378-9252-3cf41b42e9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f2e75b-a049-4411-93ed-ab3193f50e0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fb195f3-8cc8-4cd2-8a7d-b59319b37a0f}" ma:internalName="TaxCatchAll" ma:showField="CatchAllData" ma:web="8af2e75b-a049-4411-93ed-ab3193f50e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e51f69-d585-4695-9488-9f1e0dda2451">
      <Terms xmlns="http://schemas.microsoft.com/office/infopath/2007/PartnerControls"/>
    </lcf76f155ced4ddcb4097134ff3c332f>
    <TaxCatchAll xmlns="8af2e75b-a049-4411-93ed-ab3193f50e0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45BD2C-83F3-4C7D-B7D3-A54E255330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e51f69-d585-4695-9488-9f1e0dda2451"/>
    <ds:schemaRef ds:uri="8af2e75b-a049-4411-93ed-ab3193f50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EDC264-CFF2-4234-A17E-9BCF5601879B}">
  <ds:schemaRefs>
    <ds:schemaRef ds:uri="48e51f69-d585-4695-9488-9f1e0dda2451"/>
    <ds:schemaRef ds:uri="http://www.w3.org/XML/1998/namespace"/>
    <ds:schemaRef ds:uri="http://schemas.microsoft.com/office/2006/documentManagement/types"/>
    <ds:schemaRef ds:uri="http://purl.org/dc/dcmityp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8af2e75b-a049-4411-93ed-ab3193f50e08"/>
  </ds:schemaRefs>
</ds:datastoreItem>
</file>

<file path=customXml/itemProps3.xml><?xml version="1.0" encoding="utf-8"?>
<ds:datastoreItem xmlns:ds="http://schemas.openxmlformats.org/officeDocument/2006/customXml" ds:itemID="{C9371250-3F0A-4DD7-960E-8A2D865DF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19086</TotalTime>
  <Words>8652</Words>
  <Application>Microsoft Macintosh PowerPoint</Application>
  <PresentationFormat>Widescreen</PresentationFormat>
  <Paragraphs>939</Paragraphs>
  <Slides>169</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169</vt:i4>
      </vt:variant>
    </vt:vector>
  </HeadingPairs>
  <TitlesOfParts>
    <vt:vector size="181" baseType="lpstr">
      <vt:lpstr>.AppleSystemUIFont</vt:lpstr>
      <vt:lpstr>Arial</vt:lpstr>
      <vt:lpstr>Calibri</vt:lpstr>
      <vt:lpstr>Cambria</vt:lpstr>
      <vt:lpstr>Cambria Math</vt:lpstr>
      <vt:lpstr>Dagny OT</vt:lpstr>
      <vt:lpstr>Helvetica Light</vt:lpstr>
      <vt:lpstr>Montserrat</vt:lpstr>
      <vt:lpstr>Myriad Pro</vt:lpstr>
      <vt:lpstr>Wingdings</vt:lpstr>
      <vt:lpstr>Wingdings 2</vt:lpstr>
      <vt:lpstr>Dividend</vt:lpstr>
      <vt:lpstr>MODULE 3: Data Analysis and Visual Storytelling</vt:lpstr>
      <vt:lpstr>8. Data Analytics (Intermediate)</vt:lpstr>
      <vt:lpstr>Contingency/Pivot Tables</vt:lpstr>
      <vt:lpstr>Analysis Through Visualization</vt:lpstr>
      <vt:lpstr>Numerical Summaries</vt:lpstr>
      <vt:lpstr>Correlation</vt:lpstr>
      <vt:lpstr>Linear Regression</vt:lpstr>
      <vt:lpstr>PowerPoint Presentation</vt:lpstr>
      <vt:lpstr>Machine Learning Tasks</vt:lpstr>
      <vt:lpstr>Time Series Analysis</vt:lpstr>
      <vt:lpstr>Anomaly Detection</vt:lpstr>
      <vt:lpstr>The Hot Mess</vt:lpstr>
      <vt:lpstr>Data Wrangling and Tidy Data</vt:lpstr>
      <vt:lpstr>Data Wrangling Functionality</vt:lpstr>
      <vt:lpstr>Approaches to Data Cleaning</vt:lpstr>
      <vt:lpstr>Approaches to Data Cleaning</vt:lpstr>
      <vt:lpstr>Data Soundness</vt:lpstr>
      <vt:lpstr>Data Soundness</vt:lpstr>
      <vt:lpstr>Common Error Sources</vt:lpstr>
      <vt:lpstr>PowerPoint Presentation</vt:lpstr>
      <vt:lpstr>Detecting Invalid Entries</vt:lpstr>
      <vt:lpstr>Detecting Invalid Entries</vt:lpstr>
      <vt:lpstr>Detecting Invalid Entries</vt:lpstr>
      <vt:lpstr>Detecting Invalid Entries</vt:lpstr>
      <vt:lpstr>Detecting Invalid Entries</vt:lpstr>
      <vt:lpstr>Detecting Invalid Entries</vt:lpstr>
      <vt:lpstr>Types of Missing Observations</vt:lpstr>
      <vt:lpstr>Types of Missing Observations</vt:lpstr>
      <vt:lpstr>The Case for Imputation</vt:lpstr>
      <vt:lpstr>Missing Values Mechanism</vt:lpstr>
      <vt:lpstr>Missing Values Mechanism</vt:lpstr>
      <vt:lpstr>Imputation Methods</vt:lpstr>
      <vt:lpstr>Imputation Methods</vt:lpstr>
      <vt:lpstr>Imputation Methods</vt:lpstr>
      <vt:lpstr>Imputation Methods</vt:lpstr>
      <vt:lpstr>PowerPoint Presentation</vt:lpstr>
      <vt:lpstr>PowerPoint Presentation</vt:lpstr>
      <vt:lpstr>PowerPoint Presentation</vt:lpstr>
      <vt:lpstr>PowerPoint Presentation</vt:lpstr>
      <vt:lpstr>Multiple Imputation</vt:lpstr>
      <vt:lpstr>Multiple Imputation</vt:lpstr>
      <vt:lpstr>Take-Aways</vt:lpstr>
      <vt:lpstr>Anomalous Observations</vt:lpstr>
      <vt:lpstr>Anomalous Observations</vt:lpstr>
      <vt:lpstr>Outliers</vt:lpstr>
      <vt:lpstr>Detecting Anomalies</vt:lpstr>
      <vt:lpstr>Visual Outlier Detection</vt:lpstr>
      <vt:lpstr>Detecting Anomalies</vt:lpstr>
      <vt:lpstr>Anomaly Detection Algorithms</vt:lpstr>
      <vt:lpstr>Anomaly Detection Algorithms</vt:lpstr>
      <vt:lpstr>Anomaly Detection Algorithms</vt:lpstr>
      <vt:lpstr>Simple Outlier Tests</vt:lpstr>
      <vt:lpstr>Simple Outlier Tests</vt:lpstr>
      <vt:lpstr>Influential Observations</vt:lpstr>
      <vt:lpstr>Influential Observations</vt:lpstr>
      <vt:lpstr>Anomaly Detection Remarks</vt:lpstr>
      <vt:lpstr>Dimensionality of Data</vt:lpstr>
      <vt:lpstr>High Dimensionality and Big Data</vt:lpstr>
      <vt:lpstr>Curse of Dimensionality</vt:lpstr>
      <vt:lpstr>Sampling Observations</vt:lpstr>
      <vt:lpstr>Feature Selection</vt:lpstr>
      <vt:lpstr>Common Transformations</vt:lpstr>
      <vt:lpstr>Common Transformations</vt:lpstr>
      <vt:lpstr>PowerPoint Presentation</vt:lpstr>
      <vt:lpstr>PowerPoint Presentation</vt:lpstr>
      <vt:lpstr>Scaling</vt:lpstr>
      <vt:lpstr>Discretizing</vt:lpstr>
      <vt:lpstr>Creating Variables</vt:lpstr>
      <vt:lpstr>9. Storytelling and Visualization</vt:lpstr>
      <vt:lpstr>Data Visualization vs. Infographics</vt:lpstr>
      <vt:lpstr>Data Visualization vs. Infographics</vt:lpstr>
      <vt:lpstr>Historical Charts</vt:lpstr>
      <vt:lpstr>PowerPoint Presentation</vt:lpstr>
      <vt:lpstr>PowerPoint Presentation</vt:lpstr>
      <vt:lpstr>The (Messy) Analysis Process</vt:lpstr>
      <vt:lpstr>Non-Visualization Summaries</vt:lpstr>
      <vt:lpstr>Pre-Analysis Use</vt:lpstr>
      <vt:lpstr>PowerPoint Presentation</vt:lpstr>
      <vt:lpstr>PowerPoint Presentation</vt:lpstr>
      <vt:lpstr>Line Chart/Rug Chart</vt:lpstr>
      <vt:lpstr>Simple Text</vt:lpstr>
      <vt:lpstr>Tables</vt:lpstr>
      <vt:lpstr>Bar Charts</vt:lpstr>
      <vt:lpstr>Stacked Bar Charts</vt:lpstr>
      <vt:lpstr>The (Messy) Analysis Process</vt:lpstr>
      <vt:lpstr>Principles of Analytical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Representing Multivariate Data</vt:lpstr>
      <vt:lpstr>PowerPoint Presentation</vt:lpstr>
      <vt:lpstr>PowerPoint Presentation</vt:lpstr>
      <vt:lpstr>Heat Maps (Choropleths)</vt:lpstr>
      <vt:lpstr>Geographical Maps</vt:lpstr>
      <vt:lpstr>Distorted Geographical Maps</vt:lpstr>
      <vt:lpstr>Network Diagrams</vt:lpstr>
      <vt:lpstr>Small Multiples</vt:lpstr>
      <vt:lpstr>Gauge Charts</vt:lpstr>
      <vt:lpstr>Interactive &amp; Animated Visualizations</vt:lpstr>
      <vt:lpstr>Charts to Avoid</vt:lpstr>
      <vt:lpstr>Gestalt Principles</vt:lpstr>
      <vt:lpstr>Gestalt Principles</vt:lpstr>
      <vt:lpstr>Gestalt Principles</vt:lpstr>
      <vt:lpstr>Gestalt Principles – Simplicity </vt:lpstr>
      <vt:lpstr>Gestalt Principles – Proximity </vt:lpstr>
      <vt:lpstr>Gestalt Principles – Proximity </vt:lpstr>
      <vt:lpstr>Gestalt Principles – Similarity</vt:lpstr>
      <vt:lpstr>Gestalt Principles – Similarity</vt:lpstr>
      <vt:lpstr>Gestalt Principles – Focal Point</vt:lpstr>
      <vt:lpstr>Gestalt Principles – Duality</vt:lpstr>
      <vt:lpstr>Gestalt Principles – Duality</vt:lpstr>
      <vt:lpstr>Decluttering</vt:lpstr>
      <vt:lpstr>Decluttering</vt:lpstr>
      <vt:lpstr>Decluttering</vt:lpstr>
      <vt:lpstr>Colour Schemes</vt:lpstr>
      <vt:lpstr>Colour Tips</vt:lpstr>
      <vt:lpstr>PowerPoint Presentation</vt:lpstr>
      <vt:lpstr>PowerPoint Presentation</vt:lpstr>
      <vt:lpstr>Data Environment</vt:lpstr>
      <vt:lpstr>Overview</vt:lpstr>
      <vt:lpstr>Overview</vt:lpstr>
      <vt:lpstr>Defining Context</vt:lpstr>
      <vt:lpstr>Dashboard Types</vt:lpstr>
      <vt:lpstr>Dashboard Types</vt:lpstr>
      <vt:lpstr>Dashboard Types</vt:lpstr>
      <vt:lpstr>PowerPoint Presentation</vt:lpstr>
      <vt:lpstr>PowerPoint Presentation</vt:lpstr>
      <vt:lpstr>PowerPoint Presentation</vt:lpstr>
      <vt:lpstr>Practical Definition of a Story</vt:lpstr>
      <vt:lpstr>Storytelling Goals</vt:lpstr>
      <vt:lpstr>PowerPoint Presentation</vt:lpstr>
      <vt:lpstr>Storytelling Audiences</vt:lpstr>
      <vt:lpstr>Storytelling Audiences</vt:lpstr>
      <vt:lpstr>Storytelling Context</vt:lpstr>
      <vt:lpstr>PowerPoint Presentation</vt:lpstr>
      <vt:lpstr>Storytelling Universality</vt:lpstr>
      <vt:lpstr>Storytelling Universality</vt:lpstr>
      <vt:lpstr>Data Stories</vt:lpstr>
      <vt:lpstr>PowerPoint Presentation</vt:lpstr>
      <vt:lpstr>PowerPoint Presentation</vt:lpstr>
      <vt:lpstr>Storytelling Risks</vt:lpstr>
      <vt:lpstr>PowerPoint Presentation</vt:lpstr>
      <vt:lpstr>PowerPoint Presentation</vt:lpstr>
      <vt:lpstr>Words and Images</vt:lpstr>
      <vt:lpstr>PowerPoint Presentation</vt:lpstr>
      <vt:lpstr>Visual Storytelling Choices</vt:lpstr>
      <vt:lpstr>Choice of Moment</vt:lpstr>
      <vt:lpstr>Choice of Frame</vt:lpstr>
      <vt:lpstr>Choice of Image</vt:lpstr>
      <vt:lpstr>Choice of Word</vt:lpstr>
      <vt:lpstr>Visual Storytelling Combinations </vt:lpstr>
      <vt:lpstr>PowerPoint Presentation</vt:lpstr>
      <vt:lpstr>A Word About Accessibility</vt:lpstr>
      <vt:lpstr>A Word About Accessibility</vt:lpstr>
      <vt:lpstr>Evolving a Visualization</vt:lpstr>
      <vt:lpstr>Examples</vt:lpstr>
      <vt:lpstr>Examples</vt:lpstr>
      <vt:lpstr>Examples</vt:lpstr>
      <vt:lpstr>Examples</vt:lpstr>
      <vt:lpstr>Data Story Tropes</vt:lpstr>
      <vt:lpstr>Data Storytelling Tropes – Examples </vt:lpstr>
      <vt:lpstr>PowerPoint Presentation</vt:lpstr>
      <vt:lpstr>Visual Processing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EXPLORATION AND DATA VISUALIZATION</dc:title>
  <dc:creator>Patrick Boily</dc:creator>
  <cp:lastModifiedBy>Patrick Boily</cp:lastModifiedBy>
  <cp:revision>68</cp:revision>
  <dcterms:created xsi:type="dcterms:W3CDTF">2020-08-02T19:49:53Z</dcterms:created>
  <dcterms:modified xsi:type="dcterms:W3CDTF">2024-02-22T04:10:01Z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0x0101003BC320AD1FA7AF49AD3F65A6C6282314</vt:lpwstr>
  </property>
  <property fmtid="{D5CDD505-2E9C-101B-9397-08002B2CF9AE}" pid="3" name="MediaServiceImageTags">
    <vt:lpwstr/>
  </property>
</Properties>
</file>