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42"/>
  </p:notesMasterIdLst>
  <p:sldIdLst>
    <p:sldId id="256" r:id="rId5"/>
    <p:sldId id="657" r:id="rId6"/>
    <p:sldId id="2555" r:id="rId7"/>
    <p:sldId id="2560" r:id="rId8"/>
    <p:sldId id="2694" r:id="rId9"/>
    <p:sldId id="2450" r:id="rId10"/>
    <p:sldId id="2519" r:id="rId11"/>
    <p:sldId id="2636" r:id="rId12"/>
    <p:sldId id="2670" r:id="rId13"/>
    <p:sldId id="2671" r:id="rId14"/>
    <p:sldId id="2640" r:id="rId15"/>
    <p:sldId id="2642" r:id="rId16"/>
    <p:sldId id="2688" r:id="rId17"/>
    <p:sldId id="1644" r:id="rId18"/>
    <p:sldId id="2520" r:id="rId19"/>
    <p:sldId id="2521" r:id="rId20"/>
    <p:sldId id="2522" r:id="rId21"/>
    <p:sldId id="2449" r:id="rId22"/>
    <p:sldId id="2666" r:id="rId23"/>
    <p:sldId id="441" r:id="rId24"/>
    <p:sldId id="2667" r:id="rId25"/>
    <p:sldId id="2415" r:id="rId26"/>
    <p:sldId id="2416" r:id="rId27"/>
    <p:sldId id="2419" r:id="rId28"/>
    <p:sldId id="342" r:id="rId29"/>
    <p:sldId id="356" r:id="rId30"/>
    <p:sldId id="2689" r:id="rId31"/>
    <p:sldId id="2725" r:id="rId32"/>
    <p:sldId id="2713" r:id="rId33"/>
    <p:sldId id="2714" r:id="rId34"/>
    <p:sldId id="2726" r:id="rId35"/>
    <p:sldId id="2718" r:id="rId36"/>
    <p:sldId id="2717" r:id="rId37"/>
    <p:sldId id="2727" r:id="rId38"/>
    <p:sldId id="2720" r:id="rId39"/>
    <p:sldId id="2721" r:id="rId40"/>
    <p:sldId id="2722" r:id="rId41"/>
  </p:sldIdLst>
  <p:sldSz cx="12192000" cy="6858000"/>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DDB551-8C69-BF30-CE92-9644C00439E0}" name="Sabourin, Olivier" initials="SO" userId="S::olivier.sabourin@dfo-mpo.gc.ca::9f1bd8f9-3e4c-4c23-a120-2962fec7778c" providerId="AD"/>
  <p188:author id="{3FCEE751-0BA5-7DA0-3F02-486BEBD36629}" name="Davies, Stephen" initials="DS" userId="S::Stephen.Davies@dfo-mpo.gc.ca::6a9e6432-bd47-4cd6-9d20-672585442154" providerId="AD"/>
  <p188:author id="{F66FB876-749D-C1EA-31FE-149616AC19D1}" name="Stephen Davies" initials="SD" userId="S::stephen.davies@data-action-lab.com::a7716480-a979-4e36-af22-670e0746e8b5" providerId="AD"/>
  <p188:author id="{4407BD8E-05C8-B53F-9B34-C91D6E1803DE}" name="Kirby, Julian" initials="KJ" userId="S::Julian.Kirby@dfo-mpo.gc.ca::6212cbe9-68ba-4f5a-b3e4-263f5f2727f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49E39"/>
    <a:srgbClr val="89B932"/>
    <a:srgbClr val="46CCF6"/>
    <a:srgbClr val="202124"/>
    <a:srgbClr val="F2F2F2"/>
    <a:srgbClr val="C8C8C8"/>
    <a:srgbClr val="000000"/>
    <a:srgbClr val="FCFCFC"/>
    <a:srgbClr val="A5300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9"/>
    <p:restoredTop sz="94673"/>
  </p:normalViewPr>
  <p:slideViewPr>
    <p:cSldViewPr snapToGrid="0">
      <p:cViewPr varScale="1">
        <p:scale>
          <a:sx n="136" d="100"/>
          <a:sy n="136" d="100"/>
        </p:scale>
        <p:origin x="248" y="21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Boily" userId="4ace92db-0572-4382-889e-50f73e2bf144" providerId="ADAL" clId="{51C920B3-FC69-1C49-9495-3915812FA9C3}"/>
    <pc:docChg chg="modSld">
      <pc:chgData name="Patrick Boily" userId="4ace92db-0572-4382-889e-50f73e2bf144" providerId="ADAL" clId="{51C920B3-FC69-1C49-9495-3915812FA9C3}" dt="2024-02-22T05:25:21.822" v="0" actId="113"/>
      <pc:docMkLst>
        <pc:docMk/>
      </pc:docMkLst>
      <pc:sldChg chg="modSp mod">
        <pc:chgData name="Patrick Boily" userId="4ace92db-0572-4382-889e-50f73e2bf144" providerId="ADAL" clId="{51C920B3-FC69-1C49-9495-3915812FA9C3}" dt="2024-02-22T05:25:21.822" v="0" actId="113"/>
        <pc:sldMkLst>
          <pc:docMk/>
          <pc:sldMk cId="642509754" sldId="2449"/>
        </pc:sldMkLst>
        <pc:spChg chg="mod">
          <ac:chgData name="Patrick Boily" userId="4ace92db-0572-4382-889e-50f73e2bf144" providerId="ADAL" clId="{51C920B3-FC69-1C49-9495-3915812FA9C3}" dt="2024-02-22T05:25:21.822" v="0" actId="113"/>
          <ac:spMkLst>
            <pc:docMk/>
            <pc:sldMk cId="642509754" sldId="2449"/>
            <ac:spMk id="2" creationId="{8328BDA5-8C74-AB2E-D7B8-DF56BA1F02E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502E6E-051A-4A16-A336-0301F36A2E10}" type="doc">
      <dgm:prSet loTypeId="urn:microsoft.com/office/officeart/2016/7/layout/BasicLinearProcessNumbered" loCatId="process" qsTypeId="urn:microsoft.com/office/officeart/2005/8/quickstyle/simple4" qsCatId="simple" csTypeId="urn:microsoft.com/office/officeart/2005/8/colors/colorful5" csCatId="colorful" phldr="1"/>
      <dgm:spPr/>
      <dgm:t>
        <a:bodyPr/>
        <a:lstStyle/>
        <a:p>
          <a:endParaRPr lang="en-US"/>
        </a:p>
      </dgm:t>
    </dgm:pt>
    <dgm:pt modelId="{5FF40B44-5424-4655-8F1E-890755A91896}">
      <dgm:prSet/>
      <dgm:spPr/>
      <dgm:t>
        <a:bodyPr/>
        <a:lstStyle/>
        <a:p>
          <a:pPr algn="ctr">
            <a:defRPr cap="all"/>
          </a:pPr>
          <a:r>
            <a:rPr lang="en-CA">
              <a:latin typeface="Dagny OT" panose="020B0504020201020104" pitchFamily="34" charset="77"/>
            </a:rPr>
            <a:t>2. Prioritize the decisions</a:t>
          </a:r>
          <a:endParaRPr lang="en-US">
            <a:latin typeface="Dagny OT" panose="020B0504020201020104" pitchFamily="34" charset="77"/>
          </a:endParaRPr>
        </a:p>
      </dgm:t>
    </dgm:pt>
    <dgm:pt modelId="{1C759857-8EE2-4756-812C-AFB63E46EB23}" type="parTrans" cxnId="{9666FBDE-F555-488C-A27E-1ABC5E287B5D}">
      <dgm:prSet/>
      <dgm:spPr/>
      <dgm:t>
        <a:bodyPr/>
        <a:lstStyle/>
        <a:p>
          <a:pPr algn="ctr"/>
          <a:endParaRPr lang="en-US">
            <a:latin typeface="Dagny OT" panose="020B0504020201020104" pitchFamily="34" charset="77"/>
          </a:endParaRPr>
        </a:p>
      </dgm:t>
    </dgm:pt>
    <dgm:pt modelId="{0752BD01-0563-48EB-A4AB-416E8934EF55}" type="sibTrans" cxnId="{9666FBDE-F555-488C-A27E-1ABC5E287B5D}">
      <dgm:prSet phldrT="2"/>
      <dgm:spPr/>
      <dgm:t>
        <a:bodyPr/>
        <a:lstStyle/>
        <a:p>
          <a:pPr algn="ctr"/>
          <a:r>
            <a:rPr lang="en-US">
              <a:latin typeface="Dagny OT" panose="020B0504020201020104" pitchFamily="34" charset="77"/>
            </a:rPr>
            <a:t>2</a:t>
          </a:r>
        </a:p>
      </dgm:t>
    </dgm:pt>
    <dgm:pt modelId="{23D25E0C-6189-428C-B6A9-04C129AB2683}">
      <dgm:prSet/>
      <dgm:spPr/>
      <dgm:t>
        <a:bodyPr/>
        <a:lstStyle/>
        <a:p>
          <a:pPr algn="ctr">
            <a:defRPr cap="all"/>
          </a:pPr>
          <a:r>
            <a:rPr lang="en-CA">
              <a:latin typeface="Dagny OT" panose="020B0504020201020104" pitchFamily="34" charset="77"/>
            </a:rPr>
            <a:t>3. Take a break</a:t>
          </a:r>
          <a:endParaRPr lang="en-US">
            <a:latin typeface="Dagny OT" panose="020B0504020201020104" pitchFamily="34" charset="77"/>
          </a:endParaRPr>
        </a:p>
      </dgm:t>
    </dgm:pt>
    <dgm:pt modelId="{C95CE2EE-DCF1-4190-874E-B287399433BC}" type="parTrans" cxnId="{4AF769C1-1EBB-45D7-BD6B-25FA23625B34}">
      <dgm:prSet/>
      <dgm:spPr/>
      <dgm:t>
        <a:bodyPr/>
        <a:lstStyle/>
        <a:p>
          <a:pPr algn="ctr"/>
          <a:endParaRPr lang="en-US">
            <a:latin typeface="Dagny OT" panose="020B0504020201020104" pitchFamily="34" charset="77"/>
          </a:endParaRPr>
        </a:p>
      </dgm:t>
    </dgm:pt>
    <dgm:pt modelId="{C77A916F-E981-4275-9E31-E4D35C947C84}" type="sibTrans" cxnId="{4AF769C1-1EBB-45D7-BD6B-25FA23625B34}">
      <dgm:prSet phldrT="3"/>
      <dgm:spPr/>
      <dgm:t>
        <a:bodyPr/>
        <a:lstStyle/>
        <a:p>
          <a:pPr algn="ctr"/>
          <a:r>
            <a:rPr lang="en-US">
              <a:latin typeface="Dagny OT" panose="020B0504020201020104" pitchFamily="34" charset="77"/>
            </a:rPr>
            <a:t>3</a:t>
          </a:r>
        </a:p>
      </dgm:t>
    </dgm:pt>
    <dgm:pt modelId="{C8E5B40B-B57E-4DBB-9122-9023D0B023DD}">
      <dgm:prSet/>
      <dgm:spPr/>
      <dgm:t>
        <a:bodyPr/>
        <a:lstStyle/>
        <a:p>
          <a:pPr algn="ctr">
            <a:defRPr cap="all"/>
          </a:pPr>
          <a:r>
            <a:rPr lang="en-CA">
              <a:latin typeface="Dagny OT" panose="020B0504020201020104" pitchFamily="34" charset="77"/>
            </a:rPr>
            <a:t>4. Ask for advice</a:t>
          </a:r>
          <a:endParaRPr lang="en-US">
            <a:latin typeface="Dagny OT" panose="020B0504020201020104" pitchFamily="34" charset="77"/>
          </a:endParaRPr>
        </a:p>
      </dgm:t>
    </dgm:pt>
    <dgm:pt modelId="{58A4FF30-222E-4310-83AA-5D8EB0F55CE8}" type="parTrans" cxnId="{26299ECB-0FDE-45E0-9102-54D15017383D}">
      <dgm:prSet/>
      <dgm:spPr/>
      <dgm:t>
        <a:bodyPr/>
        <a:lstStyle/>
        <a:p>
          <a:pPr algn="ctr"/>
          <a:endParaRPr lang="en-US">
            <a:latin typeface="Dagny OT" panose="020B0504020201020104" pitchFamily="34" charset="77"/>
          </a:endParaRPr>
        </a:p>
      </dgm:t>
    </dgm:pt>
    <dgm:pt modelId="{ADB5CBE9-0DEF-4E7D-B95C-F52DB09D6E58}" type="sibTrans" cxnId="{26299ECB-0FDE-45E0-9102-54D15017383D}">
      <dgm:prSet phldrT="4"/>
      <dgm:spPr/>
      <dgm:t>
        <a:bodyPr/>
        <a:lstStyle/>
        <a:p>
          <a:pPr algn="ctr"/>
          <a:r>
            <a:rPr lang="en-US">
              <a:latin typeface="Dagny OT" panose="020B0504020201020104" pitchFamily="34" charset="77"/>
            </a:rPr>
            <a:t>4</a:t>
          </a:r>
        </a:p>
      </dgm:t>
    </dgm:pt>
    <dgm:pt modelId="{1B90E063-ECE2-4963-9EB8-B6674D1B3F21}">
      <dgm:prSet/>
      <dgm:spPr/>
      <dgm:t>
        <a:bodyPr/>
        <a:lstStyle/>
        <a:p>
          <a:pPr algn="ctr">
            <a:defRPr cap="all"/>
          </a:pPr>
          <a:r>
            <a:rPr lang="en-CA">
              <a:latin typeface="Dagny OT" panose="020B0504020201020104" pitchFamily="34" charset="77"/>
            </a:rPr>
            <a:t>5. Make small, quick decisions</a:t>
          </a:r>
          <a:endParaRPr lang="en-US">
            <a:latin typeface="Dagny OT" panose="020B0504020201020104" pitchFamily="34" charset="77"/>
          </a:endParaRPr>
        </a:p>
      </dgm:t>
    </dgm:pt>
    <dgm:pt modelId="{AF3CEDAF-3AE0-44DE-A620-43C416749B0F}" type="parTrans" cxnId="{6D4E4B4E-BA2B-42FD-A23C-C583774E1614}">
      <dgm:prSet/>
      <dgm:spPr/>
      <dgm:t>
        <a:bodyPr/>
        <a:lstStyle/>
        <a:p>
          <a:pPr algn="ctr"/>
          <a:endParaRPr lang="en-US">
            <a:latin typeface="Dagny OT" panose="020B0504020201020104" pitchFamily="34" charset="77"/>
          </a:endParaRPr>
        </a:p>
      </dgm:t>
    </dgm:pt>
    <dgm:pt modelId="{84A80116-B1CA-4017-91E1-2A96CE3C6A57}" type="sibTrans" cxnId="{6D4E4B4E-BA2B-42FD-A23C-C583774E1614}">
      <dgm:prSet phldrT="5"/>
      <dgm:spPr/>
      <dgm:t>
        <a:bodyPr/>
        <a:lstStyle/>
        <a:p>
          <a:pPr algn="ctr"/>
          <a:r>
            <a:rPr lang="en-US">
              <a:latin typeface="Dagny OT" panose="020B0504020201020104" pitchFamily="34" charset="77"/>
            </a:rPr>
            <a:t>5</a:t>
          </a:r>
        </a:p>
      </dgm:t>
    </dgm:pt>
    <dgm:pt modelId="{B8EB0385-21F8-44B2-8939-1AE7874B8262}">
      <dgm:prSet/>
      <dgm:spPr/>
      <dgm:t>
        <a:bodyPr/>
        <a:lstStyle/>
        <a:p>
          <a:pPr algn="ctr">
            <a:defRPr cap="all"/>
          </a:pPr>
          <a:r>
            <a:rPr lang="en-CA">
              <a:latin typeface="Dagny OT" panose="020B0504020201020104" pitchFamily="34" charset="77"/>
            </a:rPr>
            <a:t>6. Set a deadline</a:t>
          </a:r>
          <a:endParaRPr lang="en-US">
            <a:latin typeface="Dagny OT" panose="020B0504020201020104" pitchFamily="34" charset="77"/>
          </a:endParaRPr>
        </a:p>
      </dgm:t>
    </dgm:pt>
    <dgm:pt modelId="{04EDAF46-7201-4E40-AE25-3CC7719AA4A3}" type="parTrans" cxnId="{4AF3E91A-7966-42BE-8F9B-03EE6F826D2F}">
      <dgm:prSet/>
      <dgm:spPr/>
      <dgm:t>
        <a:bodyPr/>
        <a:lstStyle/>
        <a:p>
          <a:pPr algn="ctr"/>
          <a:endParaRPr lang="en-US">
            <a:latin typeface="Dagny OT" panose="020B0504020201020104" pitchFamily="34" charset="77"/>
          </a:endParaRPr>
        </a:p>
      </dgm:t>
    </dgm:pt>
    <dgm:pt modelId="{0198A031-036A-4811-BED1-0D1B30AC330E}" type="sibTrans" cxnId="{4AF3E91A-7966-42BE-8F9B-03EE6F826D2F}">
      <dgm:prSet phldrT="6"/>
      <dgm:spPr/>
      <dgm:t>
        <a:bodyPr/>
        <a:lstStyle/>
        <a:p>
          <a:pPr algn="ctr"/>
          <a:r>
            <a:rPr lang="en-US">
              <a:latin typeface="Dagny OT" panose="020B0504020201020104" pitchFamily="34" charset="77"/>
            </a:rPr>
            <a:t>6</a:t>
          </a:r>
        </a:p>
      </dgm:t>
    </dgm:pt>
    <dgm:pt modelId="{B9D50FC1-C199-4637-B75B-D6559A0038E1}">
      <dgm:prSet/>
      <dgm:spPr/>
      <dgm:t>
        <a:bodyPr/>
        <a:lstStyle/>
        <a:p>
          <a:pPr algn="ctr">
            <a:defRPr cap="all"/>
          </a:pPr>
          <a:r>
            <a:rPr lang="en-CA">
              <a:latin typeface="Dagny OT" panose="020B0504020201020104" pitchFamily="34" charset="77"/>
            </a:rPr>
            <a:t>7. Understand your goals</a:t>
          </a:r>
          <a:endParaRPr lang="en-US">
            <a:latin typeface="Dagny OT" panose="020B0504020201020104" pitchFamily="34" charset="77"/>
          </a:endParaRPr>
        </a:p>
      </dgm:t>
    </dgm:pt>
    <dgm:pt modelId="{71BFE593-3D8F-4966-8100-F9FB83A88ABD}" type="parTrans" cxnId="{CE06F93E-1865-4F0D-9C54-9F1653B84052}">
      <dgm:prSet/>
      <dgm:spPr/>
      <dgm:t>
        <a:bodyPr/>
        <a:lstStyle/>
        <a:p>
          <a:pPr algn="ctr"/>
          <a:endParaRPr lang="en-US">
            <a:latin typeface="Dagny OT" panose="020B0504020201020104" pitchFamily="34" charset="77"/>
          </a:endParaRPr>
        </a:p>
      </dgm:t>
    </dgm:pt>
    <dgm:pt modelId="{AD79C4AB-3A68-42F1-99D7-26074A5D7BD1}" type="sibTrans" cxnId="{CE06F93E-1865-4F0D-9C54-9F1653B84052}">
      <dgm:prSet phldrT="7"/>
      <dgm:spPr/>
      <dgm:t>
        <a:bodyPr/>
        <a:lstStyle/>
        <a:p>
          <a:pPr algn="ctr"/>
          <a:r>
            <a:rPr lang="en-US">
              <a:latin typeface="Dagny OT" panose="020B0504020201020104" pitchFamily="34" charset="77"/>
            </a:rPr>
            <a:t>7</a:t>
          </a:r>
        </a:p>
      </dgm:t>
    </dgm:pt>
    <dgm:pt modelId="{4B9D39C8-ECB6-4FA6-8463-1B0E5DFD34F2}">
      <dgm:prSet/>
      <dgm:spPr/>
      <dgm:t>
        <a:bodyPr/>
        <a:lstStyle/>
        <a:p>
          <a:pPr algn="ctr">
            <a:defRPr cap="all"/>
          </a:pPr>
          <a:r>
            <a:rPr lang="en-CA">
              <a:latin typeface="Dagny OT" panose="020B0504020201020104" pitchFamily="34" charset="77"/>
            </a:rPr>
            <a:t>8. Limit your information intake</a:t>
          </a:r>
          <a:endParaRPr lang="en-US">
            <a:latin typeface="Dagny OT" panose="020B0504020201020104" pitchFamily="34" charset="77"/>
          </a:endParaRPr>
        </a:p>
      </dgm:t>
    </dgm:pt>
    <dgm:pt modelId="{635D9A00-45F9-42BB-BC47-0788A4379765}" type="parTrans" cxnId="{BFDDD1BA-B9FD-4C79-9EBB-73AE692C89AC}">
      <dgm:prSet/>
      <dgm:spPr/>
      <dgm:t>
        <a:bodyPr/>
        <a:lstStyle/>
        <a:p>
          <a:pPr algn="ctr"/>
          <a:endParaRPr lang="en-US">
            <a:latin typeface="Dagny OT" panose="020B0504020201020104" pitchFamily="34" charset="77"/>
          </a:endParaRPr>
        </a:p>
      </dgm:t>
    </dgm:pt>
    <dgm:pt modelId="{CEF68907-285D-4283-B0CE-BE7A2082F2BB}" type="sibTrans" cxnId="{BFDDD1BA-B9FD-4C79-9EBB-73AE692C89AC}">
      <dgm:prSet phldrT="8"/>
      <dgm:spPr/>
      <dgm:t>
        <a:bodyPr/>
        <a:lstStyle/>
        <a:p>
          <a:pPr algn="ctr"/>
          <a:r>
            <a:rPr lang="en-US">
              <a:latin typeface="Dagny OT" panose="020B0504020201020104" pitchFamily="34" charset="77"/>
            </a:rPr>
            <a:t>8</a:t>
          </a:r>
        </a:p>
      </dgm:t>
    </dgm:pt>
    <dgm:pt modelId="{236D0C16-DE70-428F-B93F-77D551DEA870}">
      <dgm:prSet/>
      <dgm:spPr/>
      <dgm:t>
        <a:bodyPr/>
        <a:lstStyle/>
        <a:p>
          <a:pPr algn="ctr">
            <a:defRPr cap="all"/>
          </a:pPr>
          <a:r>
            <a:rPr lang="en-CA">
              <a:latin typeface="Dagny OT" panose="020B0504020201020104" pitchFamily="34" charset="77"/>
            </a:rPr>
            <a:t>1. Recognize it</a:t>
          </a:r>
          <a:endParaRPr lang="en-US">
            <a:latin typeface="Dagny OT" panose="020B0504020201020104" pitchFamily="34" charset="77"/>
          </a:endParaRPr>
        </a:p>
      </dgm:t>
    </dgm:pt>
    <dgm:pt modelId="{97760EBA-FF7E-4156-B2A8-44900B74AF51}" type="sibTrans" cxnId="{983FDCAB-6F0F-4CA9-8B85-1A45EEDE4E32}">
      <dgm:prSet phldrT="1"/>
      <dgm:spPr/>
      <dgm:t>
        <a:bodyPr/>
        <a:lstStyle/>
        <a:p>
          <a:pPr algn="ctr"/>
          <a:r>
            <a:rPr lang="en-US">
              <a:latin typeface="Dagny OT" panose="020B0504020201020104" pitchFamily="34" charset="77"/>
            </a:rPr>
            <a:t>1</a:t>
          </a:r>
        </a:p>
      </dgm:t>
    </dgm:pt>
    <dgm:pt modelId="{601A5CA4-C510-4E95-87FF-E50FE86F3C3A}" type="parTrans" cxnId="{983FDCAB-6F0F-4CA9-8B85-1A45EEDE4E32}">
      <dgm:prSet/>
      <dgm:spPr/>
      <dgm:t>
        <a:bodyPr/>
        <a:lstStyle/>
        <a:p>
          <a:pPr algn="ctr"/>
          <a:endParaRPr lang="en-US">
            <a:latin typeface="Dagny OT" panose="020B0504020201020104" pitchFamily="34" charset="77"/>
          </a:endParaRPr>
        </a:p>
      </dgm:t>
    </dgm:pt>
    <dgm:pt modelId="{EAB3BF13-A42D-F443-83D5-8A60127AE079}" type="pres">
      <dgm:prSet presAssocID="{F2502E6E-051A-4A16-A336-0301F36A2E10}" presName="Name0" presStyleCnt="0">
        <dgm:presLayoutVars>
          <dgm:animLvl val="lvl"/>
          <dgm:resizeHandles val="exact"/>
        </dgm:presLayoutVars>
      </dgm:prSet>
      <dgm:spPr/>
    </dgm:pt>
    <dgm:pt modelId="{A26DCB06-1FBE-E944-BDEE-C87DF81DE182}" type="pres">
      <dgm:prSet presAssocID="{236D0C16-DE70-428F-B93F-77D551DEA870}" presName="compositeNode" presStyleCnt="0">
        <dgm:presLayoutVars>
          <dgm:bulletEnabled val="1"/>
        </dgm:presLayoutVars>
      </dgm:prSet>
      <dgm:spPr/>
    </dgm:pt>
    <dgm:pt modelId="{F59BEA67-7610-B54A-AE36-A7E01CFB1F4B}" type="pres">
      <dgm:prSet presAssocID="{236D0C16-DE70-428F-B93F-77D551DEA870}" presName="bgRect" presStyleLbl="bgAccFollowNode1" presStyleIdx="0" presStyleCnt="8"/>
      <dgm:spPr/>
    </dgm:pt>
    <dgm:pt modelId="{124310DE-8D8B-C246-A3B0-8EFF7060D62B}" type="pres">
      <dgm:prSet presAssocID="{97760EBA-FF7E-4156-B2A8-44900B74AF51}" presName="sibTransNodeCircle" presStyleLbl="alignNode1" presStyleIdx="0" presStyleCnt="16">
        <dgm:presLayoutVars>
          <dgm:chMax val="0"/>
          <dgm:bulletEnabled/>
        </dgm:presLayoutVars>
      </dgm:prSet>
      <dgm:spPr/>
    </dgm:pt>
    <dgm:pt modelId="{8C7841DC-03CA-5349-A133-DE65504FBFBE}" type="pres">
      <dgm:prSet presAssocID="{236D0C16-DE70-428F-B93F-77D551DEA870}" presName="bottomLine" presStyleLbl="alignNode1" presStyleIdx="1" presStyleCnt="16">
        <dgm:presLayoutVars/>
      </dgm:prSet>
      <dgm:spPr/>
    </dgm:pt>
    <dgm:pt modelId="{606FE9E7-707E-7D47-90C7-9B7D4B38C6E0}" type="pres">
      <dgm:prSet presAssocID="{236D0C16-DE70-428F-B93F-77D551DEA870}" presName="nodeText" presStyleLbl="bgAccFollowNode1" presStyleIdx="0" presStyleCnt="8">
        <dgm:presLayoutVars>
          <dgm:bulletEnabled val="1"/>
        </dgm:presLayoutVars>
      </dgm:prSet>
      <dgm:spPr/>
    </dgm:pt>
    <dgm:pt modelId="{183F7A90-A1CB-224C-9343-69D0C171F8C6}" type="pres">
      <dgm:prSet presAssocID="{97760EBA-FF7E-4156-B2A8-44900B74AF51}" presName="sibTrans" presStyleCnt="0"/>
      <dgm:spPr/>
    </dgm:pt>
    <dgm:pt modelId="{29CB2E0E-7B3D-EF49-A3E5-00F34F205E1F}" type="pres">
      <dgm:prSet presAssocID="{5FF40B44-5424-4655-8F1E-890755A91896}" presName="compositeNode" presStyleCnt="0">
        <dgm:presLayoutVars>
          <dgm:bulletEnabled val="1"/>
        </dgm:presLayoutVars>
      </dgm:prSet>
      <dgm:spPr/>
    </dgm:pt>
    <dgm:pt modelId="{7E6D815A-8EDE-0B48-BA0C-24D181A47F6E}" type="pres">
      <dgm:prSet presAssocID="{5FF40B44-5424-4655-8F1E-890755A91896}" presName="bgRect" presStyleLbl="bgAccFollowNode1" presStyleIdx="1" presStyleCnt="8"/>
      <dgm:spPr/>
    </dgm:pt>
    <dgm:pt modelId="{19708555-1A0B-3F43-8A2B-A82E5FBBFAAC}" type="pres">
      <dgm:prSet presAssocID="{0752BD01-0563-48EB-A4AB-416E8934EF55}" presName="sibTransNodeCircle" presStyleLbl="alignNode1" presStyleIdx="2" presStyleCnt="16">
        <dgm:presLayoutVars>
          <dgm:chMax val="0"/>
          <dgm:bulletEnabled/>
        </dgm:presLayoutVars>
      </dgm:prSet>
      <dgm:spPr/>
    </dgm:pt>
    <dgm:pt modelId="{F1417836-5EF6-2B43-B566-CEEE8DF269B6}" type="pres">
      <dgm:prSet presAssocID="{5FF40B44-5424-4655-8F1E-890755A91896}" presName="bottomLine" presStyleLbl="alignNode1" presStyleIdx="3" presStyleCnt="16">
        <dgm:presLayoutVars/>
      </dgm:prSet>
      <dgm:spPr/>
    </dgm:pt>
    <dgm:pt modelId="{6C13D8C2-3C27-674F-923B-1A336DEF2792}" type="pres">
      <dgm:prSet presAssocID="{5FF40B44-5424-4655-8F1E-890755A91896}" presName="nodeText" presStyleLbl="bgAccFollowNode1" presStyleIdx="1" presStyleCnt="8">
        <dgm:presLayoutVars>
          <dgm:bulletEnabled val="1"/>
        </dgm:presLayoutVars>
      </dgm:prSet>
      <dgm:spPr/>
    </dgm:pt>
    <dgm:pt modelId="{0FAC1074-EBF9-444D-B5AE-0BEE949CE5F8}" type="pres">
      <dgm:prSet presAssocID="{0752BD01-0563-48EB-A4AB-416E8934EF55}" presName="sibTrans" presStyleCnt="0"/>
      <dgm:spPr/>
    </dgm:pt>
    <dgm:pt modelId="{03FC1FF9-0DFC-0748-9404-A424F6D81C5E}" type="pres">
      <dgm:prSet presAssocID="{23D25E0C-6189-428C-B6A9-04C129AB2683}" presName="compositeNode" presStyleCnt="0">
        <dgm:presLayoutVars>
          <dgm:bulletEnabled val="1"/>
        </dgm:presLayoutVars>
      </dgm:prSet>
      <dgm:spPr/>
    </dgm:pt>
    <dgm:pt modelId="{4A31D4AD-4B15-7F4C-87B1-9107D1A23F4C}" type="pres">
      <dgm:prSet presAssocID="{23D25E0C-6189-428C-B6A9-04C129AB2683}" presName="bgRect" presStyleLbl="bgAccFollowNode1" presStyleIdx="2" presStyleCnt="8"/>
      <dgm:spPr/>
    </dgm:pt>
    <dgm:pt modelId="{598DD8A9-0C0A-9242-A441-C122DD2868C0}" type="pres">
      <dgm:prSet presAssocID="{C77A916F-E981-4275-9E31-E4D35C947C84}" presName="sibTransNodeCircle" presStyleLbl="alignNode1" presStyleIdx="4" presStyleCnt="16">
        <dgm:presLayoutVars>
          <dgm:chMax val="0"/>
          <dgm:bulletEnabled/>
        </dgm:presLayoutVars>
      </dgm:prSet>
      <dgm:spPr/>
    </dgm:pt>
    <dgm:pt modelId="{FD261C62-741C-EA42-A710-08B07A030A55}" type="pres">
      <dgm:prSet presAssocID="{23D25E0C-6189-428C-B6A9-04C129AB2683}" presName="bottomLine" presStyleLbl="alignNode1" presStyleIdx="5" presStyleCnt="16">
        <dgm:presLayoutVars/>
      </dgm:prSet>
      <dgm:spPr/>
    </dgm:pt>
    <dgm:pt modelId="{132C11B3-DAC9-734C-8003-5BA6176AA837}" type="pres">
      <dgm:prSet presAssocID="{23D25E0C-6189-428C-B6A9-04C129AB2683}" presName="nodeText" presStyleLbl="bgAccFollowNode1" presStyleIdx="2" presStyleCnt="8">
        <dgm:presLayoutVars>
          <dgm:bulletEnabled val="1"/>
        </dgm:presLayoutVars>
      </dgm:prSet>
      <dgm:spPr/>
    </dgm:pt>
    <dgm:pt modelId="{7E6E3F3F-71A2-E54F-803F-D9A5E0444055}" type="pres">
      <dgm:prSet presAssocID="{C77A916F-E981-4275-9E31-E4D35C947C84}" presName="sibTrans" presStyleCnt="0"/>
      <dgm:spPr/>
    </dgm:pt>
    <dgm:pt modelId="{6736901B-D160-AE45-84CF-6B9B55622C36}" type="pres">
      <dgm:prSet presAssocID="{C8E5B40B-B57E-4DBB-9122-9023D0B023DD}" presName="compositeNode" presStyleCnt="0">
        <dgm:presLayoutVars>
          <dgm:bulletEnabled val="1"/>
        </dgm:presLayoutVars>
      </dgm:prSet>
      <dgm:spPr/>
    </dgm:pt>
    <dgm:pt modelId="{2BA8A392-BCE9-E144-8484-4899899C64B5}" type="pres">
      <dgm:prSet presAssocID="{C8E5B40B-B57E-4DBB-9122-9023D0B023DD}" presName="bgRect" presStyleLbl="bgAccFollowNode1" presStyleIdx="3" presStyleCnt="8"/>
      <dgm:spPr/>
    </dgm:pt>
    <dgm:pt modelId="{84E1E677-FED8-3045-8FE6-8C4368ED2000}" type="pres">
      <dgm:prSet presAssocID="{ADB5CBE9-0DEF-4E7D-B95C-F52DB09D6E58}" presName="sibTransNodeCircle" presStyleLbl="alignNode1" presStyleIdx="6" presStyleCnt="16">
        <dgm:presLayoutVars>
          <dgm:chMax val="0"/>
          <dgm:bulletEnabled/>
        </dgm:presLayoutVars>
      </dgm:prSet>
      <dgm:spPr/>
    </dgm:pt>
    <dgm:pt modelId="{97B2BB5D-39CD-8241-91D4-F9F14008D386}" type="pres">
      <dgm:prSet presAssocID="{C8E5B40B-B57E-4DBB-9122-9023D0B023DD}" presName="bottomLine" presStyleLbl="alignNode1" presStyleIdx="7" presStyleCnt="16">
        <dgm:presLayoutVars/>
      </dgm:prSet>
      <dgm:spPr/>
    </dgm:pt>
    <dgm:pt modelId="{27C4D869-2F0A-9D46-B319-47229991E437}" type="pres">
      <dgm:prSet presAssocID="{C8E5B40B-B57E-4DBB-9122-9023D0B023DD}" presName="nodeText" presStyleLbl="bgAccFollowNode1" presStyleIdx="3" presStyleCnt="8">
        <dgm:presLayoutVars>
          <dgm:bulletEnabled val="1"/>
        </dgm:presLayoutVars>
      </dgm:prSet>
      <dgm:spPr/>
    </dgm:pt>
    <dgm:pt modelId="{1E5A2D1D-164C-B145-90FB-1B517B3A98DD}" type="pres">
      <dgm:prSet presAssocID="{ADB5CBE9-0DEF-4E7D-B95C-F52DB09D6E58}" presName="sibTrans" presStyleCnt="0"/>
      <dgm:spPr/>
    </dgm:pt>
    <dgm:pt modelId="{46E9A74C-ADC6-CF44-8728-BC08C33C597B}" type="pres">
      <dgm:prSet presAssocID="{1B90E063-ECE2-4963-9EB8-B6674D1B3F21}" presName="compositeNode" presStyleCnt="0">
        <dgm:presLayoutVars>
          <dgm:bulletEnabled val="1"/>
        </dgm:presLayoutVars>
      </dgm:prSet>
      <dgm:spPr/>
    </dgm:pt>
    <dgm:pt modelId="{2C051E3F-076C-DF48-A3BB-80CD92C09758}" type="pres">
      <dgm:prSet presAssocID="{1B90E063-ECE2-4963-9EB8-B6674D1B3F21}" presName="bgRect" presStyleLbl="bgAccFollowNode1" presStyleIdx="4" presStyleCnt="8"/>
      <dgm:spPr/>
    </dgm:pt>
    <dgm:pt modelId="{20AC0F40-7E6F-5B4B-98DB-5C1224D43BB4}" type="pres">
      <dgm:prSet presAssocID="{84A80116-B1CA-4017-91E1-2A96CE3C6A57}" presName="sibTransNodeCircle" presStyleLbl="alignNode1" presStyleIdx="8" presStyleCnt="16">
        <dgm:presLayoutVars>
          <dgm:chMax val="0"/>
          <dgm:bulletEnabled/>
        </dgm:presLayoutVars>
      </dgm:prSet>
      <dgm:spPr/>
    </dgm:pt>
    <dgm:pt modelId="{22D3980A-F73D-7441-8EE5-E00491B22894}" type="pres">
      <dgm:prSet presAssocID="{1B90E063-ECE2-4963-9EB8-B6674D1B3F21}" presName="bottomLine" presStyleLbl="alignNode1" presStyleIdx="9" presStyleCnt="16">
        <dgm:presLayoutVars/>
      </dgm:prSet>
      <dgm:spPr/>
    </dgm:pt>
    <dgm:pt modelId="{3D2BD7E3-38F8-C34D-9BE1-37B0F52E5ED2}" type="pres">
      <dgm:prSet presAssocID="{1B90E063-ECE2-4963-9EB8-B6674D1B3F21}" presName="nodeText" presStyleLbl="bgAccFollowNode1" presStyleIdx="4" presStyleCnt="8">
        <dgm:presLayoutVars>
          <dgm:bulletEnabled val="1"/>
        </dgm:presLayoutVars>
      </dgm:prSet>
      <dgm:spPr/>
    </dgm:pt>
    <dgm:pt modelId="{24639F76-CFC0-EC4C-BD92-1EB9266FD040}" type="pres">
      <dgm:prSet presAssocID="{84A80116-B1CA-4017-91E1-2A96CE3C6A57}" presName="sibTrans" presStyleCnt="0"/>
      <dgm:spPr/>
    </dgm:pt>
    <dgm:pt modelId="{52420DC8-8EF7-6D4D-B670-0ECC1D342902}" type="pres">
      <dgm:prSet presAssocID="{B8EB0385-21F8-44B2-8939-1AE7874B8262}" presName="compositeNode" presStyleCnt="0">
        <dgm:presLayoutVars>
          <dgm:bulletEnabled val="1"/>
        </dgm:presLayoutVars>
      </dgm:prSet>
      <dgm:spPr/>
    </dgm:pt>
    <dgm:pt modelId="{559368D6-90F1-F940-974B-409C6F41CF6A}" type="pres">
      <dgm:prSet presAssocID="{B8EB0385-21F8-44B2-8939-1AE7874B8262}" presName="bgRect" presStyleLbl="bgAccFollowNode1" presStyleIdx="5" presStyleCnt="8"/>
      <dgm:spPr/>
    </dgm:pt>
    <dgm:pt modelId="{68A3F197-DE03-F840-8B61-1B2830005ACE}" type="pres">
      <dgm:prSet presAssocID="{0198A031-036A-4811-BED1-0D1B30AC330E}" presName="sibTransNodeCircle" presStyleLbl="alignNode1" presStyleIdx="10" presStyleCnt="16">
        <dgm:presLayoutVars>
          <dgm:chMax val="0"/>
          <dgm:bulletEnabled/>
        </dgm:presLayoutVars>
      </dgm:prSet>
      <dgm:spPr/>
    </dgm:pt>
    <dgm:pt modelId="{4691472E-EF9C-DE44-A018-B726317AB58D}" type="pres">
      <dgm:prSet presAssocID="{B8EB0385-21F8-44B2-8939-1AE7874B8262}" presName="bottomLine" presStyleLbl="alignNode1" presStyleIdx="11" presStyleCnt="16">
        <dgm:presLayoutVars/>
      </dgm:prSet>
      <dgm:spPr/>
    </dgm:pt>
    <dgm:pt modelId="{79C4215A-65E2-234F-AF2B-1F96EC9C5711}" type="pres">
      <dgm:prSet presAssocID="{B8EB0385-21F8-44B2-8939-1AE7874B8262}" presName="nodeText" presStyleLbl="bgAccFollowNode1" presStyleIdx="5" presStyleCnt="8">
        <dgm:presLayoutVars>
          <dgm:bulletEnabled val="1"/>
        </dgm:presLayoutVars>
      </dgm:prSet>
      <dgm:spPr/>
    </dgm:pt>
    <dgm:pt modelId="{8E86F014-242F-4942-99FE-450C1804EECA}" type="pres">
      <dgm:prSet presAssocID="{0198A031-036A-4811-BED1-0D1B30AC330E}" presName="sibTrans" presStyleCnt="0"/>
      <dgm:spPr/>
    </dgm:pt>
    <dgm:pt modelId="{CE4ACC6E-C250-6645-8BEE-28653F631B9F}" type="pres">
      <dgm:prSet presAssocID="{B9D50FC1-C199-4637-B75B-D6559A0038E1}" presName="compositeNode" presStyleCnt="0">
        <dgm:presLayoutVars>
          <dgm:bulletEnabled val="1"/>
        </dgm:presLayoutVars>
      </dgm:prSet>
      <dgm:spPr/>
    </dgm:pt>
    <dgm:pt modelId="{C3A92E61-69A4-514A-A414-C3F1D26ACEED}" type="pres">
      <dgm:prSet presAssocID="{B9D50FC1-C199-4637-B75B-D6559A0038E1}" presName="bgRect" presStyleLbl="bgAccFollowNode1" presStyleIdx="6" presStyleCnt="8"/>
      <dgm:spPr/>
    </dgm:pt>
    <dgm:pt modelId="{2C884193-69AE-1E46-B2A6-A870C6317812}" type="pres">
      <dgm:prSet presAssocID="{AD79C4AB-3A68-42F1-99D7-26074A5D7BD1}" presName="sibTransNodeCircle" presStyleLbl="alignNode1" presStyleIdx="12" presStyleCnt="16">
        <dgm:presLayoutVars>
          <dgm:chMax val="0"/>
          <dgm:bulletEnabled/>
        </dgm:presLayoutVars>
      </dgm:prSet>
      <dgm:spPr/>
    </dgm:pt>
    <dgm:pt modelId="{4A800741-F7EF-3F4C-8E3D-05D08507A9A6}" type="pres">
      <dgm:prSet presAssocID="{B9D50FC1-C199-4637-B75B-D6559A0038E1}" presName="bottomLine" presStyleLbl="alignNode1" presStyleIdx="13" presStyleCnt="16">
        <dgm:presLayoutVars/>
      </dgm:prSet>
      <dgm:spPr/>
    </dgm:pt>
    <dgm:pt modelId="{3B794105-A722-754A-A180-DAE0DF7B48B4}" type="pres">
      <dgm:prSet presAssocID="{B9D50FC1-C199-4637-B75B-D6559A0038E1}" presName="nodeText" presStyleLbl="bgAccFollowNode1" presStyleIdx="6" presStyleCnt="8">
        <dgm:presLayoutVars>
          <dgm:bulletEnabled val="1"/>
        </dgm:presLayoutVars>
      </dgm:prSet>
      <dgm:spPr/>
    </dgm:pt>
    <dgm:pt modelId="{FC60542A-4747-6142-8788-3577117425C4}" type="pres">
      <dgm:prSet presAssocID="{AD79C4AB-3A68-42F1-99D7-26074A5D7BD1}" presName="sibTrans" presStyleCnt="0"/>
      <dgm:spPr/>
    </dgm:pt>
    <dgm:pt modelId="{FF80B08F-CB61-8B4D-AEBF-CBD0CDD38EE5}" type="pres">
      <dgm:prSet presAssocID="{4B9D39C8-ECB6-4FA6-8463-1B0E5DFD34F2}" presName="compositeNode" presStyleCnt="0">
        <dgm:presLayoutVars>
          <dgm:bulletEnabled val="1"/>
        </dgm:presLayoutVars>
      </dgm:prSet>
      <dgm:spPr/>
    </dgm:pt>
    <dgm:pt modelId="{3843FFE5-F457-0D4D-B29D-FFC3AB0F362B}" type="pres">
      <dgm:prSet presAssocID="{4B9D39C8-ECB6-4FA6-8463-1B0E5DFD34F2}" presName="bgRect" presStyleLbl="bgAccFollowNode1" presStyleIdx="7" presStyleCnt="8"/>
      <dgm:spPr/>
    </dgm:pt>
    <dgm:pt modelId="{FC6F454C-2516-C147-946A-D75B334F3F07}" type="pres">
      <dgm:prSet presAssocID="{CEF68907-285D-4283-B0CE-BE7A2082F2BB}" presName="sibTransNodeCircle" presStyleLbl="alignNode1" presStyleIdx="14" presStyleCnt="16">
        <dgm:presLayoutVars>
          <dgm:chMax val="0"/>
          <dgm:bulletEnabled/>
        </dgm:presLayoutVars>
      </dgm:prSet>
      <dgm:spPr/>
    </dgm:pt>
    <dgm:pt modelId="{07F0EC1B-679E-A642-B384-4A8B9E5B1809}" type="pres">
      <dgm:prSet presAssocID="{4B9D39C8-ECB6-4FA6-8463-1B0E5DFD34F2}" presName="bottomLine" presStyleLbl="alignNode1" presStyleIdx="15" presStyleCnt="16">
        <dgm:presLayoutVars/>
      </dgm:prSet>
      <dgm:spPr/>
    </dgm:pt>
    <dgm:pt modelId="{94ADE45A-1D38-0A4D-AB42-803103C379D2}" type="pres">
      <dgm:prSet presAssocID="{4B9D39C8-ECB6-4FA6-8463-1B0E5DFD34F2}" presName="nodeText" presStyleLbl="bgAccFollowNode1" presStyleIdx="7" presStyleCnt="8">
        <dgm:presLayoutVars>
          <dgm:bulletEnabled val="1"/>
        </dgm:presLayoutVars>
      </dgm:prSet>
      <dgm:spPr/>
    </dgm:pt>
  </dgm:ptLst>
  <dgm:cxnLst>
    <dgm:cxn modelId="{87D0DD03-9DE0-434B-A076-99FE863E2E37}" type="presOf" srcId="{F2502E6E-051A-4A16-A336-0301F36A2E10}" destId="{EAB3BF13-A42D-F443-83D5-8A60127AE079}" srcOrd="0" destOrd="0" presId="urn:microsoft.com/office/officeart/2016/7/layout/BasicLinearProcessNumbered"/>
    <dgm:cxn modelId="{0E4FF007-5216-1F4B-96A0-869D9C4AE783}" type="presOf" srcId="{0752BD01-0563-48EB-A4AB-416E8934EF55}" destId="{19708555-1A0B-3F43-8A2B-A82E5FBBFAAC}" srcOrd="0" destOrd="0" presId="urn:microsoft.com/office/officeart/2016/7/layout/BasicLinearProcessNumbered"/>
    <dgm:cxn modelId="{EB774E0B-9357-2142-A550-048CBD52BF53}" type="presOf" srcId="{4B9D39C8-ECB6-4FA6-8463-1B0E5DFD34F2}" destId="{94ADE45A-1D38-0A4D-AB42-803103C379D2}" srcOrd="1" destOrd="0" presId="urn:microsoft.com/office/officeart/2016/7/layout/BasicLinearProcessNumbered"/>
    <dgm:cxn modelId="{44654C18-CACF-5744-B6F7-556A4858CBAB}" type="presOf" srcId="{CEF68907-285D-4283-B0CE-BE7A2082F2BB}" destId="{FC6F454C-2516-C147-946A-D75B334F3F07}" srcOrd="0" destOrd="0" presId="urn:microsoft.com/office/officeart/2016/7/layout/BasicLinearProcessNumbered"/>
    <dgm:cxn modelId="{4AF3E91A-7966-42BE-8F9B-03EE6F826D2F}" srcId="{F2502E6E-051A-4A16-A336-0301F36A2E10}" destId="{B8EB0385-21F8-44B2-8939-1AE7874B8262}" srcOrd="5" destOrd="0" parTransId="{04EDAF46-7201-4E40-AE25-3CC7719AA4A3}" sibTransId="{0198A031-036A-4811-BED1-0D1B30AC330E}"/>
    <dgm:cxn modelId="{5951CB1B-0DF0-0A4C-916A-228A425A137B}" type="presOf" srcId="{4B9D39C8-ECB6-4FA6-8463-1B0E5DFD34F2}" destId="{3843FFE5-F457-0D4D-B29D-FFC3AB0F362B}" srcOrd="0" destOrd="0" presId="urn:microsoft.com/office/officeart/2016/7/layout/BasicLinearProcessNumbered"/>
    <dgm:cxn modelId="{61FB4024-DFE4-C74A-B33D-654D59487266}" type="presOf" srcId="{23D25E0C-6189-428C-B6A9-04C129AB2683}" destId="{4A31D4AD-4B15-7F4C-87B1-9107D1A23F4C}" srcOrd="0" destOrd="0" presId="urn:microsoft.com/office/officeart/2016/7/layout/BasicLinearProcessNumbered"/>
    <dgm:cxn modelId="{D19C2329-9966-4A4A-A95B-4421CC1C6E15}" type="presOf" srcId="{B9D50FC1-C199-4637-B75B-D6559A0038E1}" destId="{3B794105-A722-754A-A180-DAE0DF7B48B4}" srcOrd="1" destOrd="0" presId="urn:microsoft.com/office/officeart/2016/7/layout/BasicLinearProcessNumbered"/>
    <dgm:cxn modelId="{5317CD2D-B224-8C46-BC98-5B53B07D97E6}" type="presOf" srcId="{C77A916F-E981-4275-9E31-E4D35C947C84}" destId="{598DD8A9-0C0A-9242-A441-C122DD2868C0}" srcOrd="0" destOrd="0" presId="urn:microsoft.com/office/officeart/2016/7/layout/BasicLinearProcessNumbered"/>
    <dgm:cxn modelId="{CE06F93E-1865-4F0D-9C54-9F1653B84052}" srcId="{F2502E6E-051A-4A16-A336-0301F36A2E10}" destId="{B9D50FC1-C199-4637-B75B-D6559A0038E1}" srcOrd="6" destOrd="0" parTransId="{71BFE593-3D8F-4966-8100-F9FB83A88ABD}" sibTransId="{AD79C4AB-3A68-42F1-99D7-26074A5D7BD1}"/>
    <dgm:cxn modelId="{6D4E4B4E-BA2B-42FD-A23C-C583774E1614}" srcId="{F2502E6E-051A-4A16-A336-0301F36A2E10}" destId="{1B90E063-ECE2-4963-9EB8-B6674D1B3F21}" srcOrd="4" destOrd="0" parTransId="{AF3CEDAF-3AE0-44DE-A620-43C416749B0F}" sibTransId="{84A80116-B1CA-4017-91E1-2A96CE3C6A57}"/>
    <dgm:cxn modelId="{58ED0F5E-F1CB-BE44-BB2A-0793F856A9D4}" type="presOf" srcId="{B8EB0385-21F8-44B2-8939-1AE7874B8262}" destId="{559368D6-90F1-F940-974B-409C6F41CF6A}" srcOrd="0" destOrd="0" presId="urn:microsoft.com/office/officeart/2016/7/layout/BasicLinearProcessNumbered"/>
    <dgm:cxn modelId="{9A46EA69-621B-BE42-9283-04FA2CD535EC}" type="presOf" srcId="{C8E5B40B-B57E-4DBB-9122-9023D0B023DD}" destId="{2BA8A392-BCE9-E144-8484-4899899C64B5}" srcOrd="0" destOrd="0" presId="urn:microsoft.com/office/officeart/2016/7/layout/BasicLinearProcessNumbered"/>
    <dgm:cxn modelId="{8832457F-7128-5640-897A-B7924638C0F1}" type="presOf" srcId="{5FF40B44-5424-4655-8F1E-890755A91896}" destId="{6C13D8C2-3C27-674F-923B-1A336DEF2792}" srcOrd="1" destOrd="0" presId="urn:microsoft.com/office/officeart/2016/7/layout/BasicLinearProcessNumbered"/>
    <dgm:cxn modelId="{1244F886-7D44-AA48-AD81-7EE5FBE48075}" type="presOf" srcId="{5FF40B44-5424-4655-8F1E-890755A91896}" destId="{7E6D815A-8EDE-0B48-BA0C-24D181A47F6E}" srcOrd="0" destOrd="0" presId="urn:microsoft.com/office/officeart/2016/7/layout/BasicLinearProcessNumbered"/>
    <dgm:cxn modelId="{B3814888-0B52-044F-98A6-0299C76EFBF6}" type="presOf" srcId="{1B90E063-ECE2-4963-9EB8-B6674D1B3F21}" destId="{3D2BD7E3-38F8-C34D-9BE1-37B0F52E5ED2}" srcOrd="1" destOrd="0" presId="urn:microsoft.com/office/officeart/2016/7/layout/BasicLinearProcessNumbered"/>
    <dgm:cxn modelId="{938D7C8D-C869-F242-8CA4-27FFCA5528C0}" type="presOf" srcId="{84A80116-B1CA-4017-91E1-2A96CE3C6A57}" destId="{20AC0F40-7E6F-5B4B-98DB-5C1224D43BB4}" srcOrd="0" destOrd="0" presId="urn:microsoft.com/office/officeart/2016/7/layout/BasicLinearProcessNumbered"/>
    <dgm:cxn modelId="{AC261791-AB6A-A647-A80C-90A702D4CF52}" type="presOf" srcId="{C8E5B40B-B57E-4DBB-9122-9023D0B023DD}" destId="{27C4D869-2F0A-9D46-B319-47229991E437}" srcOrd="1" destOrd="0" presId="urn:microsoft.com/office/officeart/2016/7/layout/BasicLinearProcessNumbered"/>
    <dgm:cxn modelId="{39009D91-ED02-4141-8BD4-B4DA910DA2EF}" type="presOf" srcId="{236D0C16-DE70-428F-B93F-77D551DEA870}" destId="{F59BEA67-7610-B54A-AE36-A7E01CFB1F4B}" srcOrd="0" destOrd="0" presId="urn:microsoft.com/office/officeart/2016/7/layout/BasicLinearProcessNumbered"/>
    <dgm:cxn modelId="{02A33493-7479-CD49-A01F-D5439BB6E2A6}" type="presOf" srcId="{1B90E063-ECE2-4963-9EB8-B6674D1B3F21}" destId="{2C051E3F-076C-DF48-A3BB-80CD92C09758}" srcOrd="0" destOrd="0" presId="urn:microsoft.com/office/officeart/2016/7/layout/BasicLinearProcessNumbered"/>
    <dgm:cxn modelId="{00FAFB95-D93E-0640-A8C9-C70FC072ED23}" type="presOf" srcId="{ADB5CBE9-0DEF-4E7D-B95C-F52DB09D6E58}" destId="{84E1E677-FED8-3045-8FE6-8C4368ED2000}" srcOrd="0" destOrd="0" presId="urn:microsoft.com/office/officeart/2016/7/layout/BasicLinearProcessNumbered"/>
    <dgm:cxn modelId="{ABF9D69F-B484-0046-A9E4-B7B4AA4A4304}" type="presOf" srcId="{B9D50FC1-C199-4637-B75B-D6559A0038E1}" destId="{C3A92E61-69A4-514A-A414-C3F1D26ACEED}" srcOrd="0" destOrd="0" presId="urn:microsoft.com/office/officeart/2016/7/layout/BasicLinearProcessNumbered"/>
    <dgm:cxn modelId="{983FDCAB-6F0F-4CA9-8B85-1A45EEDE4E32}" srcId="{F2502E6E-051A-4A16-A336-0301F36A2E10}" destId="{236D0C16-DE70-428F-B93F-77D551DEA870}" srcOrd="0" destOrd="0" parTransId="{601A5CA4-C510-4E95-87FF-E50FE86F3C3A}" sibTransId="{97760EBA-FF7E-4156-B2A8-44900B74AF51}"/>
    <dgm:cxn modelId="{BFDDD1BA-B9FD-4C79-9EBB-73AE692C89AC}" srcId="{F2502E6E-051A-4A16-A336-0301F36A2E10}" destId="{4B9D39C8-ECB6-4FA6-8463-1B0E5DFD34F2}" srcOrd="7" destOrd="0" parTransId="{635D9A00-45F9-42BB-BC47-0788A4379765}" sibTransId="{CEF68907-285D-4283-B0CE-BE7A2082F2BB}"/>
    <dgm:cxn modelId="{71A05AC1-6D25-6543-8D0B-F00D9BF5EF89}" type="presOf" srcId="{236D0C16-DE70-428F-B93F-77D551DEA870}" destId="{606FE9E7-707E-7D47-90C7-9B7D4B38C6E0}" srcOrd="1" destOrd="0" presId="urn:microsoft.com/office/officeart/2016/7/layout/BasicLinearProcessNumbered"/>
    <dgm:cxn modelId="{4AF769C1-1EBB-45D7-BD6B-25FA23625B34}" srcId="{F2502E6E-051A-4A16-A336-0301F36A2E10}" destId="{23D25E0C-6189-428C-B6A9-04C129AB2683}" srcOrd="2" destOrd="0" parTransId="{C95CE2EE-DCF1-4190-874E-B287399433BC}" sibTransId="{C77A916F-E981-4275-9E31-E4D35C947C84}"/>
    <dgm:cxn modelId="{26299ECB-0FDE-45E0-9102-54D15017383D}" srcId="{F2502E6E-051A-4A16-A336-0301F36A2E10}" destId="{C8E5B40B-B57E-4DBB-9122-9023D0B023DD}" srcOrd="3" destOrd="0" parTransId="{58A4FF30-222E-4310-83AA-5D8EB0F55CE8}" sibTransId="{ADB5CBE9-0DEF-4E7D-B95C-F52DB09D6E58}"/>
    <dgm:cxn modelId="{BE8957D3-67D2-2B40-96D2-3390DB0922DA}" type="presOf" srcId="{0198A031-036A-4811-BED1-0D1B30AC330E}" destId="{68A3F197-DE03-F840-8B61-1B2830005ACE}" srcOrd="0" destOrd="0" presId="urn:microsoft.com/office/officeart/2016/7/layout/BasicLinearProcessNumbered"/>
    <dgm:cxn modelId="{C22F71D6-D29D-A44B-A9D2-E77716065A06}" type="presOf" srcId="{B8EB0385-21F8-44B2-8939-1AE7874B8262}" destId="{79C4215A-65E2-234F-AF2B-1F96EC9C5711}" srcOrd="1" destOrd="0" presId="urn:microsoft.com/office/officeart/2016/7/layout/BasicLinearProcessNumbered"/>
    <dgm:cxn modelId="{949C1CD8-DA50-9F43-ADD3-9EA3C5068ABC}" type="presOf" srcId="{AD79C4AB-3A68-42F1-99D7-26074A5D7BD1}" destId="{2C884193-69AE-1E46-B2A6-A870C6317812}" srcOrd="0" destOrd="0" presId="urn:microsoft.com/office/officeart/2016/7/layout/BasicLinearProcessNumbered"/>
    <dgm:cxn modelId="{763250D8-C15B-C844-A99F-865B3DAB188E}" type="presOf" srcId="{97760EBA-FF7E-4156-B2A8-44900B74AF51}" destId="{124310DE-8D8B-C246-A3B0-8EFF7060D62B}" srcOrd="0" destOrd="0" presId="urn:microsoft.com/office/officeart/2016/7/layout/BasicLinearProcessNumbered"/>
    <dgm:cxn modelId="{9666FBDE-F555-488C-A27E-1ABC5E287B5D}" srcId="{F2502E6E-051A-4A16-A336-0301F36A2E10}" destId="{5FF40B44-5424-4655-8F1E-890755A91896}" srcOrd="1" destOrd="0" parTransId="{1C759857-8EE2-4756-812C-AFB63E46EB23}" sibTransId="{0752BD01-0563-48EB-A4AB-416E8934EF55}"/>
    <dgm:cxn modelId="{76F968E2-640A-C84C-ABD0-046A43FAED00}" type="presOf" srcId="{23D25E0C-6189-428C-B6A9-04C129AB2683}" destId="{132C11B3-DAC9-734C-8003-5BA6176AA837}" srcOrd="1" destOrd="0" presId="urn:microsoft.com/office/officeart/2016/7/layout/BasicLinearProcessNumbered"/>
    <dgm:cxn modelId="{60CBC216-FD13-334A-BEA3-CC3EC3E46B1E}" type="presParOf" srcId="{EAB3BF13-A42D-F443-83D5-8A60127AE079}" destId="{A26DCB06-1FBE-E944-BDEE-C87DF81DE182}" srcOrd="0" destOrd="0" presId="urn:microsoft.com/office/officeart/2016/7/layout/BasicLinearProcessNumbered"/>
    <dgm:cxn modelId="{CB5B2C38-32E6-1E45-AFFC-80B14ECE0524}" type="presParOf" srcId="{A26DCB06-1FBE-E944-BDEE-C87DF81DE182}" destId="{F59BEA67-7610-B54A-AE36-A7E01CFB1F4B}" srcOrd="0" destOrd="0" presId="urn:microsoft.com/office/officeart/2016/7/layout/BasicLinearProcessNumbered"/>
    <dgm:cxn modelId="{66B1FE70-7A03-A14C-A742-3E2C864AB7B0}" type="presParOf" srcId="{A26DCB06-1FBE-E944-BDEE-C87DF81DE182}" destId="{124310DE-8D8B-C246-A3B0-8EFF7060D62B}" srcOrd="1" destOrd="0" presId="urn:microsoft.com/office/officeart/2016/7/layout/BasicLinearProcessNumbered"/>
    <dgm:cxn modelId="{582776B5-B1D8-9549-82D4-B4C260C87708}" type="presParOf" srcId="{A26DCB06-1FBE-E944-BDEE-C87DF81DE182}" destId="{8C7841DC-03CA-5349-A133-DE65504FBFBE}" srcOrd="2" destOrd="0" presId="urn:microsoft.com/office/officeart/2016/7/layout/BasicLinearProcessNumbered"/>
    <dgm:cxn modelId="{BEF2A137-2710-384E-A9FD-9388EC8093AB}" type="presParOf" srcId="{A26DCB06-1FBE-E944-BDEE-C87DF81DE182}" destId="{606FE9E7-707E-7D47-90C7-9B7D4B38C6E0}" srcOrd="3" destOrd="0" presId="urn:microsoft.com/office/officeart/2016/7/layout/BasicLinearProcessNumbered"/>
    <dgm:cxn modelId="{AD084DE4-BBB1-1340-BB7A-D43F93A3F093}" type="presParOf" srcId="{EAB3BF13-A42D-F443-83D5-8A60127AE079}" destId="{183F7A90-A1CB-224C-9343-69D0C171F8C6}" srcOrd="1" destOrd="0" presId="urn:microsoft.com/office/officeart/2016/7/layout/BasicLinearProcessNumbered"/>
    <dgm:cxn modelId="{2A3E0BEA-C5B5-F04C-91FE-2789F0B4E827}" type="presParOf" srcId="{EAB3BF13-A42D-F443-83D5-8A60127AE079}" destId="{29CB2E0E-7B3D-EF49-A3E5-00F34F205E1F}" srcOrd="2" destOrd="0" presId="urn:microsoft.com/office/officeart/2016/7/layout/BasicLinearProcessNumbered"/>
    <dgm:cxn modelId="{889869C9-1750-4F47-A0E4-D133A8A089BE}" type="presParOf" srcId="{29CB2E0E-7B3D-EF49-A3E5-00F34F205E1F}" destId="{7E6D815A-8EDE-0B48-BA0C-24D181A47F6E}" srcOrd="0" destOrd="0" presId="urn:microsoft.com/office/officeart/2016/7/layout/BasicLinearProcessNumbered"/>
    <dgm:cxn modelId="{1A78F119-98F9-4344-A3FF-43B01CF3B23C}" type="presParOf" srcId="{29CB2E0E-7B3D-EF49-A3E5-00F34F205E1F}" destId="{19708555-1A0B-3F43-8A2B-A82E5FBBFAAC}" srcOrd="1" destOrd="0" presId="urn:microsoft.com/office/officeart/2016/7/layout/BasicLinearProcessNumbered"/>
    <dgm:cxn modelId="{5998B4E4-BB00-8A4B-BA6F-0DAF3A5A9D06}" type="presParOf" srcId="{29CB2E0E-7B3D-EF49-A3E5-00F34F205E1F}" destId="{F1417836-5EF6-2B43-B566-CEEE8DF269B6}" srcOrd="2" destOrd="0" presId="urn:microsoft.com/office/officeart/2016/7/layout/BasicLinearProcessNumbered"/>
    <dgm:cxn modelId="{114BF758-DF1B-6642-A0A3-CF343ED4B25C}" type="presParOf" srcId="{29CB2E0E-7B3D-EF49-A3E5-00F34F205E1F}" destId="{6C13D8C2-3C27-674F-923B-1A336DEF2792}" srcOrd="3" destOrd="0" presId="urn:microsoft.com/office/officeart/2016/7/layout/BasicLinearProcessNumbered"/>
    <dgm:cxn modelId="{B50AED42-058C-F944-9267-7E4EECE30178}" type="presParOf" srcId="{EAB3BF13-A42D-F443-83D5-8A60127AE079}" destId="{0FAC1074-EBF9-444D-B5AE-0BEE949CE5F8}" srcOrd="3" destOrd="0" presId="urn:microsoft.com/office/officeart/2016/7/layout/BasicLinearProcessNumbered"/>
    <dgm:cxn modelId="{CF961FFC-E9F5-0B41-BCBE-5676311F8119}" type="presParOf" srcId="{EAB3BF13-A42D-F443-83D5-8A60127AE079}" destId="{03FC1FF9-0DFC-0748-9404-A424F6D81C5E}" srcOrd="4" destOrd="0" presId="urn:microsoft.com/office/officeart/2016/7/layout/BasicLinearProcessNumbered"/>
    <dgm:cxn modelId="{EFF6580B-6BB2-964F-8AA4-FB4A71EE9438}" type="presParOf" srcId="{03FC1FF9-0DFC-0748-9404-A424F6D81C5E}" destId="{4A31D4AD-4B15-7F4C-87B1-9107D1A23F4C}" srcOrd="0" destOrd="0" presId="urn:microsoft.com/office/officeart/2016/7/layout/BasicLinearProcessNumbered"/>
    <dgm:cxn modelId="{DB41529E-A53A-3649-BC89-FD5E4217C277}" type="presParOf" srcId="{03FC1FF9-0DFC-0748-9404-A424F6D81C5E}" destId="{598DD8A9-0C0A-9242-A441-C122DD2868C0}" srcOrd="1" destOrd="0" presId="urn:microsoft.com/office/officeart/2016/7/layout/BasicLinearProcessNumbered"/>
    <dgm:cxn modelId="{C831FCC8-D4C2-1147-8E9B-88014647B233}" type="presParOf" srcId="{03FC1FF9-0DFC-0748-9404-A424F6D81C5E}" destId="{FD261C62-741C-EA42-A710-08B07A030A55}" srcOrd="2" destOrd="0" presId="urn:microsoft.com/office/officeart/2016/7/layout/BasicLinearProcessNumbered"/>
    <dgm:cxn modelId="{482C62F5-51EE-5747-A9A4-666A9DB23798}" type="presParOf" srcId="{03FC1FF9-0DFC-0748-9404-A424F6D81C5E}" destId="{132C11B3-DAC9-734C-8003-5BA6176AA837}" srcOrd="3" destOrd="0" presId="urn:microsoft.com/office/officeart/2016/7/layout/BasicLinearProcessNumbered"/>
    <dgm:cxn modelId="{7E9DB3AB-3952-5A47-8798-FA997D19FB54}" type="presParOf" srcId="{EAB3BF13-A42D-F443-83D5-8A60127AE079}" destId="{7E6E3F3F-71A2-E54F-803F-D9A5E0444055}" srcOrd="5" destOrd="0" presId="urn:microsoft.com/office/officeart/2016/7/layout/BasicLinearProcessNumbered"/>
    <dgm:cxn modelId="{CD2629E0-6877-304D-92DD-B5A0CFF8FDDA}" type="presParOf" srcId="{EAB3BF13-A42D-F443-83D5-8A60127AE079}" destId="{6736901B-D160-AE45-84CF-6B9B55622C36}" srcOrd="6" destOrd="0" presId="urn:microsoft.com/office/officeart/2016/7/layout/BasicLinearProcessNumbered"/>
    <dgm:cxn modelId="{4750C964-E31A-4D47-8480-D5359AF29F05}" type="presParOf" srcId="{6736901B-D160-AE45-84CF-6B9B55622C36}" destId="{2BA8A392-BCE9-E144-8484-4899899C64B5}" srcOrd="0" destOrd="0" presId="urn:microsoft.com/office/officeart/2016/7/layout/BasicLinearProcessNumbered"/>
    <dgm:cxn modelId="{22AF8ED1-7DB1-DF4C-9699-62C3D4F0A066}" type="presParOf" srcId="{6736901B-D160-AE45-84CF-6B9B55622C36}" destId="{84E1E677-FED8-3045-8FE6-8C4368ED2000}" srcOrd="1" destOrd="0" presId="urn:microsoft.com/office/officeart/2016/7/layout/BasicLinearProcessNumbered"/>
    <dgm:cxn modelId="{2C2418B1-862D-0E41-B186-12B0EA5D38B2}" type="presParOf" srcId="{6736901B-D160-AE45-84CF-6B9B55622C36}" destId="{97B2BB5D-39CD-8241-91D4-F9F14008D386}" srcOrd="2" destOrd="0" presId="urn:microsoft.com/office/officeart/2016/7/layout/BasicLinearProcessNumbered"/>
    <dgm:cxn modelId="{3247E334-20E6-B94C-BF09-AC714BB7E33B}" type="presParOf" srcId="{6736901B-D160-AE45-84CF-6B9B55622C36}" destId="{27C4D869-2F0A-9D46-B319-47229991E437}" srcOrd="3" destOrd="0" presId="urn:microsoft.com/office/officeart/2016/7/layout/BasicLinearProcessNumbered"/>
    <dgm:cxn modelId="{669E58FA-466F-5C4D-9A55-0F9348142312}" type="presParOf" srcId="{EAB3BF13-A42D-F443-83D5-8A60127AE079}" destId="{1E5A2D1D-164C-B145-90FB-1B517B3A98DD}" srcOrd="7" destOrd="0" presId="urn:microsoft.com/office/officeart/2016/7/layout/BasicLinearProcessNumbered"/>
    <dgm:cxn modelId="{EFFE120A-45FB-4A45-B791-EB58A2D89F29}" type="presParOf" srcId="{EAB3BF13-A42D-F443-83D5-8A60127AE079}" destId="{46E9A74C-ADC6-CF44-8728-BC08C33C597B}" srcOrd="8" destOrd="0" presId="urn:microsoft.com/office/officeart/2016/7/layout/BasicLinearProcessNumbered"/>
    <dgm:cxn modelId="{750BD097-EE83-5B42-BC80-72769D8AF8F2}" type="presParOf" srcId="{46E9A74C-ADC6-CF44-8728-BC08C33C597B}" destId="{2C051E3F-076C-DF48-A3BB-80CD92C09758}" srcOrd="0" destOrd="0" presId="urn:microsoft.com/office/officeart/2016/7/layout/BasicLinearProcessNumbered"/>
    <dgm:cxn modelId="{87AA8754-CE71-C841-A7E2-3889069D0CA7}" type="presParOf" srcId="{46E9A74C-ADC6-CF44-8728-BC08C33C597B}" destId="{20AC0F40-7E6F-5B4B-98DB-5C1224D43BB4}" srcOrd="1" destOrd="0" presId="urn:microsoft.com/office/officeart/2016/7/layout/BasicLinearProcessNumbered"/>
    <dgm:cxn modelId="{8BCBBEE6-7290-124F-830E-F26AB8F7668E}" type="presParOf" srcId="{46E9A74C-ADC6-CF44-8728-BC08C33C597B}" destId="{22D3980A-F73D-7441-8EE5-E00491B22894}" srcOrd="2" destOrd="0" presId="urn:microsoft.com/office/officeart/2016/7/layout/BasicLinearProcessNumbered"/>
    <dgm:cxn modelId="{D7B95B15-6C9C-A440-A5CE-B1AAB7DF1166}" type="presParOf" srcId="{46E9A74C-ADC6-CF44-8728-BC08C33C597B}" destId="{3D2BD7E3-38F8-C34D-9BE1-37B0F52E5ED2}" srcOrd="3" destOrd="0" presId="urn:microsoft.com/office/officeart/2016/7/layout/BasicLinearProcessNumbered"/>
    <dgm:cxn modelId="{A2735D27-5DCD-4F4F-B4F9-0FC76A1AA946}" type="presParOf" srcId="{EAB3BF13-A42D-F443-83D5-8A60127AE079}" destId="{24639F76-CFC0-EC4C-BD92-1EB9266FD040}" srcOrd="9" destOrd="0" presId="urn:microsoft.com/office/officeart/2016/7/layout/BasicLinearProcessNumbered"/>
    <dgm:cxn modelId="{F87EBD62-CF69-0349-B1D1-F290FB9B4469}" type="presParOf" srcId="{EAB3BF13-A42D-F443-83D5-8A60127AE079}" destId="{52420DC8-8EF7-6D4D-B670-0ECC1D342902}" srcOrd="10" destOrd="0" presId="urn:microsoft.com/office/officeart/2016/7/layout/BasicLinearProcessNumbered"/>
    <dgm:cxn modelId="{20D08826-AE72-384A-A90D-EDCAC192E17F}" type="presParOf" srcId="{52420DC8-8EF7-6D4D-B670-0ECC1D342902}" destId="{559368D6-90F1-F940-974B-409C6F41CF6A}" srcOrd="0" destOrd="0" presId="urn:microsoft.com/office/officeart/2016/7/layout/BasicLinearProcessNumbered"/>
    <dgm:cxn modelId="{0E94EFBC-C88A-3C4B-901C-D083EB95C724}" type="presParOf" srcId="{52420DC8-8EF7-6D4D-B670-0ECC1D342902}" destId="{68A3F197-DE03-F840-8B61-1B2830005ACE}" srcOrd="1" destOrd="0" presId="urn:microsoft.com/office/officeart/2016/7/layout/BasicLinearProcessNumbered"/>
    <dgm:cxn modelId="{2964AAD9-1DAD-F94C-A7AE-A3A737E4FA3F}" type="presParOf" srcId="{52420DC8-8EF7-6D4D-B670-0ECC1D342902}" destId="{4691472E-EF9C-DE44-A018-B726317AB58D}" srcOrd="2" destOrd="0" presId="urn:microsoft.com/office/officeart/2016/7/layout/BasicLinearProcessNumbered"/>
    <dgm:cxn modelId="{ED98C727-9A32-F648-BC44-B0FC8A598800}" type="presParOf" srcId="{52420DC8-8EF7-6D4D-B670-0ECC1D342902}" destId="{79C4215A-65E2-234F-AF2B-1F96EC9C5711}" srcOrd="3" destOrd="0" presId="urn:microsoft.com/office/officeart/2016/7/layout/BasicLinearProcessNumbered"/>
    <dgm:cxn modelId="{A4FD9433-129B-AF49-A62B-D7213D847EC4}" type="presParOf" srcId="{EAB3BF13-A42D-F443-83D5-8A60127AE079}" destId="{8E86F014-242F-4942-99FE-450C1804EECA}" srcOrd="11" destOrd="0" presId="urn:microsoft.com/office/officeart/2016/7/layout/BasicLinearProcessNumbered"/>
    <dgm:cxn modelId="{FB4FCAAC-9D97-2E45-9228-959E80D1EA6F}" type="presParOf" srcId="{EAB3BF13-A42D-F443-83D5-8A60127AE079}" destId="{CE4ACC6E-C250-6645-8BEE-28653F631B9F}" srcOrd="12" destOrd="0" presId="urn:microsoft.com/office/officeart/2016/7/layout/BasicLinearProcessNumbered"/>
    <dgm:cxn modelId="{D9A79889-A3C9-794D-A761-C180B24EF4AE}" type="presParOf" srcId="{CE4ACC6E-C250-6645-8BEE-28653F631B9F}" destId="{C3A92E61-69A4-514A-A414-C3F1D26ACEED}" srcOrd="0" destOrd="0" presId="urn:microsoft.com/office/officeart/2016/7/layout/BasicLinearProcessNumbered"/>
    <dgm:cxn modelId="{63A5648A-1178-014B-89DB-3A531FE4D563}" type="presParOf" srcId="{CE4ACC6E-C250-6645-8BEE-28653F631B9F}" destId="{2C884193-69AE-1E46-B2A6-A870C6317812}" srcOrd="1" destOrd="0" presId="urn:microsoft.com/office/officeart/2016/7/layout/BasicLinearProcessNumbered"/>
    <dgm:cxn modelId="{34B5E277-129C-5B42-ACE4-12E6D1FDD449}" type="presParOf" srcId="{CE4ACC6E-C250-6645-8BEE-28653F631B9F}" destId="{4A800741-F7EF-3F4C-8E3D-05D08507A9A6}" srcOrd="2" destOrd="0" presId="urn:microsoft.com/office/officeart/2016/7/layout/BasicLinearProcessNumbered"/>
    <dgm:cxn modelId="{EED58EFF-AC52-274A-9805-DDE063CF44E8}" type="presParOf" srcId="{CE4ACC6E-C250-6645-8BEE-28653F631B9F}" destId="{3B794105-A722-754A-A180-DAE0DF7B48B4}" srcOrd="3" destOrd="0" presId="urn:microsoft.com/office/officeart/2016/7/layout/BasicLinearProcessNumbered"/>
    <dgm:cxn modelId="{50857DD9-2264-0D42-9510-EEB839EE8C38}" type="presParOf" srcId="{EAB3BF13-A42D-F443-83D5-8A60127AE079}" destId="{FC60542A-4747-6142-8788-3577117425C4}" srcOrd="13" destOrd="0" presId="urn:microsoft.com/office/officeart/2016/7/layout/BasicLinearProcessNumbered"/>
    <dgm:cxn modelId="{EEF63050-EECD-7B47-AD95-0755C57198CE}" type="presParOf" srcId="{EAB3BF13-A42D-F443-83D5-8A60127AE079}" destId="{FF80B08F-CB61-8B4D-AEBF-CBD0CDD38EE5}" srcOrd="14" destOrd="0" presId="urn:microsoft.com/office/officeart/2016/7/layout/BasicLinearProcessNumbered"/>
    <dgm:cxn modelId="{C8027A15-EEAC-2942-A9DC-7F647A3F20E6}" type="presParOf" srcId="{FF80B08F-CB61-8B4D-AEBF-CBD0CDD38EE5}" destId="{3843FFE5-F457-0D4D-B29D-FFC3AB0F362B}" srcOrd="0" destOrd="0" presId="urn:microsoft.com/office/officeart/2016/7/layout/BasicLinearProcessNumbered"/>
    <dgm:cxn modelId="{8ACEA739-5F69-0D43-9546-E4DC5D7104CD}" type="presParOf" srcId="{FF80B08F-CB61-8B4D-AEBF-CBD0CDD38EE5}" destId="{FC6F454C-2516-C147-946A-D75B334F3F07}" srcOrd="1" destOrd="0" presId="urn:microsoft.com/office/officeart/2016/7/layout/BasicLinearProcessNumbered"/>
    <dgm:cxn modelId="{9D9886CB-3BDB-0D4E-8EEE-7DE2251FABE3}" type="presParOf" srcId="{FF80B08F-CB61-8B4D-AEBF-CBD0CDD38EE5}" destId="{07F0EC1B-679E-A642-B384-4A8B9E5B1809}" srcOrd="2" destOrd="0" presId="urn:microsoft.com/office/officeart/2016/7/layout/BasicLinearProcessNumbered"/>
    <dgm:cxn modelId="{80C38891-FEB3-D748-A9C6-5A130D118210}" type="presParOf" srcId="{FF80B08F-CB61-8B4D-AEBF-CBD0CDD38EE5}" destId="{94ADE45A-1D38-0A4D-AB42-803103C379D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E847F0-63BA-46E3-BB18-068FABECB6A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48F5F46-5AB9-44E3-9EDE-40A6A5490292}">
      <dgm:prSet/>
      <dgm:spPr/>
      <dgm:t>
        <a:bodyPr/>
        <a:lstStyle/>
        <a:p>
          <a:pPr algn="ctr">
            <a:defRPr cap="all"/>
          </a:pPr>
          <a:r>
            <a:rPr lang="en-US" b="0" i="0">
              <a:latin typeface="Dagny OT" panose="020B0504020201020104" pitchFamily="34" charset="77"/>
            </a:rPr>
            <a:t>Inductive, Plausible, deductive, </a:t>
          </a:r>
          <a:br>
            <a:rPr lang="en-US" b="0" i="0">
              <a:latin typeface="Dagny OT" panose="020B0504020201020104" pitchFamily="34" charset="77"/>
            </a:rPr>
          </a:br>
          <a:r>
            <a:rPr lang="en-US" b="0" i="0">
              <a:latin typeface="Dagny OT" panose="020B0504020201020104" pitchFamily="34" charset="77"/>
            </a:rPr>
            <a:t>abductive, analogical reasoning</a:t>
          </a:r>
        </a:p>
      </dgm:t>
    </dgm:pt>
    <dgm:pt modelId="{193170FB-078E-4822-A524-23D6CCCFCEA6}" type="parTrans" cxnId="{31C01558-D461-4677-8B4E-8D21ADA5D3EA}">
      <dgm:prSet/>
      <dgm:spPr/>
      <dgm:t>
        <a:bodyPr/>
        <a:lstStyle/>
        <a:p>
          <a:endParaRPr lang="en-US">
            <a:latin typeface="Dagny OT" panose="020B0504020201020104" pitchFamily="34" charset="77"/>
          </a:endParaRPr>
        </a:p>
      </dgm:t>
    </dgm:pt>
    <dgm:pt modelId="{E2CD02EC-4D04-4C69-8FE7-E54849519187}" type="sibTrans" cxnId="{31C01558-D461-4677-8B4E-8D21ADA5D3EA}">
      <dgm:prSet/>
      <dgm:spPr/>
      <dgm:t>
        <a:bodyPr/>
        <a:lstStyle/>
        <a:p>
          <a:endParaRPr lang="en-US">
            <a:latin typeface="Dagny OT" panose="020B0504020201020104" pitchFamily="34" charset="77"/>
          </a:endParaRPr>
        </a:p>
      </dgm:t>
    </dgm:pt>
    <dgm:pt modelId="{8E8BBB3E-1DE0-4E76-B304-8203B863D17E}">
      <dgm:prSet/>
      <dgm:spPr/>
      <dgm:t>
        <a:bodyPr/>
        <a:lstStyle/>
        <a:p>
          <a:pPr algn="ctr">
            <a:defRPr cap="all"/>
          </a:pPr>
          <a:r>
            <a:rPr lang="en-US" b="0" i="0">
              <a:latin typeface="Dagny OT" panose="020B0504020201020104" pitchFamily="34" charset="77"/>
            </a:rPr>
            <a:t>Further specialized techniques: </a:t>
          </a:r>
          <a:br>
            <a:rPr lang="en-US" b="0" i="0">
              <a:latin typeface="Dagny OT" panose="020B0504020201020104" pitchFamily="34" charset="77"/>
            </a:rPr>
          </a:br>
          <a:r>
            <a:rPr lang="en-US" b="0" i="0">
              <a:latin typeface="Dagny OT" panose="020B0504020201020104" pitchFamily="34" charset="77"/>
            </a:rPr>
            <a:t>scientific method, statistical reasoning, mathematical and computer modelling</a:t>
          </a:r>
        </a:p>
      </dgm:t>
    </dgm:pt>
    <dgm:pt modelId="{3093C989-951F-48C0-B607-B93F070000B5}" type="parTrans" cxnId="{B6863BF3-8632-4A0C-8180-C07BCF2FB90F}">
      <dgm:prSet/>
      <dgm:spPr/>
      <dgm:t>
        <a:bodyPr/>
        <a:lstStyle/>
        <a:p>
          <a:endParaRPr lang="en-US">
            <a:latin typeface="Dagny OT" panose="020B0504020201020104" pitchFamily="34" charset="77"/>
          </a:endParaRPr>
        </a:p>
      </dgm:t>
    </dgm:pt>
    <dgm:pt modelId="{5376B7DA-F146-4CFC-A05F-A35F1E23B148}" type="sibTrans" cxnId="{B6863BF3-8632-4A0C-8180-C07BCF2FB90F}">
      <dgm:prSet/>
      <dgm:spPr/>
      <dgm:t>
        <a:bodyPr/>
        <a:lstStyle/>
        <a:p>
          <a:endParaRPr lang="en-US">
            <a:latin typeface="Dagny OT" panose="020B0504020201020104" pitchFamily="34" charset="77"/>
          </a:endParaRPr>
        </a:p>
      </dgm:t>
    </dgm:pt>
    <dgm:pt modelId="{B4702F33-8F64-4DA1-BBBF-942E73BA527A}">
      <dgm:prSet/>
      <dgm:spPr/>
      <dgm:t>
        <a:bodyPr/>
        <a:lstStyle/>
        <a:p>
          <a:pPr algn="ctr">
            <a:defRPr cap="all"/>
          </a:pPr>
          <a:r>
            <a:rPr lang="en-US" b="0" i="0">
              <a:latin typeface="Dagny OT" panose="020B0504020201020104" pitchFamily="34" charset="77"/>
            </a:rPr>
            <a:t>Evidence-based analysis, which may be more-or-less technical</a:t>
          </a:r>
        </a:p>
      </dgm:t>
    </dgm:pt>
    <dgm:pt modelId="{5B054B7D-10E1-45D4-820B-DE448759907E}" type="parTrans" cxnId="{D49E77CD-1756-4CE4-9B84-7790DE4AB124}">
      <dgm:prSet/>
      <dgm:spPr/>
      <dgm:t>
        <a:bodyPr/>
        <a:lstStyle/>
        <a:p>
          <a:endParaRPr lang="en-US">
            <a:latin typeface="Dagny OT" panose="020B0504020201020104" pitchFamily="34" charset="77"/>
          </a:endParaRPr>
        </a:p>
      </dgm:t>
    </dgm:pt>
    <dgm:pt modelId="{396E7D35-8949-4798-8829-7EBB48C4BFC1}" type="sibTrans" cxnId="{D49E77CD-1756-4CE4-9B84-7790DE4AB124}">
      <dgm:prSet/>
      <dgm:spPr/>
      <dgm:t>
        <a:bodyPr/>
        <a:lstStyle/>
        <a:p>
          <a:endParaRPr lang="en-US">
            <a:latin typeface="Dagny OT" panose="020B0504020201020104" pitchFamily="34" charset="77"/>
          </a:endParaRPr>
        </a:p>
      </dgm:t>
    </dgm:pt>
    <dgm:pt modelId="{19CF5610-9BB9-434C-8762-B4CCABA36C54}" type="pres">
      <dgm:prSet presAssocID="{DFE847F0-63BA-46E3-BB18-068FABECB6A1}" presName="outerComposite" presStyleCnt="0">
        <dgm:presLayoutVars>
          <dgm:chMax val="5"/>
          <dgm:dir/>
          <dgm:resizeHandles val="exact"/>
        </dgm:presLayoutVars>
      </dgm:prSet>
      <dgm:spPr/>
    </dgm:pt>
    <dgm:pt modelId="{57E673CA-A892-554F-8A4B-D145672DBFE0}" type="pres">
      <dgm:prSet presAssocID="{DFE847F0-63BA-46E3-BB18-068FABECB6A1}" presName="dummyMaxCanvas" presStyleCnt="0">
        <dgm:presLayoutVars/>
      </dgm:prSet>
      <dgm:spPr/>
    </dgm:pt>
    <dgm:pt modelId="{354B7D47-ECDF-9441-8AB4-6386E1DAF568}" type="pres">
      <dgm:prSet presAssocID="{DFE847F0-63BA-46E3-BB18-068FABECB6A1}" presName="ThreeNodes_1" presStyleLbl="node1" presStyleIdx="0" presStyleCnt="3">
        <dgm:presLayoutVars>
          <dgm:bulletEnabled val="1"/>
        </dgm:presLayoutVars>
      </dgm:prSet>
      <dgm:spPr/>
    </dgm:pt>
    <dgm:pt modelId="{CA65472A-CC87-A345-9DA3-CA9FAE0223C0}" type="pres">
      <dgm:prSet presAssocID="{DFE847F0-63BA-46E3-BB18-068FABECB6A1}" presName="ThreeNodes_2" presStyleLbl="node1" presStyleIdx="1" presStyleCnt="3">
        <dgm:presLayoutVars>
          <dgm:bulletEnabled val="1"/>
        </dgm:presLayoutVars>
      </dgm:prSet>
      <dgm:spPr/>
    </dgm:pt>
    <dgm:pt modelId="{358292DF-103C-AE4B-AA75-95201E10113E}" type="pres">
      <dgm:prSet presAssocID="{DFE847F0-63BA-46E3-BB18-068FABECB6A1}" presName="ThreeNodes_3" presStyleLbl="node1" presStyleIdx="2" presStyleCnt="3">
        <dgm:presLayoutVars>
          <dgm:bulletEnabled val="1"/>
        </dgm:presLayoutVars>
      </dgm:prSet>
      <dgm:spPr/>
    </dgm:pt>
    <dgm:pt modelId="{163242DE-55F5-C046-8228-35AB289EA745}" type="pres">
      <dgm:prSet presAssocID="{DFE847F0-63BA-46E3-BB18-068FABECB6A1}" presName="ThreeConn_1-2" presStyleLbl="fgAccFollowNode1" presStyleIdx="0" presStyleCnt="2">
        <dgm:presLayoutVars>
          <dgm:bulletEnabled val="1"/>
        </dgm:presLayoutVars>
      </dgm:prSet>
      <dgm:spPr/>
    </dgm:pt>
    <dgm:pt modelId="{DC38D179-F748-DE4C-84CC-42DD7B301789}" type="pres">
      <dgm:prSet presAssocID="{DFE847F0-63BA-46E3-BB18-068FABECB6A1}" presName="ThreeConn_2-3" presStyleLbl="fgAccFollowNode1" presStyleIdx="1" presStyleCnt="2">
        <dgm:presLayoutVars>
          <dgm:bulletEnabled val="1"/>
        </dgm:presLayoutVars>
      </dgm:prSet>
      <dgm:spPr/>
    </dgm:pt>
    <dgm:pt modelId="{199B558B-869F-C640-87CE-76825A497E76}" type="pres">
      <dgm:prSet presAssocID="{DFE847F0-63BA-46E3-BB18-068FABECB6A1}" presName="ThreeNodes_1_text" presStyleLbl="node1" presStyleIdx="2" presStyleCnt="3">
        <dgm:presLayoutVars>
          <dgm:bulletEnabled val="1"/>
        </dgm:presLayoutVars>
      </dgm:prSet>
      <dgm:spPr/>
    </dgm:pt>
    <dgm:pt modelId="{626B0E6A-574C-2A40-BC3B-FE0B302C9D7B}" type="pres">
      <dgm:prSet presAssocID="{DFE847F0-63BA-46E3-BB18-068FABECB6A1}" presName="ThreeNodes_2_text" presStyleLbl="node1" presStyleIdx="2" presStyleCnt="3">
        <dgm:presLayoutVars>
          <dgm:bulletEnabled val="1"/>
        </dgm:presLayoutVars>
      </dgm:prSet>
      <dgm:spPr/>
    </dgm:pt>
    <dgm:pt modelId="{0467AE72-3EE5-6249-8773-65FD10A21FE9}" type="pres">
      <dgm:prSet presAssocID="{DFE847F0-63BA-46E3-BB18-068FABECB6A1}" presName="ThreeNodes_3_text" presStyleLbl="node1" presStyleIdx="2" presStyleCnt="3">
        <dgm:presLayoutVars>
          <dgm:bulletEnabled val="1"/>
        </dgm:presLayoutVars>
      </dgm:prSet>
      <dgm:spPr/>
    </dgm:pt>
  </dgm:ptLst>
  <dgm:cxnLst>
    <dgm:cxn modelId="{033A390B-6549-5740-B651-C2D0D4802138}" type="presOf" srcId="{5376B7DA-F146-4CFC-A05F-A35F1E23B148}" destId="{DC38D179-F748-DE4C-84CC-42DD7B301789}" srcOrd="0" destOrd="0" presId="urn:microsoft.com/office/officeart/2005/8/layout/vProcess5"/>
    <dgm:cxn modelId="{4D7FC80E-EE96-8347-A7A3-5864FFA5EF67}" type="presOf" srcId="{B4702F33-8F64-4DA1-BBBF-942E73BA527A}" destId="{0467AE72-3EE5-6249-8773-65FD10A21FE9}" srcOrd="1" destOrd="0" presId="urn:microsoft.com/office/officeart/2005/8/layout/vProcess5"/>
    <dgm:cxn modelId="{8E939437-D199-024D-B060-ADF3562BFCD1}" type="presOf" srcId="{E2CD02EC-4D04-4C69-8FE7-E54849519187}" destId="{163242DE-55F5-C046-8228-35AB289EA745}" srcOrd="0" destOrd="0" presId="urn:microsoft.com/office/officeart/2005/8/layout/vProcess5"/>
    <dgm:cxn modelId="{0353E444-718F-6B46-A12D-E68E1872B6E2}" type="presOf" srcId="{8E8BBB3E-1DE0-4E76-B304-8203B863D17E}" destId="{626B0E6A-574C-2A40-BC3B-FE0B302C9D7B}" srcOrd="1" destOrd="0" presId="urn:microsoft.com/office/officeart/2005/8/layout/vProcess5"/>
    <dgm:cxn modelId="{31C01558-D461-4677-8B4E-8D21ADA5D3EA}" srcId="{DFE847F0-63BA-46E3-BB18-068FABECB6A1}" destId="{148F5F46-5AB9-44E3-9EDE-40A6A5490292}" srcOrd="0" destOrd="0" parTransId="{193170FB-078E-4822-A524-23D6CCCFCEA6}" sibTransId="{E2CD02EC-4D04-4C69-8FE7-E54849519187}"/>
    <dgm:cxn modelId="{4CA85573-9E95-7F45-9289-8E3397B7E187}" type="presOf" srcId="{B4702F33-8F64-4DA1-BBBF-942E73BA527A}" destId="{358292DF-103C-AE4B-AA75-95201E10113E}" srcOrd="0" destOrd="0" presId="urn:microsoft.com/office/officeart/2005/8/layout/vProcess5"/>
    <dgm:cxn modelId="{34004E88-A1AA-534C-8126-B957DB0772C3}" type="presOf" srcId="{148F5F46-5AB9-44E3-9EDE-40A6A5490292}" destId="{354B7D47-ECDF-9441-8AB4-6386E1DAF568}" srcOrd="0" destOrd="0" presId="urn:microsoft.com/office/officeart/2005/8/layout/vProcess5"/>
    <dgm:cxn modelId="{133EE2B4-2BAC-CE48-A66F-952EDB25805D}" type="presOf" srcId="{DFE847F0-63BA-46E3-BB18-068FABECB6A1}" destId="{19CF5610-9BB9-434C-8762-B4CCABA36C54}" srcOrd="0" destOrd="0" presId="urn:microsoft.com/office/officeart/2005/8/layout/vProcess5"/>
    <dgm:cxn modelId="{D49E77CD-1756-4CE4-9B84-7790DE4AB124}" srcId="{DFE847F0-63BA-46E3-BB18-068FABECB6A1}" destId="{B4702F33-8F64-4DA1-BBBF-942E73BA527A}" srcOrd="2" destOrd="0" parTransId="{5B054B7D-10E1-45D4-820B-DE448759907E}" sibTransId="{396E7D35-8949-4798-8829-7EBB48C4BFC1}"/>
    <dgm:cxn modelId="{B6863BF3-8632-4A0C-8180-C07BCF2FB90F}" srcId="{DFE847F0-63BA-46E3-BB18-068FABECB6A1}" destId="{8E8BBB3E-1DE0-4E76-B304-8203B863D17E}" srcOrd="1" destOrd="0" parTransId="{3093C989-951F-48C0-B607-B93F070000B5}" sibTransId="{5376B7DA-F146-4CFC-A05F-A35F1E23B148}"/>
    <dgm:cxn modelId="{065B28F8-7FD7-614B-AD4B-9743DF998E92}" type="presOf" srcId="{8E8BBB3E-1DE0-4E76-B304-8203B863D17E}" destId="{CA65472A-CC87-A345-9DA3-CA9FAE0223C0}" srcOrd="0" destOrd="0" presId="urn:microsoft.com/office/officeart/2005/8/layout/vProcess5"/>
    <dgm:cxn modelId="{A3B603F9-C863-2440-BE86-2C3421ECCBCA}" type="presOf" srcId="{148F5F46-5AB9-44E3-9EDE-40A6A5490292}" destId="{199B558B-869F-C640-87CE-76825A497E76}" srcOrd="1" destOrd="0" presId="urn:microsoft.com/office/officeart/2005/8/layout/vProcess5"/>
    <dgm:cxn modelId="{2ABE9754-7AE5-7B4E-BF7E-D1B0AE5D04D7}" type="presParOf" srcId="{19CF5610-9BB9-434C-8762-B4CCABA36C54}" destId="{57E673CA-A892-554F-8A4B-D145672DBFE0}" srcOrd="0" destOrd="0" presId="urn:microsoft.com/office/officeart/2005/8/layout/vProcess5"/>
    <dgm:cxn modelId="{45EEA60F-6CFD-FA4E-A882-57154C32F654}" type="presParOf" srcId="{19CF5610-9BB9-434C-8762-B4CCABA36C54}" destId="{354B7D47-ECDF-9441-8AB4-6386E1DAF568}" srcOrd="1" destOrd="0" presId="urn:microsoft.com/office/officeart/2005/8/layout/vProcess5"/>
    <dgm:cxn modelId="{41668039-6CB5-6B40-8DCF-0E624DBECA84}" type="presParOf" srcId="{19CF5610-9BB9-434C-8762-B4CCABA36C54}" destId="{CA65472A-CC87-A345-9DA3-CA9FAE0223C0}" srcOrd="2" destOrd="0" presId="urn:microsoft.com/office/officeart/2005/8/layout/vProcess5"/>
    <dgm:cxn modelId="{585A81AB-556C-3545-8FDD-83E21DB3A584}" type="presParOf" srcId="{19CF5610-9BB9-434C-8762-B4CCABA36C54}" destId="{358292DF-103C-AE4B-AA75-95201E10113E}" srcOrd="3" destOrd="0" presId="urn:microsoft.com/office/officeart/2005/8/layout/vProcess5"/>
    <dgm:cxn modelId="{DD787218-417F-BC43-B792-BBD9B9EFE470}" type="presParOf" srcId="{19CF5610-9BB9-434C-8762-B4CCABA36C54}" destId="{163242DE-55F5-C046-8228-35AB289EA745}" srcOrd="4" destOrd="0" presId="urn:microsoft.com/office/officeart/2005/8/layout/vProcess5"/>
    <dgm:cxn modelId="{9D16A83E-A6D6-5940-A6EC-D2AFD1BE30F7}" type="presParOf" srcId="{19CF5610-9BB9-434C-8762-B4CCABA36C54}" destId="{DC38D179-F748-DE4C-84CC-42DD7B301789}" srcOrd="5" destOrd="0" presId="urn:microsoft.com/office/officeart/2005/8/layout/vProcess5"/>
    <dgm:cxn modelId="{3DF5E3A6-2182-B646-BC88-369DD1A96543}" type="presParOf" srcId="{19CF5610-9BB9-434C-8762-B4CCABA36C54}" destId="{199B558B-869F-C640-87CE-76825A497E76}" srcOrd="6" destOrd="0" presId="urn:microsoft.com/office/officeart/2005/8/layout/vProcess5"/>
    <dgm:cxn modelId="{E5E4C949-62F9-DD42-B756-111C016D2E2B}" type="presParOf" srcId="{19CF5610-9BB9-434C-8762-B4CCABA36C54}" destId="{626B0E6A-574C-2A40-BC3B-FE0B302C9D7B}" srcOrd="7" destOrd="0" presId="urn:microsoft.com/office/officeart/2005/8/layout/vProcess5"/>
    <dgm:cxn modelId="{80B71B08-4B1C-6A44-8183-0810078BC6E8}" type="presParOf" srcId="{19CF5610-9BB9-434C-8762-B4CCABA36C54}" destId="{0467AE72-3EE5-6249-8773-65FD10A21FE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BEA67-7610-B54A-AE36-A7E01CFB1F4B}">
      <dsp:nvSpPr>
        <dsp:cNvPr id="0" name=""/>
        <dsp:cNvSpPr/>
      </dsp:nvSpPr>
      <dsp:spPr>
        <a:xfrm>
          <a:off x="3236" y="768415"/>
          <a:ext cx="1149216" cy="1608902"/>
        </a:xfrm>
        <a:prstGeom prst="rect">
          <a:avLst/>
        </a:prstGeom>
        <a:solidFill>
          <a:schemeClr val="accent5">
            <a:tint val="40000"/>
            <a:alpha val="90000"/>
            <a:hueOff val="0"/>
            <a:satOff val="0"/>
            <a:lumOff val="0"/>
            <a:alphaOff val="0"/>
          </a:schemeClr>
        </a:solidFill>
        <a:ln w="1270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1. Recognize it</a:t>
          </a:r>
          <a:endParaRPr lang="en-US" sz="1100" kern="1200">
            <a:latin typeface="Dagny OT" panose="020B0504020201020104" pitchFamily="34" charset="77"/>
          </a:endParaRPr>
        </a:p>
      </dsp:txBody>
      <dsp:txXfrm>
        <a:off x="3236" y="1379798"/>
        <a:ext cx="1149216" cy="965341"/>
      </dsp:txXfrm>
    </dsp:sp>
    <dsp:sp modelId="{124310DE-8D8B-C246-A3B0-8EFF7060D62B}">
      <dsp:nvSpPr>
        <dsp:cNvPr id="0" name=""/>
        <dsp:cNvSpPr/>
      </dsp:nvSpPr>
      <dsp:spPr>
        <a:xfrm>
          <a:off x="336509" y="929305"/>
          <a:ext cx="482670" cy="482670"/>
        </a:xfrm>
        <a:prstGeom prst="ellipse">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1</a:t>
          </a:r>
        </a:p>
      </dsp:txBody>
      <dsp:txXfrm>
        <a:off x="407194" y="999990"/>
        <a:ext cx="341300" cy="341300"/>
      </dsp:txXfrm>
    </dsp:sp>
    <dsp:sp modelId="{8C7841DC-03CA-5349-A133-DE65504FBFBE}">
      <dsp:nvSpPr>
        <dsp:cNvPr id="0" name=""/>
        <dsp:cNvSpPr/>
      </dsp:nvSpPr>
      <dsp:spPr>
        <a:xfrm>
          <a:off x="3236" y="2377245"/>
          <a:ext cx="1149216" cy="72"/>
        </a:xfrm>
        <a:prstGeom prst="rect">
          <a:avLst/>
        </a:prstGeom>
        <a:gradFill rotWithShape="0">
          <a:gsLst>
            <a:gs pos="0">
              <a:schemeClr val="accent5">
                <a:hueOff val="-45533"/>
                <a:satOff val="-3962"/>
                <a:lumOff val="-39"/>
                <a:alphaOff val="0"/>
                <a:tint val="98000"/>
                <a:lumMod val="110000"/>
              </a:schemeClr>
            </a:gs>
            <a:gs pos="84000">
              <a:schemeClr val="accent5">
                <a:hueOff val="-45533"/>
                <a:satOff val="-3962"/>
                <a:lumOff val="-39"/>
                <a:alphaOff val="0"/>
                <a:shade val="90000"/>
                <a:lumMod val="88000"/>
              </a:schemeClr>
            </a:gs>
          </a:gsLst>
          <a:lin ang="5400000" scaled="0"/>
        </a:gradFill>
        <a:ln w="12700" cap="rnd" cmpd="sng" algn="ctr">
          <a:solidFill>
            <a:schemeClr val="accent5">
              <a:hueOff val="-45533"/>
              <a:satOff val="-3962"/>
              <a:lumOff val="-39"/>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E6D815A-8EDE-0B48-BA0C-24D181A47F6E}">
      <dsp:nvSpPr>
        <dsp:cNvPr id="0" name=""/>
        <dsp:cNvSpPr/>
      </dsp:nvSpPr>
      <dsp:spPr>
        <a:xfrm>
          <a:off x="1267374" y="768415"/>
          <a:ext cx="1149216" cy="1608902"/>
        </a:xfrm>
        <a:prstGeom prst="rect">
          <a:avLst/>
        </a:prstGeom>
        <a:solidFill>
          <a:schemeClr val="accent5">
            <a:tint val="40000"/>
            <a:alpha val="90000"/>
            <a:hueOff val="-35831"/>
            <a:satOff val="-7759"/>
            <a:lumOff val="-437"/>
            <a:alphaOff val="0"/>
          </a:schemeClr>
        </a:solidFill>
        <a:ln w="12700" cap="rnd" cmpd="sng" algn="ctr">
          <a:solidFill>
            <a:schemeClr val="accent5">
              <a:tint val="40000"/>
              <a:alpha val="90000"/>
              <a:hueOff val="-35831"/>
              <a:satOff val="-7759"/>
              <a:lumOff val="-4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2. Prioritize the decisions</a:t>
          </a:r>
          <a:endParaRPr lang="en-US" sz="1100" kern="1200">
            <a:latin typeface="Dagny OT" panose="020B0504020201020104" pitchFamily="34" charset="77"/>
          </a:endParaRPr>
        </a:p>
      </dsp:txBody>
      <dsp:txXfrm>
        <a:off x="1267374" y="1379798"/>
        <a:ext cx="1149216" cy="965341"/>
      </dsp:txXfrm>
    </dsp:sp>
    <dsp:sp modelId="{19708555-1A0B-3F43-8A2B-A82E5FBBFAAC}">
      <dsp:nvSpPr>
        <dsp:cNvPr id="0" name=""/>
        <dsp:cNvSpPr/>
      </dsp:nvSpPr>
      <dsp:spPr>
        <a:xfrm>
          <a:off x="1600646" y="929305"/>
          <a:ext cx="482670" cy="482670"/>
        </a:xfrm>
        <a:prstGeom prst="ellipse">
          <a:avLst/>
        </a:prstGeom>
        <a:gradFill rotWithShape="0">
          <a:gsLst>
            <a:gs pos="0">
              <a:schemeClr val="accent5">
                <a:hueOff val="-91066"/>
                <a:satOff val="-7924"/>
                <a:lumOff val="-78"/>
                <a:alphaOff val="0"/>
                <a:tint val="98000"/>
                <a:lumMod val="110000"/>
              </a:schemeClr>
            </a:gs>
            <a:gs pos="84000">
              <a:schemeClr val="accent5">
                <a:hueOff val="-91066"/>
                <a:satOff val="-7924"/>
                <a:lumOff val="-78"/>
                <a:alphaOff val="0"/>
                <a:shade val="90000"/>
                <a:lumMod val="88000"/>
              </a:schemeClr>
            </a:gs>
          </a:gsLst>
          <a:lin ang="5400000" scaled="0"/>
        </a:gradFill>
        <a:ln w="12700" cap="rnd" cmpd="sng" algn="ctr">
          <a:solidFill>
            <a:schemeClr val="accent5">
              <a:hueOff val="-91066"/>
              <a:satOff val="-7924"/>
              <a:lumOff val="-7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2</a:t>
          </a:r>
        </a:p>
      </dsp:txBody>
      <dsp:txXfrm>
        <a:off x="1671331" y="999990"/>
        <a:ext cx="341300" cy="341300"/>
      </dsp:txXfrm>
    </dsp:sp>
    <dsp:sp modelId="{F1417836-5EF6-2B43-B566-CEEE8DF269B6}">
      <dsp:nvSpPr>
        <dsp:cNvPr id="0" name=""/>
        <dsp:cNvSpPr/>
      </dsp:nvSpPr>
      <dsp:spPr>
        <a:xfrm>
          <a:off x="1267374" y="2377245"/>
          <a:ext cx="1149216" cy="72"/>
        </a:xfrm>
        <a:prstGeom prst="rect">
          <a:avLst/>
        </a:prstGeom>
        <a:gradFill rotWithShape="0">
          <a:gsLst>
            <a:gs pos="0">
              <a:schemeClr val="accent5">
                <a:hueOff val="-136599"/>
                <a:satOff val="-11886"/>
                <a:lumOff val="-118"/>
                <a:alphaOff val="0"/>
                <a:tint val="98000"/>
                <a:lumMod val="110000"/>
              </a:schemeClr>
            </a:gs>
            <a:gs pos="84000">
              <a:schemeClr val="accent5">
                <a:hueOff val="-136599"/>
                <a:satOff val="-11886"/>
                <a:lumOff val="-118"/>
                <a:alphaOff val="0"/>
                <a:shade val="90000"/>
                <a:lumMod val="88000"/>
              </a:schemeClr>
            </a:gs>
          </a:gsLst>
          <a:lin ang="5400000" scaled="0"/>
        </a:gradFill>
        <a:ln w="12700" cap="rnd" cmpd="sng" algn="ctr">
          <a:solidFill>
            <a:schemeClr val="accent5">
              <a:hueOff val="-136599"/>
              <a:satOff val="-11886"/>
              <a:lumOff val="-11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4A31D4AD-4B15-7F4C-87B1-9107D1A23F4C}">
      <dsp:nvSpPr>
        <dsp:cNvPr id="0" name=""/>
        <dsp:cNvSpPr/>
      </dsp:nvSpPr>
      <dsp:spPr>
        <a:xfrm>
          <a:off x="2531512" y="768415"/>
          <a:ext cx="1149216" cy="1608902"/>
        </a:xfrm>
        <a:prstGeom prst="rect">
          <a:avLst/>
        </a:prstGeom>
        <a:solidFill>
          <a:schemeClr val="accent5">
            <a:tint val="40000"/>
            <a:alpha val="90000"/>
            <a:hueOff val="-71662"/>
            <a:satOff val="-15519"/>
            <a:lumOff val="-874"/>
            <a:alphaOff val="0"/>
          </a:schemeClr>
        </a:solidFill>
        <a:ln w="12700" cap="rnd" cmpd="sng" algn="ctr">
          <a:solidFill>
            <a:schemeClr val="accent5">
              <a:tint val="40000"/>
              <a:alpha val="90000"/>
              <a:hueOff val="-71662"/>
              <a:satOff val="-15519"/>
              <a:lumOff val="-87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3. Take a break</a:t>
          </a:r>
          <a:endParaRPr lang="en-US" sz="1100" kern="1200">
            <a:latin typeface="Dagny OT" panose="020B0504020201020104" pitchFamily="34" charset="77"/>
          </a:endParaRPr>
        </a:p>
      </dsp:txBody>
      <dsp:txXfrm>
        <a:off x="2531512" y="1379798"/>
        <a:ext cx="1149216" cy="965341"/>
      </dsp:txXfrm>
    </dsp:sp>
    <dsp:sp modelId="{598DD8A9-0C0A-9242-A441-C122DD2868C0}">
      <dsp:nvSpPr>
        <dsp:cNvPr id="0" name=""/>
        <dsp:cNvSpPr/>
      </dsp:nvSpPr>
      <dsp:spPr>
        <a:xfrm>
          <a:off x="2864784" y="929305"/>
          <a:ext cx="482670" cy="482670"/>
        </a:xfrm>
        <a:prstGeom prst="ellipse">
          <a:avLst/>
        </a:prstGeom>
        <a:gradFill rotWithShape="0">
          <a:gsLst>
            <a:gs pos="0">
              <a:schemeClr val="accent5">
                <a:hueOff val="-182132"/>
                <a:satOff val="-15848"/>
                <a:lumOff val="-157"/>
                <a:alphaOff val="0"/>
                <a:tint val="98000"/>
                <a:lumMod val="110000"/>
              </a:schemeClr>
            </a:gs>
            <a:gs pos="84000">
              <a:schemeClr val="accent5">
                <a:hueOff val="-182132"/>
                <a:satOff val="-15848"/>
                <a:lumOff val="-157"/>
                <a:alphaOff val="0"/>
                <a:shade val="90000"/>
                <a:lumMod val="88000"/>
              </a:schemeClr>
            </a:gs>
          </a:gsLst>
          <a:lin ang="5400000" scaled="0"/>
        </a:gradFill>
        <a:ln w="12700" cap="rnd" cmpd="sng" algn="ctr">
          <a:solidFill>
            <a:schemeClr val="accent5">
              <a:hueOff val="-182132"/>
              <a:satOff val="-15848"/>
              <a:lumOff val="-157"/>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3</a:t>
          </a:r>
        </a:p>
      </dsp:txBody>
      <dsp:txXfrm>
        <a:off x="2935469" y="999990"/>
        <a:ext cx="341300" cy="341300"/>
      </dsp:txXfrm>
    </dsp:sp>
    <dsp:sp modelId="{FD261C62-741C-EA42-A710-08B07A030A55}">
      <dsp:nvSpPr>
        <dsp:cNvPr id="0" name=""/>
        <dsp:cNvSpPr/>
      </dsp:nvSpPr>
      <dsp:spPr>
        <a:xfrm>
          <a:off x="2531512" y="2377245"/>
          <a:ext cx="1149216" cy="72"/>
        </a:xfrm>
        <a:prstGeom prst="rect">
          <a:avLst/>
        </a:prstGeom>
        <a:gradFill rotWithShape="0">
          <a:gsLst>
            <a:gs pos="0">
              <a:schemeClr val="accent5">
                <a:hueOff val="-227665"/>
                <a:satOff val="-19810"/>
                <a:lumOff val="-196"/>
                <a:alphaOff val="0"/>
                <a:tint val="98000"/>
                <a:lumMod val="110000"/>
              </a:schemeClr>
            </a:gs>
            <a:gs pos="84000">
              <a:schemeClr val="accent5">
                <a:hueOff val="-227665"/>
                <a:satOff val="-19810"/>
                <a:lumOff val="-196"/>
                <a:alphaOff val="0"/>
                <a:shade val="90000"/>
                <a:lumMod val="88000"/>
              </a:schemeClr>
            </a:gs>
          </a:gsLst>
          <a:lin ang="5400000" scaled="0"/>
        </a:gradFill>
        <a:ln w="12700" cap="rnd" cmpd="sng" algn="ctr">
          <a:solidFill>
            <a:schemeClr val="accent5">
              <a:hueOff val="-227665"/>
              <a:satOff val="-19810"/>
              <a:lumOff val="-196"/>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BA8A392-BCE9-E144-8484-4899899C64B5}">
      <dsp:nvSpPr>
        <dsp:cNvPr id="0" name=""/>
        <dsp:cNvSpPr/>
      </dsp:nvSpPr>
      <dsp:spPr>
        <a:xfrm>
          <a:off x="3795649" y="768415"/>
          <a:ext cx="1149216" cy="1608902"/>
        </a:xfrm>
        <a:prstGeom prst="rect">
          <a:avLst/>
        </a:prstGeom>
        <a:solidFill>
          <a:schemeClr val="accent5">
            <a:tint val="40000"/>
            <a:alpha val="90000"/>
            <a:hueOff val="-107493"/>
            <a:satOff val="-23278"/>
            <a:lumOff val="-1311"/>
            <a:alphaOff val="0"/>
          </a:schemeClr>
        </a:solidFill>
        <a:ln w="12700" cap="rnd" cmpd="sng" algn="ctr">
          <a:solidFill>
            <a:schemeClr val="accent5">
              <a:tint val="40000"/>
              <a:alpha val="90000"/>
              <a:hueOff val="-107493"/>
              <a:satOff val="-23278"/>
              <a:lumOff val="-13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4. Ask for advice</a:t>
          </a:r>
          <a:endParaRPr lang="en-US" sz="1100" kern="1200">
            <a:latin typeface="Dagny OT" panose="020B0504020201020104" pitchFamily="34" charset="77"/>
          </a:endParaRPr>
        </a:p>
      </dsp:txBody>
      <dsp:txXfrm>
        <a:off x="3795649" y="1379798"/>
        <a:ext cx="1149216" cy="965341"/>
      </dsp:txXfrm>
    </dsp:sp>
    <dsp:sp modelId="{84E1E677-FED8-3045-8FE6-8C4368ED2000}">
      <dsp:nvSpPr>
        <dsp:cNvPr id="0" name=""/>
        <dsp:cNvSpPr/>
      </dsp:nvSpPr>
      <dsp:spPr>
        <a:xfrm>
          <a:off x="4128922" y="929305"/>
          <a:ext cx="482670" cy="482670"/>
        </a:xfrm>
        <a:prstGeom prst="ellipse">
          <a:avLst/>
        </a:prstGeom>
        <a:gradFill rotWithShape="0">
          <a:gsLst>
            <a:gs pos="0">
              <a:schemeClr val="accent5">
                <a:hueOff val="-273198"/>
                <a:satOff val="-23772"/>
                <a:lumOff val="-235"/>
                <a:alphaOff val="0"/>
                <a:tint val="98000"/>
                <a:lumMod val="110000"/>
              </a:schemeClr>
            </a:gs>
            <a:gs pos="84000">
              <a:schemeClr val="accent5">
                <a:hueOff val="-273198"/>
                <a:satOff val="-23772"/>
                <a:lumOff val="-235"/>
                <a:alphaOff val="0"/>
                <a:shade val="90000"/>
                <a:lumMod val="88000"/>
              </a:schemeClr>
            </a:gs>
          </a:gsLst>
          <a:lin ang="5400000" scaled="0"/>
        </a:gradFill>
        <a:ln w="12700" cap="rnd" cmpd="sng" algn="ctr">
          <a:solidFill>
            <a:schemeClr val="accent5">
              <a:hueOff val="-273198"/>
              <a:satOff val="-23772"/>
              <a:lumOff val="-235"/>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4</a:t>
          </a:r>
        </a:p>
      </dsp:txBody>
      <dsp:txXfrm>
        <a:off x="4199607" y="999990"/>
        <a:ext cx="341300" cy="341300"/>
      </dsp:txXfrm>
    </dsp:sp>
    <dsp:sp modelId="{97B2BB5D-39CD-8241-91D4-F9F14008D386}">
      <dsp:nvSpPr>
        <dsp:cNvPr id="0" name=""/>
        <dsp:cNvSpPr/>
      </dsp:nvSpPr>
      <dsp:spPr>
        <a:xfrm>
          <a:off x="3795649" y="2377245"/>
          <a:ext cx="1149216" cy="72"/>
        </a:xfrm>
        <a:prstGeom prst="rect">
          <a:avLst/>
        </a:prstGeom>
        <a:gradFill rotWithShape="0">
          <a:gsLst>
            <a:gs pos="0">
              <a:schemeClr val="accent5">
                <a:hueOff val="-318731"/>
                <a:satOff val="-27734"/>
                <a:lumOff val="-274"/>
                <a:alphaOff val="0"/>
                <a:tint val="98000"/>
                <a:lumMod val="110000"/>
              </a:schemeClr>
            </a:gs>
            <a:gs pos="84000">
              <a:schemeClr val="accent5">
                <a:hueOff val="-318731"/>
                <a:satOff val="-27734"/>
                <a:lumOff val="-274"/>
                <a:alphaOff val="0"/>
                <a:shade val="90000"/>
                <a:lumMod val="88000"/>
              </a:schemeClr>
            </a:gs>
          </a:gsLst>
          <a:lin ang="5400000" scaled="0"/>
        </a:gradFill>
        <a:ln w="12700" cap="rnd" cmpd="sng" algn="ctr">
          <a:solidFill>
            <a:schemeClr val="accent5">
              <a:hueOff val="-318731"/>
              <a:satOff val="-27734"/>
              <a:lumOff val="-274"/>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2C051E3F-076C-DF48-A3BB-80CD92C09758}">
      <dsp:nvSpPr>
        <dsp:cNvPr id="0" name=""/>
        <dsp:cNvSpPr/>
      </dsp:nvSpPr>
      <dsp:spPr>
        <a:xfrm>
          <a:off x="5059787" y="768415"/>
          <a:ext cx="1149216" cy="1608902"/>
        </a:xfrm>
        <a:prstGeom prst="rect">
          <a:avLst/>
        </a:prstGeom>
        <a:solidFill>
          <a:schemeClr val="accent5">
            <a:tint val="40000"/>
            <a:alpha val="90000"/>
            <a:hueOff val="-143324"/>
            <a:satOff val="-31038"/>
            <a:lumOff val="-1749"/>
            <a:alphaOff val="0"/>
          </a:schemeClr>
        </a:solidFill>
        <a:ln w="12700" cap="rnd" cmpd="sng" algn="ctr">
          <a:solidFill>
            <a:schemeClr val="accent5">
              <a:tint val="40000"/>
              <a:alpha val="90000"/>
              <a:hueOff val="-143324"/>
              <a:satOff val="-31038"/>
              <a:lumOff val="-17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5. Make small, quick decisions</a:t>
          </a:r>
          <a:endParaRPr lang="en-US" sz="1100" kern="1200">
            <a:latin typeface="Dagny OT" panose="020B0504020201020104" pitchFamily="34" charset="77"/>
          </a:endParaRPr>
        </a:p>
      </dsp:txBody>
      <dsp:txXfrm>
        <a:off x="5059787" y="1379798"/>
        <a:ext cx="1149216" cy="965341"/>
      </dsp:txXfrm>
    </dsp:sp>
    <dsp:sp modelId="{20AC0F40-7E6F-5B4B-98DB-5C1224D43BB4}">
      <dsp:nvSpPr>
        <dsp:cNvPr id="0" name=""/>
        <dsp:cNvSpPr/>
      </dsp:nvSpPr>
      <dsp:spPr>
        <a:xfrm>
          <a:off x="5393060" y="929305"/>
          <a:ext cx="482670" cy="482670"/>
        </a:xfrm>
        <a:prstGeom prst="ellipse">
          <a:avLst/>
        </a:prstGeom>
        <a:gradFill rotWithShape="0">
          <a:gsLst>
            <a:gs pos="0">
              <a:schemeClr val="accent5">
                <a:hueOff val="-364264"/>
                <a:satOff val="-31697"/>
                <a:lumOff val="-314"/>
                <a:alphaOff val="0"/>
                <a:tint val="98000"/>
                <a:lumMod val="110000"/>
              </a:schemeClr>
            </a:gs>
            <a:gs pos="84000">
              <a:schemeClr val="accent5">
                <a:hueOff val="-364264"/>
                <a:satOff val="-31697"/>
                <a:lumOff val="-314"/>
                <a:alphaOff val="0"/>
                <a:shade val="90000"/>
                <a:lumMod val="88000"/>
              </a:schemeClr>
            </a:gs>
          </a:gsLst>
          <a:lin ang="5400000" scaled="0"/>
        </a:gradFill>
        <a:ln w="12700" cap="rnd" cmpd="sng" algn="ctr">
          <a:solidFill>
            <a:schemeClr val="accent5">
              <a:hueOff val="-364264"/>
              <a:satOff val="-31697"/>
              <a:lumOff val="-314"/>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5</a:t>
          </a:r>
        </a:p>
      </dsp:txBody>
      <dsp:txXfrm>
        <a:off x="5463745" y="999990"/>
        <a:ext cx="341300" cy="341300"/>
      </dsp:txXfrm>
    </dsp:sp>
    <dsp:sp modelId="{22D3980A-F73D-7441-8EE5-E00491B22894}">
      <dsp:nvSpPr>
        <dsp:cNvPr id="0" name=""/>
        <dsp:cNvSpPr/>
      </dsp:nvSpPr>
      <dsp:spPr>
        <a:xfrm>
          <a:off x="5059787" y="2377245"/>
          <a:ext cx="1149216" cy="72"/>
        </a:xfrm>
        <a:prstGeom prst="rect">
          <a:avLst/>
        </a:prstGeom>
        <a:gradFill rotWithShape="0">
          <a:gsLst>
            <a:gs pos="0">
              <a:schemeClr val="accent5">
                <a:hueOff val="-409797"/>
                <a:satOff val="-35659"/>
                <a:lumOff val="-353"/>
                <a:alphaOff val="0"/>
                <a:tint val="98000"/>
                <a:lumMod val="110000"/>
              </a:schemeClr>
            </a:gs>
            <a:gs pos="84000">
              <a:schemeClr val="accent5">
                <a:hueOff val="-409797"/>
                <a:satOff val="-35659"/>
                <a:lumOff val="-353"/>
                <a:alphaOff val="0"/>
                <a:shade val="90000"/>
                <a:lumMod val="88000"/>
              </a:schemeClr>
            </a:gs>
          </a:gsLst>
          <a:lin ang="5400000" scaled="0"/>
        </a:gradFill>
        <a:ln w="12700" cap="rnd" cmpd="sng" algn="ctr">
          <a:solidFill>
            <a:schemeClr val="accent5">
              <a:hueOff val="-409797"/>
              <a:satOff val="-35659"/>
              <a:lumOff val="-353"/>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559368D6-90F1-F940-974B-409C6F41CF6A}">
      <dsp:nvSpPr>
        <dsp:cNvPr id="0" name=""/>
        <dsp:cNvSpPr/>
      </dsp:nvSpPr>
      <dsp:spPr>
        <a:xfrm>
          <a:off x="6323925" y="768415"/>
          <a:ext cx="1149216" cy="1608902"/>
        </a:xfrm>
        <a:prstGeom prst="rect">
          <a:avLst/>
        </a:prstGeom>
        <a:solidFill>
          <a:schemeClr val="accent5">
            <a:tint val="40000"/>
            <a:alpha val="90000"/>
            <a:hueOff val="-179155"/>
            <a:satOff val="-38797"/>
            <a:lumOff val="-2186"/>
            <a:alphaOff val="0"/>
          </a:schemeClr>
        </a:solidFill>
        <a:ln w="12700" cap="rnd" cmpd="sng" algn="ctr">
          <a:solidFill>
            <a:schemeClr val="accent5">
              <a:tint val="40000"/>
              <a:alpha val="90000"/>
              <a:hueOff val="-179155"/>
              <a:satOff val="-38797"/>
              <a:lumOff val="-21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6. Set a deadline</a:t>
          </a:r>
          <a:endParaRPr lang="en-US" sz="1100" kern="1200">
            <a:latin typeface="Dagny OT" panose="020B0504020201020104" pitchFamily="34" charset="77"/>
          </a:endParaRPr>
        </a:p>
      </dsp:txBody>
      <dsp:txXfrm>
        <a:off x="6323925" y="1379798"/>
        <a:ext cx="1149216" cy="965341"/>
      </dsp:txXfrm>
    </dsp:sp>
    <dsp:sp modelId="{68A3F197-DE03-F840-8B61-1B2830005ACE}">
      <dsp:nvSpPr>
        <dsp:cNvPr id="0" name=""/>
        <dsp:cNvSpPr/>
      </dsp:nvSpPr>
      <dsp:spPr>
        <a:xfrm>
          <a:off x="6657198" y="929305"/>
          <a:ext cx="482670" cy="482670"/>
        </a:xfrm>
        <a:prstGeom prst="ellipse">
          <a:avLst/>
        </a:prstGeom>
        <a:gradFill rotWithShape="0">
          <a:gsLst>
            <a:gs pos="0">
              <a:schemeClr val="accent5">
                <a:hueOff val="-455330"/>
                <a:satOff val="-39621"/>
                <a:lumOff val="-392"/>
                <a:alphaOff val="0"/>
                <a:tint val="98000"/>
                <a:lumMod val="110000"/>
              </a:schemeClr>
            </a:gs>
            <a:gs pos="84000">
              <a:schemeClr val="accent5">
                <a:hueOff val="-455330"/>
                <a:satOff val="-39621"/>
                <a:lumOff val="-392"/>
                <a:alphaOff val="0"/>
                <a:shade val="90000"/>
                <a:lumMod val="88000"/>
              </a:schemeClr>
            </a:gs>
          </a:gsLst>
          <a:lin ang="5400000" scaled="0"/>
        </a:gradFill>
        <a:ln w="12700" cap="rnd" cmpd="sng" algn="ctr">
          <a:solidFill>
            <a:schemeClr val="accent5">
              <a:hueOff val="-455330"/>
              <a:satOff val="-39621"/>
              <a:lumOff val="-392"/>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6</a:t>
          </a:r>
        </a:p>
      </dsp:txBody>
      <dsp:txXfrm>
        <a:off x="6727883" y="999990"/>
        <a:ext cx="341300" cy="341300"/>
      </dsp:txXfrm>
    </dsp:sp>
    <dsp:sp modelId="{4691472E-EF9C-DE44-A018-B726317AB58D}">
      <dsp:nvSpPr>
        <dsp:cNvPr id="0" name=""/>
        <dsp:cNvSpPr/>
      </dsp:nvSpPr>
      <dsp:spPr>
        <a:xfrm>
          <a:off x="6323925" y="2377245"/>
          <a:ext cx="1149216" cy="72"/>
        </a:xfrm>
        <a:prstGeom prst="rect">
          <a:avLst/>
        </a:prstGeom>
        <a:gradFill rotWithShape="0">
          <a:gsLst>
            <a:gs pos="0">
              <a:schemeClr val="accent5">
                <a:hueOff val="-500863"/>
                <a:satOff val="-43583"/>
                <a:lumOff val="-431"/>
                <a:alphaOff val="0"/>
                <a:tint val="98000"/>
                <a:lumMod val="110000"/>
              </a:schemeClr>
            </a:gs>
            <a:gs pos="84000">
              <a:schemeClr val="accent5">
                <a:hueOff val="-500863"/>
                <a:satOff val="-43583"/>
                <a:lumOff val="-431"/>
                <a:alphaOff val="0"/>
                <a:shade val="90000"/>
                <a:lumMod val="88000"/>
              </a:schemeClr>
            </a:gs>
          </a:gsLst>
          <a:lin ang="5400000" scaled="0"/>
        </a:gradFill>
        <a:ln w="12700" cap="rnd" cmpd="sng" algn="ctr">
          <a:solidFill>
            <a:schemeClr val="accent5">
              <a:hueOff val="-500863"/>
              <a:satOff val="-43583"/>
              <a:lumOff val="-431"/>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C3A92E61-69A4-514A-A414-C3F1D26ACEED}">
      <dsp:nvSpPr>
        <dsp:cNvPr id="0" name=""/>
        <dsp:cNvSpPr/>
      </dsp:nvSpPr>
      <dsp:spPr>
        <a:xfrm>
          <a:off x="7588063" y="768415"/>
          <a:ext cx="1149216" cy="1608902"/>
        </a:xfrm>
        <a:prstGeom prst="rect">
          <a:avLst/>
        </a:prstGeom>
        <a:solidFill>
          <a:schemeClr val="accent5">
            <a:tint val="40000"/>
            <a:alpha val="90000"/>
            <a:hueOff val="-214986"/>
            <a:satOff val="-46557"/>
            <a:lumOff val="-2623"/>
            <a:alphaOff val="0"/>
          </a:schemeClr>
        </a:solidFill>
        <a:ln w="12700" cap="rnd" cmpd="sng" algn="ctr">
          <a:solidFill>
            <a:schemeClr val="accent5">
              <a:tint val="40000"/>
              <a:alpha val="90000"/>
              <a:hueOff val="-214986"/>
              <a:satOff val="-46557"/>
              <a:lumOff val="-262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7. Understand your goals</a:t>
          </a:r>
          <a:endParaRPr lang="en-US" sz="1100" kern="1200">
            <a:latin typeface="Dagny OT" panose="020B0504020201020104" pitchFamily="34" charset="77"/>
          </a:endParaRPr>
        </a:p>
      </dsp:txBody>
      <dsp:txXfrm>
        <a:off x="7588063" y="1379798"/>
        <a:ext cx="1149216" cy="965341"/>
      </dsp:txXfrm>
    </dsp:sp>
    <dsp:sp modelId="{2C884193-69AE-1E46-B2A6-A870C6317812}">
      <dsp:nvSpPr>
        <dsp:cNvPr id="0" name=""/>
        <dsp:cNvSpPr/>
      </dsp:nvSpPr>
      <dsp:spPr>
        <a:xfrm>
          <a:off x="7921336" y="929305"/>
          <a:ext cx="482670" cy="482670"/>
        </a:xfrm>
        <a:prstGeom prst="ellipse">
          <a:avLst/>
        </a:prstGeom>
        <a:gradFill rotWithShape="0">
          <a:gsLst>
            <a:gs pos="0">
              <a:schemeClr val="accent5">
                <a:hueOff val="-546396"/>
                <a:satOff val="-47545"/>
                <a:lumOff val="-470"/>
                <a:alphaOff val="0"/>
                <a:tint val="98000"/>
                <a:lumMod val="110000"/>
              </a:schemeClr>
            </a:gs>
            <a:gs pos="84000">
              <a:schemeClr val="accent5">
                <a:hueOff val="-546396"/>
                <a:satOff val="-47545"/>
                <a:lumOff val="-470"/>
                <a:alphaOff val="0"/>
                <a:shade val="90000"/>
                <a:lumMod val="88000"/>
              </a:schemeClr>
            </a:gs>
          </a:gsLst>
          <a:lin ang="5400000" scaled="0"/>
        </a:gradFill>
        <a:ln w="12700" cap="rnd" cmpd="sng" algn="ctr">
          <a:solidFill>
            <a:schemeClr val="accent5">
              <a:hueOff val="-546396"/>
              <a:satOff val="-47545"/>
              <a:lumOff val="-47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7</a:t>
          </a:r>
        </a:p>
      </dsp:txBody>
      <dsp:txXfrm>
        <a:off x="7992021" y="999990"/>
        <a:ext cx="341300" cy="341300"/>
      </dsp:txXfrm>
    </dsp:sp>
    <dsp:sp modelId="{4A800741-F7EF-3F4C-8E3D-05D08507A9A6}">
      <dsp:nvSpPr>
        <dsp:cNvPr id="0" name=""/>
        <dsp:cNvSpPr/>
      </dsp:nvSpPr>
      <dsp:spPr>
        <a:xfrm>
          <a:off x="7588063" y="2377245"/>
          <a:ext cx="1149216" cy="72"/>
        </a:xfrm>
        <a:prstGeom prst="rect">
          <a:avLst/>
        </a:prstGeom>
        <a:gradFill rotWithShape="0">
          <a:gsLst>
            <a:gs pos="0">
              <a:schemeClr val="accent5">
                <a:hueOff val="-591929"/>
                <a:satOff val="-51507"/>
                <a:lumOff val="-510"/>
                <a:alphaOff val="0"/>
                <a:tint val="98000"/>
                <a:lumMod val="110000"/>
              </a:schemeClr>
            </a:gs>
            <a:gs pos="84000">
              <a:schemeClr val="accent5">
                <a:hueOff val="-591929"/>
                <a:satOff val="-51507"/>
                <a:lumOff val="-510"/>
                <a:alphaOff val="0"/>
                <a:shade val="90000"/>
                <a:lumMod val="88000"/>
              </a:schemeClr>
            </a:gs>
          </a:gsLst>
          <a:lin ang="5400000" scaled="0"/>
        </a:gradFill>
        <a:ln w="12700" cap="rnd" cmpd="sng" algn="ctr">
          <a:solidFill>
            <a:schemeClr val="accent5">
              <a:hueOff val="-591929"/>
              <a:satOff val="-51507"/>
              <a:lumOff val="-51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3843FFE5-F457-0D4D-B29D-FFC3AB0F362B}">
      <dsp:nvSpPr>
        <dsp:cNvPr id="0" name=""/>
        <dsp:cNvSpPr/>
      </dsp:nvSpPr>
      <dsp:spPr>
        <a:xfrm>
          <a:off x="8852201" y="768415"/>
          <a:ext cx="1149216" cy="1608902"/>
        </a:xfrm>
        <a:prstGeom prst="rect">
          <a:avLst/>
        </a:prstGeom>
        <a:solidFill>
          <a:schemeClr val="accent5">
            <a:tint val="40000"/>
            <a:alpha val="90000"/>
            <a:hueOff val="-250817"/>
            <a:satOff val="-54316"/>
            <a:lumOff val="-3060"/>
            <a:alphaOff val="0"/>
          </a:schemeClr>
        </a:solidFill>
        <a:ln w="12700" cap="rnd" cmpd="sng" algn="ctr">
          <a:solidFill>
            <a:schemeClr val="accent5">
              <a:tint val="40000"/>
              <a:alpha val="90000"/>
              <a:hueOff val="-250817"/>
              <a:satOff val="-54316"/>
              <a:lumOff val="-30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9597" tIns="330200" rIns="89597" bIns="330200" numCol="1" spcCol="1270" anchor="t" anchorCtr="0">
          <a:noAutofit/>
        </a:bodyPr>
        <a:lstStyle/>
        <a:p>
          <a:pPr marL="0" lvl="0" indent="0" algn="ctr" defTabSz="488950">
            <a:lnSpc>
              <a:spcPct val="90000"/>
            </a:lnSpc>
            <a:spcBef>
              <a:spcPct val="0"/>
            </a:spcBef>
            <a:spcAft>
              <a:spcPct val="35000"/>
            </a:spcAft>
            <a:buNone/>
            <a:defRPr cap="all"/>
          </a:pPr>
          <a:r>
            <a:rPr lang="en-CA" sz="1100" kern="1200">
              <a:latin typeface="Dagny OT" panose="020B0504020201020104" pitchFamily="34" charset="77"/>
            </a:rPr>
            <a:t>8. Limit your information intake</a:t>
          </a:r>
          <a:endParaRPr lang="en-US" sz="1100" kern="1200">
            <a:latin typeface="Dagny OT" panose="020B0504020201020104" pitchFamily="34" charset="77"/>
          </a:endParaRPr>
        </a:p>
      </dsp:txBody>
      <dsp:txXfrm>
        <a:off x="8852201" y="1379798"/>
        <a:ext cx="1149216" cy="965341"/>
      </dsp:txXfrm>
    </dsp:sp>
    <dsp:sp modelId="{FC6F454C-2516-C147-946A-D75B334F3F07}">
      <dsp:nvSpPr>
        <dsp:cNvPr id="0" name=""/>
        <dsp:cNvSpPr/>
      </dsp:nvSpPr>
      <dsp:spPr>
        <a:xfrm>
          <a:off x="9185474" y="929305"/>
          <a:ext cx="482670" cy="482670"/>
        </a:xfrm>
        <a:prstGeom prst="ellipse">
          <a:avLst/>
        </a:prstGeom>
        <a:gradFill rotWithShape="0">
          <a:gsLst>
            <a:gs pos="0">
              <a:schemeClr val="accent5">
                <a:hueOff val="-637462"/>
                <a:satOff val="-55469"/>
                <a:lumOff val="-549"/>
                <a:alphaOff val="0"/>
                <a:tint val="98000"/>
                <a:lumMod val="110000"/>
              </a:schemeClr>
            </a:gs>
            <a:gs pos="84000">
              <a:schemeClr val="accent5">
                <a:hueOff val="-637462"/>
                <a:satOff val="-55469"/>
                <a:lumOff val="-549"/>
                <a:alphaOff val="0"/>
                <a:shade val="90000"/>
                <a:lumMod val="88000"/>
              </a:schemeClr>
            </a:gs>
          </a:gsLst>
          <a:lin ang="5400000" scaled="0"/>
        </a:gradFill>
        <a:ln w="12700" cap="rnd" cmpd="sng" algn="ctr">
          <a:solidFill>
            <a:schemeClr val="accent5">
              <a:hueOff val="-637462"/>
              <a:satOff val="-55469"/>
              <a:lumOff val="-549"/>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37631" tIns="12700" rIns="37631" bIns="12700" numCol="1" spcCol="1270" anchor="ctr" anchorCtr="0">
          <a:noAutofit/>
        </a:bodyPr>
        <a:lstStyle/>
        <a:p>
          <a:pPr marL="0" lvl="0" indent="0" algn="ctr" defTabSz="977900">
            <a:lnSpc>
              <a:spcPct val="90000"/>
            </a:lnSpc>
            <a:spcBef>
              <a:spcPct val="0"/>
            </a:spcBef>
            <a:spcAft>
              <a:spcPct val="35000"/>
            </a:spcAft>
            <a:buNone/>
          </a:pPr>
          <a:r>
            <a:rPr lang="en-US" sz="2200" kern="1200">
              <a:latin typeface="Dagny OT" panose="020B0504020201020104" pitchFamily="34" charset="77"/>
            </a:rPr>
            <a:t>8</a:t>
          </a:r>
        </a:p>
      </dsp:txBody>
      <dsp:txXfrm>
        <a:off x="9256159" y="999990"/>
        <a:ext cx="341300" cy="341300"/>
      </dsp:txXfrm>
    </dsp:sp>
    <dsp:sp modelId="{07F0EC1B-679E-A642-B384-4A8B9E5B1809}">
      <dsp:nvSpPr>
        <dsp:cNvPr id="0" name=""/>
        <dsp:cNvSpPr/>
      </dsp:nvSpPr>
      <dsp:spPr>
        <a:xfrm>
          <a:off x="8852201" y="2377245"/>
          <a:ext cx="1149216" cy="72"/>
        </a:xfrm>
        <a:prstGeom prst="rect">
          <a:avLst/>
        </a:prstGeom>
        <a:gradFill rotWithShape="0">
          <a:gsLst>
            <a:gs pos="0">
              <a:schemeClr val="accent5">
                <a:hueOff val="-682995"/>
                <a:satOff val="-59431"/>
                <a:lumOff val="-588"/>
                <a:alphaOff val="0"/>
                <a:tint val="98000"/>
                <a:lumMod val="110000"/>
              </a:schemeClr>
            </a:gs>
            <a:gs pos="84000">
              <a:schemeClr val="accent5">
                <a:hueOff val="-682995"/>
                <a:satOff val="-59431"/>
                <a:lumOff val="-588"/>
                <a:alphaOff val="0"/>
                <a:shade val="90000"/>
                <a:lumMod val="88000"/>
              </a:schemeClr>
            </a:gs>
          </a:gsLst>
          <a:lin ang="5400000" scaled="0"/>
        </a:gradFill>
        <a:ln w="12700" cap="rnd" cmpd="sng" algn="ctr">
          <a:solidFill>
            <a:schemeClr val="accent5">
              <a:hueOff val="-682995"/>
              <a:satOff val="-59431"/>
              <a:lumOff val="-588"/>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B7D47-ECDF-9441-8AB4-6386E1DAF568}">
      <dsp:nvSpPr>
        <dsp:cNvPr id="0" name=""/>
        <dsp:cNvSpPr/>
      </dsp:nvSpPr>
      <dsp:spPr>
        <a:xfrm>
          <a:off x="0" y="0"/>
          <a:ext cx="8938260" cy="1305401"/>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0" i="0" kern="1200">
              <a:latin typeface="Dagny OT" panose="020B0504020201020104" pitchFamily="34" charset="77"/>
            </a:rPr>
            <a:t>Inductive, Plausible, deductive, </a:t>
          </a:r>
          <a:br>
            <a:rPr lang="en-US" sz="2400" b="0" i="0" kern="1200">
              <a:latin typeface="Dagny OT" panose="020B0504020201020104" pitchFamily="34" charset="77"/>
            </a:rPr>
          </a:br>
          <a:r>
            <a:rPr lang="en-US" sz="2400" b="0" i="0" kern="1200">
              <a:latin typeface="Dagny OT" panose="020B0504020201020104" pitchFamily="34" charset="77"/>
            </a:rPr>
            <a:t>abductive, analogical reasoning</a:t>
          </a:r>
        </a:p>
      </dsp:txBody>
      <dsp:txXfrm>
        <a:off x="38234" y="38234"/>
        <a:ext cx="7529629" cy="1228933"/>
      </dsp:txXfrm>
    </dsp:sp>
    <dsp:sp modelId="{CA65472A-CC87-A345-9DA3-CA9FAE0223C0}">
      <dsp:nvSpPr>
        <dsp:cNvPr id="0" name=""/>
        <dsp:cNvSpPr/>
      </dsp:nvSpPr>
      <dsp:spPr>
        <a:xfrm>
          <a:off x="788669" y="1522968"/>
          <a:ext cx="8938260" cy="1305401"/>
        </a:xfrm>
        <a:prstGeom prst="roundRect">
          <a:avLst>
            <a:gd name="adj" fmla="val 10000"/>
          </a:avLst>
        </a:prstGeom>
        <a:solidFill>
          <a:schemeClr val="accent2">
            <a:hueOff val="17677"/>
            <a:satOff val="-17244"/>
            <a:lumOff val="-88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0" i="0" kern="1200">
              <a:latin typeface="Dagny OT" panose="020B0504020201020104" pitchFamily="34" charset="77"/>
            </a:rPr>
            <a:t>Further specialized techniques: </a:t>
          </a:r>
          <a:br>
            <a:rPr lang="en-US" sz="2400" b="0" i="0" kern="1200">
              <a:latin typeface="Dagny OT" panose="020B0504020201020104" pitchFamily="34" charset="77"/>
            </a:rPr>
          </a:br>
          <a:r>
            <a:rPr lang="en-US" sz="2400" b="0" i="0" kern="1200">
              <a:latin typeface="Dagny OT" panose="020B0504020201020104" pitchFamily="34" charset="77"/>
            </a:rPr>
            <a:t>scientific method, statistical reasoning, mathematical and computer modelling</a:t>
          </a:r>
        </a:p>
      </dsp:txBody>
      <dsp:txXfrm>
        <a:off x="826903" y="1561202"/>
        <a:ext cx="7224611" cy="1228933"/>
      </dsp:txXfrm>
    </dsp:sp>
    <dsp:sp modelId="{358292DF-103C-AE4B-AA75-95201E10113E}">
      <dsp:nvSpPr>
        <dsp:cNvPr id="0" name=""/>
        <dsp:cNvSpPr/>
      </dsp:nvSpPr>
      <dsp:spPr>
        <a:xfrm>
          <a:off x="1577339" y="3045936"/>
          <a:ext cx="8938260" cy="1305401"/>
        </a:xfrm>
        <a:prstGeom prst="roundRect">
          <a:avLst>
            <a:gd name="adj" fmla="val 10000"/>
          </a:avLst>
        </a:prstGeom>
        <a:solidFill>
          <a:schemeClr val="accent2">
            <a:hueOff val="35353"/>
            <a:satOff val="-34487"/>
            <a:lumOff val="-176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0" i="0" kern="1200">
              <a:latin typeface="Dagny OT" panose="020B0504020201020104" pitchFamily="34" charset="77"/>
            </a:rPr>
            <a:t>Evidence-based analysis, which may be more-or-less technical</a:t>
          </a:r>
        </a:p>
      </dsp:txBody>
      <dsp:txXfrm>
        <a:off x="1615573" y="3084170"/>
        <a:ext cx="7224611" cy="1228933"/>
      </dsp:txXfrm>
    </dsp:sp>
    <dsp:sp modelId="{163242DE-55F5-C046-8228-35AB289EA745}">
      <dsp:nvSpPr>
        <dsp:cNvPr id="0" name=""/>
        <dsp:cNvSpPr/>
      </dsp:nvSpPr>
      <dsp:spPr>
        <a:xfrm>
          <a:off x="8089749" y="989929"/>
          <a:ext cx="848510" cy="848510"/>
        </a:xfrm>
        <a:prstGeom prst="downArrow">
          <a:avLst>
            <a:gd name="adj1" fmla="val 55000"/>
            <a:gd name="adj2" fmla="val 45000"/>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Dagny OT" panose="020B0504020201020104" pitchFamily="34" charset="77"/>
          </a:endParaRPr>
        </a:p>
      </dsp:txBody>
      <dsp:txXfrm>
        <a:off x="8280664" y="989929"/>
        <a:ext cx="466680" cy="638504"/>
      </dsp:txXfrm>
    </dsp:sp>
    <dsp:sp modelId="{DC38D179-F748-DE4C-84CC-42DD7B301789}">
      <dsp:nvSpPr>
        <dsp:cNvPr id="0" name=""/>
        <dsp:cNvSpPr/>
      </dsp:nvSpPr>
      <dsp:spPr>
        <a:xfrm>
          <a:off x="8878419" y="2504195"/>
          <a:ext cx="848510" cy="848510"/>
        </a:xfrm>
        <a:prstGeom prst="downArrow">
          <a:avLst>
            <a:gd name="adj1" fmla="val 55000"/>
            <a:gd name="adj2" fmla="val 45000"/>
          </a:avLst>
        </a:prstGeom>
        <a:solidFill>
          <a:schemeClr val="accent2">
            <a:tint val="40000"/>
            <a:alpha val="90000"/>
            <a:hueOff val="262867"/>
            <a:satOff val="-43647"/>
            <a:lumOff val="-2566"/>
            <a:alphaOff val="0"/>
          </a:schemeClr>
        </a:solidFill>
        <a:ln w="22225" cap="rnd" cmpd="sng" algn="ctr">
          <a:solidFill>
            <a:schemeClr val="accent2">
              <a:tint val="40000"/>
              <a:alpha val="90000"/>
              <a:hueOff val="262867"/>
              <a:satOff val="-43647"/>
              <a:lumOff val="-25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Dagny OT" panose="020B0504020201020104" pitchFamily="34" charset="77"/>
          </a:endParaRPr>
        </a:p>
      </dsp:txBody>
      <dsp:txXfrm>
        <a:off x="9069334" y="2504195"/>
        <a:ext cx="466680" cy="63850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711D6-A39D-427C-A1F8-821D3D808D1C}" type="datetimeFigureOut">
              <a:rPr lang="en-US" smtClean="0"/>
              <a:t>2/22/24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E4137-9C57-4BE7-8509-9D67AAFC4A52}" type="slidenum">
              <a:rPr lang="en-US" smtClean="0"/>
              <a:t>‹#›</a:t>
            </a:fld>
            <a:endParaRPr lang="en-US"/>
          </a:p>
        </p:txBody>
      </p:sp>
    </p:spTree>
    <p:extLst>
      <p:ext uri="{BB962C8B-B14F-4D97-AF65-F5344CB8AC3E}">
        <p14:creationId xmlns:p14="http://schemas.microsoft.com/office/powerpoint/2010/main" val="1261519245"/>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961699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AE4137-9C57-4BE7-8509-9D67AAFC4A52}" type="slidenum">
              <a:rPr lang="en-US" smtClean="0"/>
              <a:t>19</a:t>
            </a:fld>
            <a:endParaRPr lang="en-US"/>
          </a:p>
        </p:txBody>
      </p:sp>
    </p:spTree>
    <p:extLst>
      <p:ext uri="{BB962C8B-B14F-4D97-AF65-F5344CB8AC3E}">
        <p14:creationId xmlns:p14="http://schemas.microsoft.com/office/powerpoint/2010/main" val="81163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pPr/>
              <a:t>20</a:t>
            </a:fld>
            <a:endParaRPr lang="en-CA"/>
          </a:p>
        </p:txBody>
      </p:sp>
    </p:spTree>
    <p:extLst>
      <p:ext uri="{BB962C8B-B14F-4D97-AF65-F5344CB8AC3E}">
        <p14:creationId xmlns:p14="http://schemas.microsoft.com/office/powerpoint/2010/main" val="299775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AE4137-9C57-4BE7-8509-9D67AAFC4A52}" type="slidenum">
              <a:rPr lang="en-US" smtClean="0"/>
              <a:t>25</a:t>
            </a:fld>
            <a:endParaRPr lang="en-US"/>
          </a:p>
        </p:txBody>
      </p:sp>
    </p:spTree>
    <p:extLst>
      <p:ext uri="{BB962C8B-B14F-4D97-AF65-F5344CB8AC3E}">
        <p14:creationId xmlns:p14="http://schemas.microsoft.com/office/powerpoint/2010/main" val="2574127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488BF7-385B-4E63-94D0-F2FF205AC790}" type="slidenum">
              <a:rPr lang="en-CA" smtClean="0"/>
              <a:t>26</a:t>
            </a:fld>
            <a:endParaRPr lang="en-CA"/>
          </a:p>
        </p:txBody>
      </p:sp>
    </p:spTree>
    <p:extLst>
      <p:ext uri="{BB962C8B-B14F-4D97-AF65-F5344CB8AC3E}">
        <p14:creationId xmlns:p14="http://schemas.microsoft.com/office/powerpoint/2010/main" val="140986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yriad Pro Light"/>
              </a:rPr>
              <a:t> </a:t>
            </a:r>
          </a:p>
          <a:p>
            <a:endParaRPr lang="en-US" sz="1200" spc="0">
              <a:solidFill>
                <a:srgbClr val="000000"/>
              </a:solidFill>
              <a:latin typeface="Myriad Pro Light" panose="020B0403030403020204" pitchFamily="34" charset="0"/>
              <a:ea typeface="Montserrat" pitchFamily="34" charset="-122"/>
              <a:cs typeface="Montserrat" pitchFamily="34" charset="-120"/>
            </a:endParaRPr>
          </a:p>
          <a:p>
            <a:r>
              <a:rPr lang="en-US">
                <a:latin typeface="Myriad Pro Light"/>
              </a:rPr>
              <a:t> </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377204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2226218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8488BF7-385B-4E63-94D0-F2FF205AC790}" type="slidenum">
              <a:rPr lang="en-CA" smtClean="0"/>
              <a:pPr/>
              <a:t>9</a:t>
            </a:fld>
            <a:endParaRPr lang="en-CA"/>
          </a:p>
        </p:txBody>
      </p:sp>
    </p:spTree>
    <p:extLst>
      <p:ext uri="{BB962C8B-B14F-4D97-AF65-F5344CB8AC3E}">
        <p14:creationId xmlns:p14="http://schemas.microsoft.com/office/powerpoint/2010/main" val="19778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488BF7-385B-4E63-94D0-F2FF205AC790}" type="slidenum">
              <a:rPr lang="en-CA" smtClean="0"/>
              <a:pPr/>
              <a:t>10</a:t>
            </a:fld>
            <a:endParaRPr lang="en-CA"/>
          </a:p>
        </p:txBody>
      </p:sp>
    </p:spTree>
    <p:extLst>
      <p:ext uri="{BB962C8B-B14F-4D97-AF65-F5344CB8AC3E}">
        <p14:creationId xmlns:p14="http://schemas.microsoft.com/office/powerpoint/2010/main" val="322687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AE4137-9C57-4BE7-8509-9D67AAFC4A52}" type="slidenum">
              <a:rPr lang="en-US" smtClean="0"/>
              <a:t>11</a:t>
            </a:fld>
            <a:endParaRPr lang="en-US"/>
          </a:p>
        </p:txBody>
      </p:sp>
    </p:spTree>
    <p:extLst>
      <p:ext uri="{BB962C8B-B14F-4D97-AF65-F5344CB8AC3E}">
        <p14:creationId xmlns:p14="http://schemas.microsoft.com/office/powerpoint/2010/main" val="257703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you avoid paralysis?</a:t>
            </a:r>
          </a:p>
        </p:txBody>
      </p:sp>
      <p:sp>
        <p:nvSpPr>
          <p:cNvPr id="4" name="Slide Number Placeholder 3"/>
          <p:cNvSpPr>
            <a:spLocks noGrp="1"/>
          </p:cNvSpPr>
          <p:nvPr>
            <p:ph type="sldNum" sz="quarter" idx="5"/>
          </p:nvPr>
        </p:nvSpPr>
        <p:spPr/>
        <p:txBody>
          <a:bodyPr/>
          <a:lstStyle/>
          <a:p>
            <a:fld id="{C8488BF7-385B-4E63-94D0-F2FF205AC790}" type="slidenum">
              <a:rPr lang="en-CA" smtClean="0"/>
              <a:pPr/>
              <a:t>13</a:t>
            </a:fld>
            <a:endParaRPr lang="en-CA"/>
          </a:p>
        </p:txBody>
      </p:sp>
    </p:spTree>
    <p:extLst>
      <p:ext uri="{BB962C8B-B14F-4D97-AF65-F5344CB8AC3E}">
        <p14:creationId xmlns:p14="http://schemas.microsoft.com/office/powerpoint/2010/main" val="124900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so you’re not going for the Universal Truths.</a:t>
            </a:r>
          </a:p>
          <a:p>
            <a:endParaRPr lang="en-US"/>
          </a:p>
          <a:p>
            <a:r>
              <a:rPr lang="en-US"/>
              <a:t>Then, what are you trying to do.  </a:t>
            </a:r>
          </a:p>
          <a:p>
            <a:endParaRPr lang="en-US"/>
          </a:p>
          <a:p>
            <a:r>
              <a:rPr lang="en-US"/>
              <a:t>Maybe just want to understand a certain group of people, not all people.</a:t>
            </a:r>
          </a:p>
          <a:p>
            <a:endParaRPr lang="en-US"/>
          </a:p>
          <a:p>
            <a:r>
              <a:rPr lang="en-US"/>
              <a:t>Maybe about what has happened, or maybe about what will happen.</a:t>
            </a:r>
          </a:p>
          <a:p>
            <a:endParaRPr lang="en-US"/>
          </a:p>
          <a:p>
            <a:endParaRPr lang="en-US"/>
          </a:p>
          <a:p>
            <a:r>
              <a:rPr lang="en-US"/>
              <a:t>Universal Truth:  80/20 Rule.  20% of people do 80% of the work.</a:t>
            </a:r>
          </a:p>
          <a:p>
            <a:r>
              <a:rPr lang="en-US"/>
              <a:t>Your Organization: Who are your top employees?</a:t>
            </a:r>
          </a:p>
          <a:p>
            <a:endParaRPr lang="en-US"/>
          </a:p>
        </p:txBody>
      </p:sp>
      <p:sp>
        <p:nvSpPr>
          <p:cNvPr id="4" name="Slide Number Placeholder 3"/>
          <p:cNvSpPr>
            <a:spLocks noGrp="1"/>
          </p:cNvSpPr>
          <p:nvPr>
            <p:ph type="sldNum" sz="quarter" idx="5"/>
          </p:nvPr>
        </p:nvSpPr>
        <p:spPr/>
        <p:txBody>
          <a:bodyPr/>
          <a:lstStyle/>
          <a:p>
            <a:fld id="{C8488BF7-385B-4E63-94D0-F2FF205AC790}" type="slidenum">
              <a:rPr lang="en-CA" smtClean="0"/>
              <a:pPr/>
              <a:t>14</a:t>
            </a:fld>
            <a:endParaRPr lang="en-CA"/>
          </a:p>
        </p:txBody>
      </p:sp>
    </p:spTree>
    <p:extLst>
      <p:ext uri="{BB962C8B-B14F-4D97-AF65-F5344CB8AC3E}">
        <p14:creationId xmlns:p14="http://schemas.microsoft.com/office/powerpoint/2010/main" val="76929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AE4137-9C57-4BE7-8509-9D67AAFC4A52}" type="slidenum">
              <a:rPr lang="en-US" smtClean="0"/>
              <a:t>15</a:t>
            </a:fld>
            <a:endParaRPr lang="en-US"/>
          </a:p>
        </p:txBody>
      </p:sp>
    </p:spTree>
    <p:extLst>
      <p:ext uri="{BB962C8B-B14F-4D97-AF65-F5344CB8AC3E}">
        <p14:creationId xmlns:p14="http://schemas.microsoft.com/office/powerpoint/2010/main" val="404691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4"/>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500" cap="all">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4" y="2180498"/>
            <a:ext cx="11029615" cy="4140767"/>
          </a:xfrm>
        </p:spPr>
        <p:txBody>
          <a:bodyPr/>
          <a:lstStyle>
            <a:lvl1pPr algn="just">
              <a:spcBef>
                <a:spcPts val="2400"/>
              </a:spcBef>
              <a:defRPr>
                <a:latin typeface="Dagny OT" panose="020B0504020201020104" pitchFamily="34" charset="77"/>
              </a:defRPr>
            </a:lvl1pPr>
            <a:lvl2pPr algn="just">
              <a:defRPr>
                <a:latin typeface="Dagny OT" panose="020B0504020201020104" pitchFamily="34" charset="77"/>
              </a:defRPr>
            </a:lvl2pPr>
            <a:lvl3pPr algn="just">
              <a:defRPr>
                <a:latin typeface="Dagny OT" panose="020B0504020201020104" pitchFamily="34" charset="77"/>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8"/>
          </a:xfrm>
        </p:spPr>
        <p:txBody>
          <a:bodyPr anchor="b">
            <a:normAutofit/>
          </a:bodyPr>
          <a:lstStyle>
            <a:lvl1pPr algn="l">
              <a:defRPr lang="en-US" sz="3600" b="1" i="0" kern="1200" cap="all" dirty="0">
                <a:solidFill>
                  <a:schemeClr val="accent1"/>
                </a:solidFill>
                <a:latin typeface="Dagny OT" panose="020B0504020201020104" pitchFamily="34" charset="77"/>
                <a:ea typeface="+mj-ea"/>
                <a:cs typeface="+mj-cs"/>
              </a:defRPr>
            </a:lvl1pPr>
          </a:lstStyle>
          <a:p>
            <a:r>
              <a:rPr lang="en-US"/>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p:cNvSpPr>
          <p:nvPr/>
        </p:nvSpPr>
        <p:spPr>
          <a:xfrm>
            <a:off x="4459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3"/>
            <a:ext cx="5422391" cy="4093260"/>
          </a:xfrm>
        </p:spPr>
        <p:txBody>
          <a:bodyPr>
            <a:normAutofit/>
          </a:bodyPr>
          <a:lstStyle>
            <a:lvl1pPr algn="just">
              <a:defRPr/>
            </a:lvl1pPr>
            <a:lvl2pPr algn="just">
              <a:defRPr/>
            </a:lvl2pPr>
            <a:lvl3pPr algn="just">
              <a:defRPr/>
            </a:lvl3pPr>
            <a:lvl4pPr algn="just">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4093260"/>
          </a:xfrm>
        </p:spPr>
        <p:txBody>
          <a:bodyPr>
            <a:normAutofit/>
          </a:bodyPr>
          <a:lstStyle>
            <a:lvl1pPr algn="just">
              <a:defRPr/>
            </a:lvl1pPr>
            <a:lvl2pPr algn="just">
              <a:defRPr/>
            </a:lvl2pPr>
            <a:lvl3pPr algn="just">
              <a:defRPr/>
            </a:lvl3pPr>
            <a:lvl4pPr algn="just">
              <a:defRPr>
                <a:latin typeface="Dagny OT" panose="020B0504020201020104" pitchFamily="34" charset="77"/>
              </a:defRPr>
            </a:lvl4pPr>
            <a:lvl5pPr algn="just">
              <a:defRPr>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p:cNvSpPr>
          <p:nvPr/>
        </p:nvSpPr>
        <p:spPr>
          <a:xfrm>
            <a:off x="440683" y="606555"/>
            <a:ext cx="11311200" cy="118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4"/>
          </a:xfrm>
        </p:spPr>
        <p:txBody>
          <a:bodyPr anchor="ctr"/>
          <a:lstStyle>
            <a:lvl1pPr algn="l">
              <a:defRPr sz="21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100">
                <a:solidFill>
                  <a:schemeClr val="tx2"/>
                </a:solidFill>
              </a:defRPr>
            </a:lvl1pPr>
            <a:lvl2pPr>
              <a:defRPr sz="1800">
                <a:solidFill>
                  <a:schemeClr val="tx2"/>
                </a:solidFill>
              </a:defRPr>
            </a:lvl2pPr>
            <a:lvl3pPr>
              <a:defRPr sz="1500">
                <a:solidFill>
                  <a:schemeClr val="tx2"/>
                </a:solidFill>
              </a:defRPr>
            </a:lvl3pPr>
            <a:lvl4pPr>
              <a:defRPr sz="1400">
                <a:solidFill>
                  <a:schemeClr val="tx2"/>
                </a:solidFill>
              </a:defRPr>
            </a:lvl4pPr>
            <a:lvl5pPr>
              <a:defRPr sz="1400">
                <a:solidFill>
                  <a:schemeClr val="tx2"/>
                </a:solidFill>
                <a:latin typeface="Dagny OT" panose="020B0504020201020104" pitchFamily="34" charset="77"/>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200">
                <a:solidFill>
                  <a:schemeClr val="bg1"/>
                </a:solidFill>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819" y="5155854"/>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6"/>
            <a:ext cx="11290859" cy="4163864"/>
          </a:xfrm>
        </p:spPr>
        <p:txBody>
          <a:bodyPr anchor="t">
            <a:normAutofit/>
          </a:bodyPr>
          <a:lstStyle>
            <a:lvl1pPr marL="0" indent="0" algn="ctr">
              <a:buNone/>
              <a:defRPr sz="1500"/>
            </a:lvl1pPr>
            <a:lvl2pPr marL="457182" indent="0">
              <a:buNone/>
              <a:defRPr sz="1500"/>
            </a:lvl2pPr>
            <a:lvl3pPr marL="914363" indent="0">
              <a:buNone/>
              <a:defRPr sz="1500"/>
            </a:lvl3pPr>
            <a:lvl4pPr marL="1371545" indent="0">
              <a:buNone/>
              <a:defRPr sz="1500"/>
            </a:lvl4pPr>
            <a:lvl5pPr marL="1828727" indent="0">
              <a:buNone/>
              <a:defRPr sz="1500"/>
            </a:lvl5pPr>
            <a:lvl6pPr marL="2285909" indent="0">
              <a:buNone/>
              <a:defRPr sz="1500"/>
            </a:lvl6pPr>
            <a:lvl7pPr marL="2743090" indent="0">
              <a:buNone/>
              <a:defRPr sz="1500"/>
            </a:lvl7pPr>
            <a:lvl8pPr marL="3200272" indent="0">
              <a:buNone/>
              <a:defRPr sz="1500"/>
            </a:lvl8pPr>
            <a:lvl9pPr marL="3657454" indent="0">
              <a:buNone/>
              <a:defRPr sz="1500"/>
            </a:lvl9pPr>
          </a:lstStyle>
          <a:p>
            <a:r>
              <a:rPr lang="en-US"/>
              <a:t>Click icon to add picture</a:t>
            </a:r>
          </a:p>
        </p:txBody>
      </p:sp>
      <p:sp>
        <p:nvSpPr>
          <p:cNvPr id="4" name="Text Placeholder 3"/>
          <p:cNvSpPr>
            <a:spLocks noGrp="1"/>
          </p:cNvSpPr>
          <p:nvPr>
            <p:ph type="body" sz="half" idx="2"/>
          </p:nvPr>
        </p:nvSpPr>
        <p:spPr>
          <a:xfrm>
            <a:off x="447818" y="5722593"/>
            <a:ext cx="11029617" cy="598672"/>
          </a:xfrm>
        </p:spPr>
        <p:txBody>
          <a:bodyPr>
            <a:normAutofit/>
          </a:bodyPr>
          <a:lstStyle>
            <a:lvl1pPr marL="0" indent="0">
              <a:buNone/>
              <a:defRPr sz="12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69239" y="1189177"/>
            <a:ext cx="11653523" cy="1985641"/>
          </a:xfrm>
        </p:spPr>
        <p:txBody>
          <a:bodyPr/>
          <a:lstStyle>
            <a:lvl1pPr marL="0" indent="0">
              <a:buNone/>
              <a:defRPr>
                <a:solidFill>
                  <a:schemeClr val="tx1">
                    <a:lumMod val="75000"/>
                  </a:schemeClr>
                </a:solidFill>
              </a:defRPr>
            </a:lvl1pPr>
            <a:lvl2pPr marL="0" indent="0">
              <a:buFontTx/>
              <a:buNone/>
              <a:defRPr sz="1961">
                <a:solidFill>
                  <a:schemeClr val="tx1">
                    <a:lumMod val="75000"/>
                  </a:schemeClr>
                </a:solidFill>
              </a:defRPr>
            </a:lvl2pPr>
            <a:lvl3pPr marL="224097" indent="0">
              <a:buNone/>
              <a:defRPr>
                <a:solidFill>
                  <a:schemeClr val="tx1">
                    <a:lumMod val="75000"/>
                  </a:schemeClr>
                </a:solidFill>
              </a:defRPr>
            </a:lvl3pPr>
            <a:lvl4pPr marL="448193" indent="0">
              <a:buNone/>
              <a:defRPr>
                <a:solidFill>
                  <a:schemeClr val="tx1">
                    <a:lumMod val="75000"/>
                  </a:schemeClr>
                </a:solidFill>
              </a:defRPr>
            </a:lvl4pPr>
            <a:lvl5pPr marL="672290" indent="0">
              <a:buNone/>
              <a:defRPr b="0" i="0">
                <a:solidFill>
                  <a:schemeClr val="tx1">
                    <a:lumMod val="75000"/>
                  </a:schemeClr>
                </a:solidFill>
                <a:latin typeface="Dagny OT" panose="020B05040202010201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53985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36" tIns="45719" rIns="91436" bIns="45719"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985260"/>
          </a:xfrm>
          <a:prstGeom prst="rect">
            <a:avLst/>
          </a:prstGeom>
        </p:spPr>
        <p:txBody>
          <a:bodyPr vert="horz" lIns="91436" tIns="45719" rIns="91436" bIns="45719" rtlCol="0" anchor="ctr">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14" name="TextBox 13"/>
          <p:cNvSpPr txBox="1"/>
          <p:nvPr userDrawn="1"/>
        </p:nvSpPr>
        <p:spPr>
          <a:xfrm>
            <a:off x="9037320" y="6407719"/>
            <a:ext cx="2377440" cy="369330"/>
          </a:xfrm>
          <a:prstGeom prst="rect">
            <a:avLst/>
          </a:prstGeom>
          <a:noFill/>
        </p:spPr>
        <p:txBody>
          <a:bodyPr wrap="square" lIns="91436" tIns="45719" rIns="91436" bIns="45719" rtlCol="0">
            <a:spAutoFit/>
          </a:bodyPr>
          <a:lstStyle/>
          <a:p>
            <a:pPr algn="r"/>
            <a:r>
              <a:rPr lang="en-US" b="0" i="0">
                <a:solidFill>
                  <a:schemeClr val="accent2"/>
                </a:solidFill>
                <a:latin typeface="Dagny OT" panose="020B0504020201020104" pitchFamily="34" charset="77"/>
              </a:rPr>
              <a:t>data-action-lab.com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182" rtl="0" eaLnBrk="1" latinLnBrk="0" hangingPunct="1">
        <a:spcBef>
          <a:spcPct val="0"/>
        </a:spcBef>
        <a:buNone/>
        <a:defRPr sz="2800" b="1" i="0" kern="1200" cap="all">
          <a:solidFill>
            <a:schemeClr val="bg1"/>
          </a:solidFill>
          <a:latin typeface="Dagny OT" panose="020B05040202010201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just" defTabSz="457182" rtl="0" eaLnBrk="1" latinLnBrk="0" hangingPunct="1">
        <a:spcBef>
          <a:spcPts val="24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just"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canada.ca/en/treasury-board-secretariat/corporate/reports/2023-2026-data-strategy.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sv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svg"/><Relationship Id="rId25"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8.jpeg"/><Relationship Id="rId10" Type="http://schemas.openxmlformats.org/officeDocument/2006/relationships/image" Target="../media/image15.svg"/><Relationship Id="rId19"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3405188" indent="-3405188"/>
            <a:r>
              <a:rPr lang="en-US"/>
              <a:t>MODULE 4: Decision-Making AND EVALUATION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
        <p:nvSpPr>
          <p:cNvPr id="10" name="Subtitle 9">
            <a:extLst>
              <a:ext uri="{FF2B5EF4-FFF2-40B4-BE49-F238E27FC236}">
                <a16:creationId xmlns:a16="http://schemas.microsoft.com/office/drawing/2014/main" id="{4AD766D2-3812-D54B-A075-6E2D1A605524}"/>
              </a:ext>
            </a:extLst>
          </p:cNvPr>
          <p:cNvSpPr>
            <a:spLocks noGrp="1"/>
          </p:cNvSpPr>
          <p:nvPr>
            <p:ph type="subTitle" idx="1"/>
          </p:nvPr>
        </p:nvSpPr>
        <p:spPr>
          <a:solidFill>
            <a:schemeClr val="bg1"/>
          </a:solidFill>
        </p:spPr>
        <p:txBody>
          <a:bodyPr/>
          <a:lstStyle/>
          <a:p>
            <a:r>
              <a:rPr lang="en-US"/>
              <a:t>CT ACADEMY | DATA ACTION LAB</a:t>
            </a:r>
          </a:p>
        </p:txBody>
      </p:sp>
    </p:spTree>
    <p:extLst>
      <p:ext uri="{BB962C8B-B14F-4D97-AF65-F5344CB8AC3E}">
        <p14:creationId xmlns:p14="http://schemas.microsoft.com/office/powerpoint/2010/main" val="4241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3766B118-49D0-E731-6B1E-C583D0E7B2BF}"/>
              </a:ext>
            </a:extLst>
          </p:cNvPr>
          <p:cNvPicPr>
            <a:picLocks noChangeAspect="1"/>
          </p:cNvPicPr>
          <p:nvPr/>
        </p:nvPicPr>
        <p:blipFill rotWithShape="1">
          <a:blip r:embed="rId3"/>
          <a:srcRect l="4495" t="21436" r="8530" b="4147"/>
          <a:stretch/>
        </p:blipFill>
        <p:spPr>
          <a:xfrm>
            <a:off x="1413623" y="1994990"/>
            <a:ext cx="9364754" cy="4485398"/>
          </a:xfrm>
          <a:prstGeom prst="rect">
            <a:avLst/>
          </a:prstGeom>
        </p:spPr>
      </p:pic>
      <p:sp>
        <p:nvSpPr>
          <p:cNvPr id="3" name="Title 2">
            <a:extLst>
              <a:ext uri="{FF2B5EF4-FFF2-40B4-BE49-F238E27FC236}">
                <a16:creationId xmlns:a16="http://schemas.microsoft.com/office/drawing/2014/main" id="{E68DB1B5-AB50-C11E-D0BD-A7397482662E}"/>
              </a:ext>
            </a:extLst>
          </p:cNvPr>
          <p:cNvSpPr>
            <a:spLocks noGrp="1"/>
          </p:cNvSpPr>
          <p:nvPr>
            <p:ph type="title"/>
          </p:nvPr>
        </p:nvSpPr>
        <p:spPr/>
        <p:txBody>
          <a:bodyPr/>
          <a:lstStyle/>
          <a:p>
            <a:pPr>
              <a:lnSpc>
                <a:spcPct val="100000"/>
              </a:lnSpc>
            </a:pPr>
            <a:r>
              <a:rPr lang="en-US" b="1"/>
              <a:t>Annie Duke’s Guide to Decisions</a:t>
            </a:r>
          </a:p>
        </p:txBody>
      </p:sp>
    </p:spTree>
    <p:extLst>
      <p:ext uri="{BB962C8B-B14F-4D97-AF65-F5344CB8AC3E}">
        <p14:creationId xmlns:p14="http://schemas.microsoft.com/office/powerpoint/2010/main" val="27416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39F0CB-6E03-20E3-E76E-DDF6A769CC88}"/>
              </a:ext>
            </a:extLst>
          </p:cNvPr>
          <p:cNvPicPr>
            <a:picLocks noChangeAspect="1"/>
          </p:cNvPicPr>
          <p:nvPr/>
        </p:nvPicPr>
        <p:blipFill>
          <a:blip r:embed="rId3"/>
          <a:srcRect t="7812" b="7812"/>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Title 2">
            <a:extLst>
              <a:ext uri="{FF2B5EF4-FFF2-40B4-BE49-F238E27FC236}">
                <a16:creationId xmlns:a16="http://schemas.microsoft.com/office/drawing/2014/main" id="{FF41E29B-A720-C740-A6BF-0E584180C697}"/>
              </a:ext>
            </a:extLst>
          </p:cNvPr>
          <p:cNvSpPr>
            <a:spLocks noGrp="1"/>
          </p:cNvSpPr>
          <p:nvPr>
            <p:ph type="title"/>
          </p:nvPr>
        </p:nvSpPr>
        <p:spPr>
          <a:xfrm>
            <a:off x="584200" y="1006956"/>
            <a:ext cx="3412067" cy="1372177"/>
          </a:xfrm>
        </p:spPr>
        <p:txBody>
          <a:bodyPr anchor="ctr">
            <a:normAutofit/>
          </a:bodyPr>
          <a:lstStyle/>
          <a:p>
            <a:r>
              <a:rPr lang="en-US" b="1"/>
              <a:t>Is Reasoning Worth the Effort?</a:t>
            </a:r>
          </a:p>
        </p:txBody>
      </p:sp>
      <p:sp>
        <p:nvSpPr>
          <p:cNvPr id="2" name="Content Placeholder 1">
            <a:extLst>
              <a:ext uri="{FF2B5EF4-FFF2-40B4-BE49-F238E27FC236}">
                <a16:creationId xmlns:a16="http://schemas.microsoft.com/office/drawing/2014/main" id="{FFE83116-E980-F140-8C7D-1498240D7F22}"/>
              </a:ext>
            </a:extLst>
          </p:cNvPr>
          <p:cNvSpPr>
            <a:spLocks noGrp="1"/>
          </p:cNvSpPr>
          <p:nvPr>
            <p:ph idx="1"/>
          </p:nvPr>
        </p:nvSpPr>
        <p:spPr>
          <a:xfrm>
            <a:off x="581193" y="2438399"/>
            <a:ext cx="3415074" cy="3564467"/>
          </a:xfrm>
        </p:spPr>
        <p:txBody>
          <a:bodyPr>
            <a:normAutofit/>
          </a:bodyPr>
          <a:lstStyle/>
          <a:p>
            <a:pPr>
              <a:lnSpc>
                <a:spcPct val="90000"/>
              </a:lnSpc>
              <a:spcBef>
                <a:spcPts val="1200"/>
              </a:spcBef>
            </a:pPr>
            <a:r>
              <a:rPr lang="en-US" sz="1500">
                <a:solidFill>
                  <a:schemeClr val="bg1"/>
                </a:solidFill>
              </a:rPr>
              <a:t>Using </a:t>
            </a:r>
            <a:r>
              <a:rPr lang="en-US" sz="1500" b="1">
                <a:solidFill>
                  <a:schemeClr val="bg1"/>
                </a:solidFill>
              </a:rPr>
              <a:t>more rigor </a:t>
            </a:r>
            <a:r>
              <a:rPr lang="en-US" sz="1500">
                <a:solidFill>
                  <a:schemeClr val="bg1"/>
                </a:solidFill>
              </a:rPr>
              <a:t>requires </a:t>
            </a:r>
            <a:r>
              <a:rPr lang="en-US" sz="1500" b="1">
                <a:solidFill>
                  <a:schemeClr val="bg1"/>
                </a:solidFill>
              </a:rPr>
              <a:t>more effort </a:t>
            </a:r>
            <a:r>
              <a:rPr lang="en-US" sz="1500">
                <a:solidFill>
                  <a:schemeClr val="bg1"/>
                </a:solidFill>
              </a:rPr>
              <a:t>(system 2 is more work than system 1).</a:t>
            </a:r>
          </a:p>
          <a:p>
            <a:pPr>
              <a:lnSpc>
                <a:spcPct val="90000"/>
              </a:lnSpc>
              <a:spcBef>
                <a:spcPts val="1200"/>
              </a:spcBef>
            </a:pPr>
            <a:r>
              <a:rPr lang="en-US" sz="1500">
                <a:solidFill>
                  <a:schemeClr val="bg1"/>
                </a:solidFill>
              </a:rPr>
              <a:t>But there are consequences to NOT using analysis techniques:</a:t>
            </a:r>
          </a:p>
          <a:p>
            <a:pPr lvl="1">
              <a:lnSpc>
                <a:spcPct val="90000"/>
              </a:lnSpc>
              <a:spcBef>
                <a:spcPts val="1200"/>
              </a:spcBef>
            </a:pPr>
            <a:r>
              <a:rPr lang="en-US" sz="1500">
                <a:solidFill>
                  <a:schemeClr val="bg1"/>
                </a:solidFill>
              </a:rPr>
              <a:t>we may be unable to distinguish between what is true and what is not.</a:t>
            </a:r>
          </a:p>
          <a:p>
            <a:pPr lvl="1">
              <a:lnSpc>
                <a:spcPct val="90000"/>
              </a:lnSpc>
              <a:spcBef>
                <a:spcPts val="1200"/>
              </a:spcBef>
            </a:pPr>
            <a:r>
              <a:rPr lang="en-US" sz="1500">
                <a:solidFill>
                  <a:schemeClr val="bg1"/>
                </a:solidFill>
              </a:rPr>
              <a:t>we may get things wrong, which will lead to waste, etc.</a:t>
            </a:r>
          </a:p>
          <a:p>
            <a:pPr>
              <a:lnSpc>
                <a:spcPct val="90000"/>
              </a:lnSpc>
              <a:spcBef>
                <a:spcPts val="1200"/>
              </a:spcBef>
            </a:pPr>
            <a:r>
              <a:rPr lang="en-US" sz="1500">
                <a:solidFill>
                  <a:schemeClr val="bg1"/>
                </a:solidFill>
              </a:rPr>
              <a:t>If our beliefs don’t match up with the world, we make bad decisions.</a:t>
            </a:r>
          </a:p>
        </p:txBody>
      </p:sp>
    </p:spTree>
    <p:extLst>
      <p:ext uri="{BB962C8B-B14F-4D97-AF65-F5344CB8AC3E}">
        <p14:creationId xmlns:p14="http://schemas.microsoft.com/office/powerpoint/2010/main" val="116108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2FCED6-E7C5-2944-BC52-EDFE4EA83396}"/>
              </a:ext>
            </a:extLst>
          </p:cNvPr>
          <p:cNvSpPr>
            <a:spLocks noGrp="1"/>
          </p:cNvSpPr>
          <p:nvPr>
            <p:ph idx="1"/>
          </p:nvPr>
        </p:nvSpPr>
        <p:spPr/>
        <p:txBody>
          <a:bodyPr vert="horz" lIns="91440" tIns="45720" rIns="91440" bIns="45720" rtlCol="0" anchor="ctr">
            <a:normAutofit fontScale="92500"/>
          </a:bodyPr>
          <a:lstStyle/>
          <a:p>
            <a:pPr algn="just">
              <a:lnSpc>
                <a:spcPct val="120000"/>
              </a:lnSpc>
              <a:spcBef>
                <a:spcPts val="1200"/>
              </a:spcBef>
            </a:pPr>
            <a:r>
              <a:rPr lang="en-US" sz="2400"/>
              <a:t>We may need to make a decision with </a:t>
            </a:r>
            <a:r>
              <a:rPr lang="en-US" sz="2400" b="1"/>
              <a:t>less than complete </a:t>
            </a:r>
            <a:r>
              <a:rPr lang="en-US" sz="2400"/>
              <a:t>information. What is the risk of </a:t>
            </a:r>
            <a:r>
              <a:rPr lang="en-US" sz="2400" b="1"/>
              <a:t>not deciding </a:t>
            </a:r>
            <a:r>
              <a:rPr lang="en-US" sz="2400"/>
              <a:t>vs. the risk of making a less-than-perfect decision?</a:t>
            </a:r>
          </a:p>
          <a:p>
            <a:pPr algn="just">
              <a:lnSpc>
                <a:spcPct val="120000"/>
              </a:lnSpc>
              <a:spcBef>
                <a:spcPts val="1200"/>
              </a:spcBef>
            </a:pPr>
            <a:r>
              <a:rPr lang="en-US" sz="2400" b="1"/>
              <a:t>Analysis paralysis </a:t>
            </a:r>
            <a:r>
              <a:rPr lang="en-US" sz="2400"/>
              <a:t>is caused by overthinking a situation and worrying about the outcome at the expense of decision-making. It is </a:t>
            </a:r>
            <a:r>
              <a:rPr lang="en-US" sz="2400" b="1"/>
              <a:t>perfectionism</a:t>
            </a:r>
            <a:r>
              <a:rPr lang="en-US" sz="2400"/>
              <a:t>, taken to an extreme (not good). </a:t>
            </a:r>
          </a:p>
          <a:p>
            <a:pPr algn="just">
              <a:lnSpc>
                <a:spcPct val="120000"/>
              </a:lnSpc>
              <a:spcBef>
                <a:spcPts val="1200"/>
              </a:spcBef>
            </a:pPr>
            <a:r>
              <a:rPr lang="en-CA" sz="2400"/>
              <a:t>“It doesn’t matter in which direction you choose to move when under a mortar attack, just so long as you move. Decisions are never final for the simple fact that change is never absolute. Rather, change is ongoing. To stay competitive and progress at the rate of change requires adaptive decisions that can be iterated and improved upon on the fly.” [Jeff Boss, Forbes]</a:t>
            </a:r>
          </a:p>
        </p:txBody>
      </p:sp>
      <p:sp>
        <p:nvSpPr>
          <p:cNvPr id="3" name="Title 2">
            <a:extLst>
              <a:ext uri="{FF2B5EF4-FFF2-40B4-BE49-F238E27FC236}">
                <a16:creationId xmlns:a16="http://schemas.microsoft.com/office/drawing/2014/main" id="{357AB92B-A939-3A4A-9D89-079846CD0AAA}"/>
              </a:ext>
            </a:extLst>
          </p:cNvPr>
          <p:cNvSpPr>
            <a:spLocks noGrp="1"/>
          </p:cNvSpPr>
          <p:nvPr>
            <p:ph type="title"/>
          </p:nvPr>
        </p:nvSpPr>
        <p:spPr/>
        <p:txBody>
          <a:bodyPr>
            <a:normAutofit/>
          </a:bodyPr>
          <a:lstStyle/>
          <a:p>
            <a:pPr>
              <a:lnSpc>
                <a:spcPct val="100000"/>
              </a:lnSpc>
            </a:pPr>
            <a:r>
              <a:rPr lang="en-US" b="1"/>
              <a:t>Analytics: Analysis Paralysis</a:t>
            </a:r>
          </a:p>
        </p:txBody>
      </p:sp>
    </p:spTree>
    <p:extLst>
      <p:ext uri="{BB962C8B-B14F-4D97-AF65-F5344CB8AC3E}">
        <p14:creationId xmlns:p14="http://schemas.microsoft.com/office/powerpoint/2010/main" val="4120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274610-0B8D-4F68-A77F-F6160E3C8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57AB92B-A939-3A4A-9D89-079846CD0AAA}"/>
              </a:ext>
            </a:extLst>
          </p:cNvPr>
          <p:cNvSpPr>
            <a:spLocks noGrp="1"/>
          </p:cNvSpPr>
          <p:nvPr>
            <p:ph type="title"/>
          </p:nvPr>
        </p:nvSpPr>
        <p:spPr>
          <a:xfrm>
            <a:off x="446534" y="4999383"/>
            <a:ext cx="11293599" cy="952428"/>
          </a:xfrm>
        </p:spPr>
        <p:txBody>
          <a:bodyPr anchor="ctr">
            <a:normAutofit/>
          </a:bodyPr>
          <a:lstStyle/>
          <a:p>
            <a:r>
              <a:rPr lang="en-US" b="1"/>
              <a:t>Analytics: Avoiding Analysis Paralysis</a:t>
            </a:r>
          </a:p>
        </p:txBody>
      </p:sp>
      <p:sp>
        <p:nvSpPr>
          <p:cNvPr id="12" name="Rectangle 11">
            <a:extLst>
              <a:ext uri="{FF2B5EF4-FFF2-40B4-BE49-F238E27FC236}">
                <a16:creationId xmlns:a16="http://schemas.microsoft.com/office/drawing/2014/main" id="{A8820321-1BC7-42E1-B710-A84C5A220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1"/>
            <a:ext cx="11298933" cy="437703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2C26AE0-EBFE-438D-AA3D-CAA6DAC63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5732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28057AF-D878-40E9-BA0D-638F35F0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605732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0E46F63-BF3A-400A-A34D-308744F04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605376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1">
            <a:extLst>
              <a:ext uri="{FF2B5EF4-FFF2-40B4-BE49-F238E27FC236}">
                <a16:creationId xmlns:a16="http://schemas.microsoft.com/office/drawing/2014/main" id="{76C06DED-E723-0CD2-4821-CAC44AD5DAD6}"/>
              </a:ext>
            </a:extLst>
          </p:cNvPr>
          <p:cNvGraphicFramePr>
            <a:graphicFrameLocks noGrp="1"/>
          </p:cNvGraphicFramePr>
          <p:nvPr>
            <p:ph idx="1"/>
            <p:extLst>
              <p:ext uri="{D42A27DB-BD31-4B8C-83A1-F6EECF244321}">
                <p14:modId xmlns:p14="http://schemas.microsoft.com/office/powerpoint/2010/main" val="4247120161"/>
              </p:ext>
            </p:extLst>
          </p:nvPr>
        </p:nvGraphicFramePr>
        <p:xfrm>
          <a:off x="1090001" y="1093924"/>
          <a:ext cx="10004654" cy="3145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75831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b="1"/>
              <a:t>What Is Your Analysis Goal?</a:t>
            </a:r>
          </a:p>
        </p:txBody>
      </p:sp>
      <p:sp>
        <p:nvSpPr>
          <p:cNvPr id="3" name="Content Placeholder 2"/>
          <p:cNvSpPr>
            <a:spLocks noGrp="1"/>
          </p:cNvSpPr>
          <p:nvPr>
            <p:ph idx="1"/>
          </p:nvPr>
        </p:nvSpPr>
        <p:spPr>
          <a:xfrm>
            <a:off x="581194" y="2180498"/>
            <a:ext cx="6339559" cy="4140767"/>
          </a:xfrm>
        </p:spPr>
        <p:txBody>
          <a:bodyPr>
            <a:normAutofit fontScale="77500" lnSpcReduction="20000"/>
          </a:bodyPr>
          <a:lstStyle/>
          <a:p>
            <a:pPr>
              <a:lnSpc>
                <a:spcPct val="100000"/>
              </a:lnSpc>
            </a:pPr>
            <a:r>
              <a:rPr lang="en-US" sz="3100"/>
              <a:t>Do you want to:</a:t>
            </a:r>
          </a:p>
          <a:p>
            <a:pPr lvl="1" algn="l">
              <a:lnSpc>
                <a:spcPct val="100000"/>
              </a:lnSpc>
            </a:pPr>
            <a:r>
              <a:rPr lang="en-US" sz="2000"/>
              <a:t>carry out actions based on </a:t>
            </a:r>
            <a:r>
              <a:rPr lang="en-US" sz="2000" b="1"/>
              <a:t>what is in your data</a:t>
            </a:r>
            <a:r>
              <a:rPr lang="en-US" sz="2000"/>
              <a:t>?</a:t>
            </a:r>
          </a:p>
          <a:p>
            <a:pPr lvl="1" algn="l">
              <a:lnSpc>
                <a:spcPct val="100000"/>
              </a:lnSpc>
            </a:pPr>
            <a:r>
              <a:rPr lang="en-US" sz="2000"/>
              <a:t>gain a deeper understanding of something </a:t>
            </a:r>
            <a:r>
              <a:rPr lang="en-US" sz="2000" b="1"/>
              <a:t>specific</a:t>
            </a:r>
            <a:r>
              <a:rPr lang="en-US" sz="2000"/>
              <a:t>? </a:t>
            </a:r>
            <a:br>
              <a:rPr lang="en-US" sz="2000"/>
            </a:br>
            <a:r>
              <a:rPr lang="en-US" sz="2000"/>
              <a:t>(specific individual(s)? specific group(s)?)</a:t>
            </a:r>
          </a:p>
          <a:p>
            <a:pPr lvl="1" algn="l">
              <a:lnSpc>
                <a:spcPct val="100000"/>
              </a:lnSpc>
            </a:pPr>
            <a:r>
              <a:rPr lang="en-US" sz="2000"/>
              <a:t>come to </a:t>
            </a:r>
            <a:r>
              <a:rPr lang="en-US" sz="2000" b="1"/>
              <a:t>general</a:t>
            </a:r>
            <a:r>
              <a:rPr lang="en-US" sz="2000"/>
              <a:t> conclusions that extend beyond the specific?</a:t>
            </a:r>
          </a:p>
          <a:p>
            <a:pPr>
              <a:lnSpc>
                <a:spcPct val="120000"/>
              </a:lnSpc>
              <a:spcBef>
                <a:spcPts val="1200"/>
              </a:spcBef>
            </a:pPr>
            <a:r>
              <a:rPr lang="en-US" sz="3100"/>
              <a:t>Local vs. Global</a:t>
            </a:r>
          </a:p>
          <a:p>
            <a:pPr>
              <a:lnSpc>
                <a:spcPct val="120000"/>
              </a:lnSpc>
              <a:spcBef>
                <a:spcPts val="1200"/>
              </a:spcBef>
            </a:pPr>
            <a:r>
              <a:rPr lang="en-US" sz="3100"/>
              <a:t>Here vs. Everywhere</a:t>
            </a:r>
          </a:p>
          <a:p>
            <a:pPr>
              <a:lnSpc>
                <a:spcPct val="120000"/>
              </a:lnSpc>
              <a:spcBef>
                <a:spcPts val="1200"/>
              </a:spcBef>
            </a:pPr>
            <a:r>
              <a:rPr lang="en-US" sz="3100"/>
              <a:t>Past/Present vs. Future</a:t>
            </a:r>
          </a:p>
          <a:p>
            <a:pPr>
              <a:lnSpc>
                <a:spcPct val="120000"/>
              </a:lnSpc>
              <a:spcBef>
                <a:spcPts val="1200"/>
              </a:spcBef>
            </a:pPr>
            <a:r>
              <a:rPr lang="en-US" sz="3100"/>
              <a:t>Situational Awareness vs. Contingency Planning</a:t>
            </a:r>
          </a:p>
        </p:txBody>
      </p:sp>
      <p:pic>
        <p:nvPicPr>
          <p:cNvPr id="6" name="Picture 5"/>
          <p:cNvPicPr>
            <a:picLocks noChangeAspect="1"/>
          </p:cNvPicPr>
          <p:nvPr/>
        </p:nvPicPr>
        <p:blipFill>
          <a:blip r:embed="rId3"/>
          <a:stretch>
            <a:fillRect/>
          </a:stretch>
        </p:blipFill>
        <p:spPr>
          <a:xfrm>
            <a:off x="6920753" y="1914384"/>
            <a:ext cx="4794655" cy="4510761"/>
          </a:xfrm>
          <a:prstGeom prst="rect">
            <a:avLst/>
          </a:prstGeom>
        </p:spPr>
      </p:pic>
    </p:spTree>
    <p:extLst>
      <p:ext uri="{BB962C8B-B14F-4D97-AF65-F5344CB8AC3E}">
        <p14:creationId xmlns:p14="http://schemas.microsoft.com/office/powerpoint/2010/main" val="131334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stacked books">
            <a:extLst>
              <a:ext uri="{FF2B5EF4-FFF2-40B4-BE49-F238E27FC236}">
                <a16:creationId xmlns:a16="http://schemas.microsoft.com/office/drawing/2014/main" id="{C1B22E5F-544E-5321-CD93-B342094FE930}"/>
              </a:ext>
            </a:extLst>
          </p:cNvPr>
          <p:cNvPicPr>
            <a:picLocks noChangeAspect="1"/>
          </p:cNvPicPr>
          <p:nvPr/>
        </p:nvPicPr>
        <p:blipFill rotWithShape="1">
          <a:blip r:embed="rId3"/>
          <a:srcRect/>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B52A3F28-9B46-6840-897D-D4F1BC695FB7}"/>
              </a:ext>
            </a:extLst>
          </p:cNvPr>
          <p:cNvSpPr>
            <a:spLocks noGrp="1"/>
          </p:cNvSpPr>
          <p:nvPr>
            <p:ph type="title"/>
          </p:nvPr>
        </p:nvSpPr>
        <p:spPr>
          <a:xfrm>
            <a:off x="584200" y="1006956"/>
            <a:ext cx="3412067" cy="1372177"/>
          </a:xfrm>
        </p:spPr>
        <p:txBody>
          <a:bodyPr anchor="ctr">
            <a:normAutofit/>
          </a:bodyPr>
          <a:lstStyle/>
          <a:p>
            <a:r>
              <a:rPr lang="en-US" b="1"/>
              <a:t>Typical Sequence of Reasoning</a:t>
            </a:r>
          </a:p>
        </p:txBody>
      </p:sp>
      <p:sp>
        <p:nvSpPr>
          <p:cNvPr id="3" name="Content Placeholder 2">
            <a:extLst>
              <a:ext uri="{FF2B5EF4-FFF2-40B4-BE49-F238E27FC236}">
                <a16:creationId xmlns:a16="http://schemas.microsoft.com/office/drawing/2014/main" id="{5C713B36-122C-524A-860E-EB59D1D48B1F}"/>
              </a:ext>
            </a:extLst>
          </p:cNvPr>
          <p:cNvSpPr>
            <a:spLocks noGrp="1"/>
          </p:cNvSpPr>
          <p:nvPr>
            <p:ph idx="1"/>
          </p:nvPr>
        </p:nvSpPr>
        <p:spPr>
          <a:xfrm>
            <a:off x="581193" y="2438399"/>
            <a:ext cx="3415074" cy="3564467"/>
          </a:xfrm>
        </p:spPr>
        <p:txBody>
          <a:bodyPr>
            <a:noAutofit/>
          </a:bodyPr>
          <a:lstStyle/>
          <a:p>
            <a:pPr algn="l">
              <a:lnSpc>
                <a:spcPct val="90000"/>
              </a:lnSpc>
            </a:pPr>
            <a:r>
              <a:rPr lang="en-US" sz="1800" b="1">
                <a:solidFill>
                  <a:schemeClr val="bg1"/>
                </a:solidFill>
              </a:rPr>
              <a:t>1. Start with premises: </a:t>
            </a:r>
            <a:r>
              <a:rPr lang="en-US" sz="1800">
                <a:solidFill>
                  <a:schemeClr val="bg1"/>
                </a:solidFill>
              </a:rPr>
              <a:t>knowledge/assumed true beliefs</a:t>
            </a:r>
          </a:p>
          <a:p>
            <a:pPr algn="l">
              <a:lnSpc>
                <a:spcPct val="90000"/>
              </a:lnSpc>
            </a:pPr>
            <a:r>
              <a:rPr lang="en-US" sz="1800" b="1">
                <a:solidFill>
                  <a:schemeClr val="bg1"/>
                </a:solidFill>
              </a:rPr>
              <a:t>2. Carry out reasoning </a:t>
            </a:r>
          </a:p>
          <a:p>
            <a:pPr algn="l">
              <a:lnSpc>
                <a:spcPct val="90000"/>
              </a:lnSpc>
            </a:pPr>
            <a:r>
              <a:rPr lang="en-US" sz="1800" b="1">
                <a:solidFill>
                  <a:schemeClr val="bg1"/>
                </a:solidFill>
              </a:rPr>
              <a:t>3. Reach conclusions: </a:t>
            </a:r>
            <a:r>
              <a:rPr lang="en-US" sz="1800">
                <a:solidFill>
                  <a:schemeClr val="bg1"/>
                </a:solidFill>
              </a:rPr>
              <a:t>new knowledge/potentially true beliefs</a:t>
            </a:r>
          </a:p>
          <a:p>
            <a:pPr algn="l">
              <a:lnSpc>
                <a:spcPct val="90000"/>
              </a:lnSpc>
            </a:pPr>
            <a:r>
              <a:rPr lang="en-US" sz="1800">
                <a:solidFill>
                  <a:schemeClr val="bg1"/>
                </a:solidFill>
              </a:rPr>
              <a:t>This approach can also be used to generate a </a:t>
            </a:r>
            <a:r>
              <a:rPr lang="en-US" sz="1800" b="1">
                <a:solidFill>
                  <a:schemeClr val="bg1"/>
                </a:solidFill>
              </a:rPr>
              <a:t>logical argument</a:t>
            </a:r>
          </a:p>
        </p:txBody>
      </p:sp>
    </p:spTree>
    <p:extLst>
      <p:ext uri="{BB962C8B-B14F-4D97-AF65-F5344CB8AC3E}">
        <p14:creationId xmlns:p14="http://schemas.microsoft.com/office/powerpoint/2010/main" val="419018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0A985C-F4DA-374C-8AC7-D91A41C86F0A}"/>
              </a:ext>
            </a:extLst>
          </p:cNvPr>
          <p:cNvSpPr>
            <a:spLocks noGrp="1"/>
          </p:cNvSpPr>
          <p:nvPr>
            <p:ph idx="1"/>
          </p:nvPr>
        </p:nvSpPr>
        <p:spPr/>
        <p:txBody>
          <a:bodyPr vert="horz" lIns="91440" tIns="45720" rIns="91440" bIns="45720" rtlCol="0" anchor="ctr">
            <a:noAutofit/>
          </a:bodyPr>
          <a:lstStyle/>
          <a:p>
            <a:pPr>
              <a:lnSpc>
                <a:spcPct val="110000"/>
              </a:lnSpc>
            </a:pPr>
            <a:r>
              <a:rPr lang="en-US" sz="2400"/>
              <a:t>Suppose I pause at the top of a set of stairs with an armful of stuff. What argument might be playing out </a:t>
            </a:r>
            <a:r>
              <a:rPr lang="en-US" sz="2400" b="1"/>
              <a:t>unconsciously</a:t>
            </a:r>
            <a:r>
              <a:rPr lang="en-US" sz="2400"/>
              <a:t>...?</a:t>
            </a:r>
          </a:p>
          <a:p>
            <a:pPr lvl="1">
              <a:lnSpc>
                <a:spcPct val="110000"/>
              </a:lnSpc>
            </a:pPr>
            <a:r>
              <a:rPr lang="en-US" sz="2000"/>
              <a:t>IF I have too many things in my hands, THEN I can’t hold on to the railing going down the stairs</a:t>
            </a:r>
          </a:p>
          <a:p>
            <a:pPr lvl="1">
              <a:lnSpc>
                <a:spcPct val="110000"/>
              </a:lnSpc>
            </a:pPr>
            <a:r>
              <a:rPr lang="en-US" sz="2000"/>
              <a:t>IF I don’t hold onto the railing, THEN I might stumble</a:t>
            </a:r>
          </a:p>
          <a:p>
            <a:pPr lvl="1">
              <a:lnSpc>
                <a:spcPct val="110000"/>
              </a:lnSpc>
            </a:pPr>
            <a:r>
              <a:rPr lang="en-US" sz="2000"/>
              <a:t>IF I stumble, </a:t>
            </a:r>
            <a:r>
              <a:rPr lang="en-US" sz="2000" err="1"/>
              <a:t>tTHEN</a:t>
            </a:r>
            <a:r>
              <a:rPr lang="en-US" sz="2000"/>
              <a:t> I might drop my stuff to stop myself falling down the stairs</a:t>
            </a:r>
          </a:p>
          <a:p>
            <a:pPr lvl="1">
              <a:lnSpc>
                <a:spcPct val="110000"/>
              </a:lnSpc>
            </a:pPr>
            <a:r>
              <a:rPr lang="en-US" sz="2000"/>
              <a:t>IF I drop my stuff, THEN some of it might break </a:t>
            </a:r>
          </a:p>
          <a:p>
            <a:pPr lvl="1">
              <a:lnSpc>
                <a:spcPct val="110000"/>
              </a:lnSpc>
            </a:pPr>
            <a:r>
              <a:rPr lang="en-US" sz="2000"/>
              <a:t>IF my stuff breaks, THEN then I’ll be sad</a:t>
            </a:r>
          </a:p>
          <a:p>
            <a:pPr>
              <a:lnSpc>
                <a:spcPct val="110000"/>
              </a:lnSpc>
            </a:pPr>
            <a:r>
              <a:rPr lang="en-US" sz="2400" b="1"/>
              <a:t>CONCLUSION: </a:t>
            </a:r>
            <a:r>
              <a:rPr lang="en-US" sz="2400"/>
              <a:t>I currently have too many things in my hands.</a:t>
            </a:r>
          </a:p>
        </p:txBody>
      </p:sp>
      <p:sp>
        <p:nvSpPr>
          <p:cNvPr id="2" name="Title 1">
            <a:extLst>
              <a:ext uri="{FF2B5EF4-FFF2-40B4-BE49-F238E27FC236}">
                <a16:creationId xmlns:a16="http://schemas.microsoft.com/office/drawing/2014/main" id="{2E5718F9-FC25-6F40-9CD6-E8CDF6C68791}"/>
              </a:ext>
            </a:extLst>
          </p:cNvPr>
          <p:cNvSpPr>
            <a:spLocks noGrp="1"/>
          </p:cNvSpPr>
          <p:nvPr>
            <p:ph type="title"/>
          </p:nvPr>
        </p:nvSpPr>
        <p:spPr/>
        <p:txBody>
          <a:bodyPr>
            <a:normAutofit/>
          </a:bodyPr>
          <a:lstStyle/>
          <a:p>
            <a:pPr>
              <a:lnSpc>
                <a:spcPct val="100000"/>
              </a:lnSpc>
            </a:pPr>
            <a:r>
              <a:rPr lang="en-US" b="1"/>
              <a:t>You Already Do This, Informally </a:t>
            </a:r>
          </a:p>
        </p:txBody>
      </p:sp>
    </p:spTree>
    <p:extLst>
      <p:ext uri="{BB962C8B-B14F-4D97-AF65-F5344CB8AC3E}">
        <p14:creationId xmlns:p14="http://schemas.microsoft.com/office/powerpoint/2010/main" val="308966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7AB96C-46A5-0947-85BB-92E501591F69}"/>
              </a:ext>
            </a:extLst>
          </p:cNvPr>
          <p:cNvSpPr>
            <a:spLocks noGrp="1"/>
          </p:cNvSpPr>
          <p:nvPr>
            <p:ph idx="1"/>
          </p:nvPr>
        </p:nvSpPr>
        <p:spPr/>
        <p:txBody>
          <a:bodyPr vert="horz" lIns="91440" tIns="45720" rIns="91440" bIns="45720" rtlCol="0" anchor="ctr">
            <a:normAutofit fontScale="77500" lnSpcReduction="20000"/>
          </a:bodyPr>
          <a:lstStyle/>
          <a:p>
            <a:pPr>
              <a:lnSpc>
                <a:spcPct val="110000"/>
              </a:lnSpc>
            </a:pPr>
            <a:r>
              <a:rPr lang="en-US" sz="3400"/>
              <a:t>How do we act on such a conclusion? </a:t>
            </a:r>
          </a:p>
          <a:p>
            <a:pPr lvl="1">
              <a:lnSpc>
                <a:spcPct val="110000"/>
              </a:lnSpc>
            </a:pPr>
            <a:r>
              <a:rPr lang="en-US" sz="2700"/>
              <a:t>Because I have too many things in my hands, I might drop them on the stairs and break some of them.</a:t>
            </a:r>
          </a:p>
          <a:p>
            <a:pPr lvl="1">
              <a:lnSpc>
                <a:spcPct val="110000"/>
              </a:lnSpc>
            </a:pPr>
            <a:r>
              <a:rPr lang="en-US" sz="2700"/>
              <a:t>This would make me sad :(</a:t>
            </a:r>
          </a:p>
          <a:p>
            <a:pPr lvl="1">
              <a:lnSpc>
                <a:spcPct val="110000"/>
              </a:lnSpc>
            </a:pPr>
            <a:r>
              <a:rPr lang="en-US" sz="2700"/>
              <a:t>Instead, I could choose to make two trips so I can hold on to the railing.</a:t>
            </a:r>
          </a:p>
          <a:p>
            <a:pPr lvl="1">
              <a:lnSpc>
                <a:spcPct val="110000"/>
              </a:lnSpc>
            </a:pPr>
            <a:r>
              <a:rPr lang="en-US" sz="2700"/>
              <a:t>If I make two trips instead of one, this doesn’t mean I won’t drop something and break it, but it does increase my confidence that I won’t drop something.</a:t>
            </a:r>
          </a:p>
          <a:p>
            <a:pPr>
              <a:lnSpc>
                <a:spcPct val="110000"/>
              </a:lnSpc>
            </a:pPr>
            <a:r>
              <a:rPr lang="en-US" sz="3400" b="1"/>
              <a:t>Decision and Action: “</a:t>
            </a:r>
            <a:r>
              <a:rPr lang="en-US" sz="3400"/>
              <a:t>I will split the load into two parts and make two trips.” or “Nah, that’s not likely to happen; I’ll tough it out and make one trip.” </a:t>
            </a:r>
          </a:p>
        </p:txBody>
      </p:sp>
      <p:sp>
        <p:nvSpPr>
          <p:cNvPr id="2" name="Title 1">
            <a:extLst>
              <a:ext uri="{FF2B5EF4-FFF2-40B4-BE49-F238E27FC236}">
                <a16:creationId xmlns:a16="http://schemas.microsoft.com/office/drawing/2014/main" id="{9E1B50D7-921C-5947-B174-E54B507AB5C8}"/>
              </a:ext>
            </a:extLst>
          </p:cNvPr>
          <p:cNvSpPr>
            <a:spLocks noGrp="1"/>
          </p:cNvSpPr>
          <p:nvPr>
            <p:ph type="title"/>
          </p:nvPr>
        </p:nvSpPr>
        <p:spPr/>
        <p:txBody>
          <a:bodyPr>
            <a:normAutofit/>
          </a:bodyPr>
          <a:lstStyle/>
          <a:p>
            <a:pPr>
              <a:lnSpc>
                <a:spcPct val="100000"/>
              </a:lnSpc>
            </a:pPr>
            <a:r>
              <a:rPr lang="en-US" b="1"/>
              <a:t>You Already Do This, Informally </a:t>
            </a:r>
          </a:p>
        </p:txBody>
      </p:sp>
    </p:spTree>
    <p:extLst>
      <p:ext uri="{BB962C8B-B14F-4D97-AF65-F5344CB8AC3E}">
        <p14:creationId xmlns:p14="http://schemas.microsoft.com/office/powerpoint/2010/main" val="379586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usiness man thinking png - Clipart World">
            <a:extLst>
              <a:ext uri="{FF2B5EF4-FFF2-40B4-BE49-F238E27FC236}">
                <a16:creationId xmlns:a16="http://schemas.microsoft.com/office/drawing/2014/main" id="{2538A9BD-0EFE-E961-B109-388678D0E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84" b="26869"/>
          <a:stretch/>
        </p:blipFill>
        <p:spPr bwMode="auto">
          <a:xfrm>
            <a:off x="9543011" y="4250881"/>
            <a:ext cx="2648989" cy="211451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8328BDA5-8C74-AB2E-D7B8-DF56BA1F02E6}"/>
              </a:ext>
            </a:extLst>
          </p:cNvPr>
          <p:cNvSpPr>
            <a:spLocks noGrp="1"/>
          </p:cNvSpPr>
          <p:nvPr>
            <p:ph idx="1"/>
          </p:nvPr>
        </p:nvSpPr>
        <p:spPr/>
        <p:txBody>
          <a:bodyPr vert="horz" lIns="91440" tIns="45720" rIns="91440" bIns="45720" rtlCol="0" anchor="ctr">
            <a:normAutofit/>
          </a:bodyPr>
          <a:lstStyle/>
          <a:p>
            <a:pPr algn="just">
              <a:lnSpc>
                <a:spcPct val="100000"/>
              </a:lnSpc>
              <a:spcBef>
                <a:spcPts val="1200"/>
              </a:spcBef>
            </a:pPr>
            <a:r>
              <a:rPr lang="en-CA" dirty="0"/>
              <a:t>Conspiracy theories </a:t>
            </a:r>
            <a:r>
              <a:rPr lang="en-CA" b="1" dirty="0"/>
              <a:t>mindset:</a:t>
            </a:r>
            <a:r>
              <a:rPr lang="en-CA" dirty="0"/>
              <a:t> individuals jumping to invalid conclusions because they cannot reason and/or recognize bad evidence. </a:t>
            </a:r>
          </a:p>
          <a:p>
            <a:pPr algn="just">
              <a:lnSpc>
                <a:spcPct val="100000"/>
              </a:lnSpc>
              <a:spcBef>
                <a:spcPts val="1200"/>
              </a:spcBef>
            </a:pPr>
            <a:r>
              <a:rPr lang="en-CA" dirty="0"/>
              <a:t>Is it </a:t>
            </a:r>
            <a:r>
              <a:rPr lang="en-CA" b="1" dirty="0"/>
              <a:t>plausible</a:t>
            </a:r>
            <a:r>
              <a:rPr lang="en-CA" dirty="0"/>
              <a:t> that there are microchips in the COVID vaccine? How would you gauge the degree of plausibility? </a:t>
            </a:r>
          </a:p>
          <a:p>
            <a:pPr algn="l">
              <a:lnSpc>
                <a:spcPct val="100000"/>
              </a:lnSpc>
              <a:spcBef>
                <a:spcPts val="1200"/>
              </a:spcBef>
            </a:pPr>
            <a:r>
              <a:rPr lang="en-CA" b="1" dirty="0"/>
              <a:t>Thought exercise: </a:t>
            </a:r>
            <a:r>
              <a:rPr lang="en-CA" dirty="0"/>
              <a:t>you are given a stable of deductive logicians and a stable</a:t>
            </a:r>
            <a:br>
              <a:rPr lang="en-CA" dirty="0"/>
            </a:br>
            <a:r>
              <a:rPr lang="en-CA" dirty="0"/>
              <a:t>of debaters to help you make decisions. Which would you chose? Is any of </a:t>
            </a:r>
            <a:br>
              <a:rPr lang="en-CA" dirty="0"/>
            </a:br>
            <a:r>
              <a:rPr lang="en-CA" dirty="0"/>
              <a:t>them of use to you?</a:t>
            </a:r>
          </a:p>
        </p:txBody>
      </p:sp>
      <p:sp>
        <p:nvSpPr>
          <p:cNvPr id="3" name="Title 2">
            <a:extLst>
              <a:ext uri="{FF2B5EF4-FFF2-40B4-BE49-F238E27FC236}">
                <a16:creationId xmlns:a16="http://schemas.microsoft.com/office/drawing/2014/main" id="{E846ED5A-1121-D7CD-78EC-EBDB7C1D2000}"/>
              </a:ext>
            </a:extLst>
          </p:cNvPr>
          <p:cNvSpPr>
            <a:spLocks noGrp="1"/>
          </p:cNvSpPr>
          <p:nvPr>
            <p:ph type="title"/>
          </p:nvPr>
        </p:nvSpPr>
        <p:spPr/>
        <p:txBody>
          <a:bodyPr>
            <a:normAutofit/>
          </a:bodyPr>
          <a:lstStyle/>
          <a:p>
            <a:pPr>
              <a:lnSpc>
                <a:spcPct val="100000"/>
              </a:lnSpc>
            </a:pPr>
            <a:r>
              <a:rPr lang="en-CA" b="1"/>
              <a:t>Reasoning Vulnerabilities</a:t>
            </a:r>
          </a:p>
        </p:txBody>
      </p:sp>
    </p:spTree>
    <p:extLst>
      <p:ext uri="{BB962C8B-B14F-4D97-AF65-F5344CB8AC3E}">
        <p14:creationId xmlns:p14="http://schemas.microsoft.com/office/powerpoint/2010/main" val="64250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lculator and maths tools on a surface">
            <a:extLst>
              <a:ext uri="{FF2B5EF4-FFF2-40B4-BE49-F238E27FC236}">
                <a16:creationId xmlns:a16="http://schemas.microsoft.com/office/drawing/2014/main" id="{9F998380-8010-45A5-0BD7-33888DE7F89D}"/>
              </a:ext>
            </a:extLst>
          </p:cNvPr>
          <p:cNvPicPr>
            <a:picLocks noChangeAspect="1"/>
          </p:cNvPicPr>
          <p:nvPr/>
        </p:nvPicPr>
        <p:blipFill rotWithShape="1">
          <a:blip r:embed="rId3"/>
          <a:srcRect t="23391" r="9091"/>
          <a:stretch/>
        </p:blipFill>
        <p:spPr>
          <a:xfrm>
            <a:off x="20" y="10"/>
            <a:ext cx="12191980" cy="6857990"/>
          </a:xfrm>
          <a:prstGeom prst="rect">
            <a:avLst/>
          </a:prstGeom>
        </p:spPr>
      </p:pic>
      <p:grpSp>
        <p:nvGrpSpPr>
          <p:cNvPr id="20" name="Group 19">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21" name="Rectangle 20">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E45EAE5A-662A-8C47-B49E-2BDD02F19039}"/>
              </a:ext>
            </a:extLst>
          </p:cNvPr>
          <p:cNvSpPr>
            <a:spLocks noGrp="1"/>
          </p:cNvSpPr>
          <p:nvPr>
            <p:ph type="title"/>
          </p:nvPr>
        </p:nvSpPr>
        <p:spPr>
          <a:xfrm>
            <a:off x="584200" y="1006956"/>
            <a:ext cx="7213600" cy="1372177"/>
          </a:xfrm>
        </p:spPr>
        <p:txBody>
          <a:bodyPr anchor="ctr">
            <a:normAutofit/>
          </a:bodyPr>
          <a:lstStyle/>
          <a:p>
            <a:r>
              <a:rPr lang="en-US" b="1"/>
              <a:t>Formal Rigorous Reasoning</a:t>
            </a:r>
          </a:p>
        </p:txBody>
      </p:sp>
      <p:sp>
        <p:nvSpPr>
          <p:cNvPr id="3" name="Content Placeholder 2">
            <a:extLst>
              <a:ext uri="{FF2B5EF4-FFF2-40B4-BE49-F238E27FC236}">
                <a16:creationId xmlns:a16="http://schemas.microsoft.com/office/drawing/2014/main" id="{412E3DEE-7D4F-554C-8A3B-E8E2646BAD06}"/>
              </a:ext>
            </a:extLst>
          </p:cNvPr>
          <p:cNvSpPr>
            <a:spLocks noGrp="1"/>
          </p:cNvSpPr>
          <p:nvPr>
            <p:ph idx="1"/>
          </p:nvPr>
        </p:nvSpPr>
        <p:spPr>
          <a:xfrm>
            <a:off x="581192" y="2438399"/>
            <a:ext cx="7216607" cy="3564467"/>
          </a:xfrm>
        </p:spPr>
        <p:txBody>
          <a:bodyPr>
            <a:normAutofit/>
          </a:bodyPr>
          <a:lstStyle/>
          <a:p>
            <a:pPr>
              <a:lnSpc>
                <a:spcPct val="90000"/>
              </a:lnSpc>
              <a:spcBef>
                <a:spcPts val="1200"/>
              </a:spcBef>
            </a:pPr>
            <a:r>
              <a:rPr lang="en-US">
                <a:solidFill>
                  <a:schemeClr val="bg1"/>
                </a:solidFill>
              </a:rPr>
              <a:t>Mathematicians and philosophers developed </a:t>
            </a:r>
            <a:r>
              <a:rPr lang="en-US" b="1">
                <a:solidFill>
                  <a:schemeClr val="bg1"/>
                </a:solidFill>
              </a:rPr>
              <a:t>formal methods </a:t>
            </a:r>
            <a:r>
              <a:rPr lang="en-US">
                <a:solidFill>
                  <a:schemeClr val="bg1"/>
                </a:solidFill>
              </a:rPr>
              <a:t>to bring </a:t>
            </a:r>
            <a:r>
              <a:rPr lang="en-US" b="1" err="1">
                <a:solidFill>
                  <a:schemeClr val="bg1"/>
                </a:solidFill>
              </a:rPr>
              <a:t>rigour</a:t>
            </a:r>
            <a:r>
              <a:rPr lang="en-US">
                <a:solidFill>
                  <a:schemeClr val="bg1"/>
                </a:solidFill>
              </a:rPr>
              <a:t> to informal reasoning – we can think of these as reasoning tools.</a:t>
            </a:r>
          </a:p>
          <a:p>
            <a:pPr>
              <a:lnSpc>
                <a:spcPct val="90000"/>
              </a:lnSpc>
              <a:spcBef>
                <a:spcPts val="1200"/>
              </a:spcBef>
            </a:pPr>
            <a:r>
              <a:rPr lang="en-US">
                <a:solidFill>
                  <a:schemeClr val="bg1"/>
                </a:solidFill>
              </a:rPr>
              <a:t>Using these tools increase our chances that we will </a:t>
            </a:r>
            <a:r>
              <a:rPr lang="en-US" b="1">
                <a:solidFill>
                  <a:schemeClr val="bg1"/>
                </a:solidFill>
              </a:rPr>
              <a:t>end up with true statements</a:t>
            </a:r>
            <a:r>
              <a:rPr lang="en-US">
                <a:solidFill>
                  <a:schemeClr val="bg1"/>
                </a:solidFill>
              </a:rPr>
              <a:t>, in which we can feel confident (if not always 100% so).</a:t>
            </a:r>
          </a:p>
          <a:p>
            <a:pPr>
              <a:lnSpc>
                <a:spcPct val="90000"/>
              </a:lnSpc>
              <a:spcBef>
                <a:spcPts val="1200"/>
              </a:spcBef>
            </a:pPr>
            <a:r>
              <a:rPr lang="en-US">
                <a:solidFill>
                  <a:schemeClr val="bg1"/>
                </a:solidFill>
              </a:rPr>
              <a:t>Without rigor, we can succumb to </a:t>
            </a:r>
            <a:r>
              <a:rPr lang="en-US" b="1">
                <a:solidFill>
                  <a:schemeClr val="bg1"/>
                </a:solidFill>
              </a:rPr>
              <a:t>biased reasoning</a:t>
            </a:r>
            <a:r>
              <a:rPr lang="en-US">
                <a:solidFill>
                  <a:schemeClr val="bg1"/>
                </a:solidFill>
              </a:rPr>
              <a:t>, which prevents us from reaching </a:t>
            </a:r>
            <a:r>
              <a:rPr lang="en-US" b="1">
                <a:solidFill>
                  <a:schemeClr val="bg1"/>
                </a:solidFill>
              </a:rPr>
              <a:t>true conclusions </a:t>
            </a:r>
            <a:r>
              <a:rPr lang="en-US">
                <a:solidFill>
                  <a:schemeClr val="bg1"/>
                </a:solidFill>
              </a:rPr>
              <a:t>or </a:t>
            </a:r>
            <a:r>
              <a:rPr lang="en-US" b="1">
                <a:solidFill>
                  <a:schemeClr val="bg1"/>
                </a:solidFill>
              </a:rPr>
              <a:t>justified conclusions</a:t>
            </a:r>
            <a:r>
              <a:rPr lang="en-US">
                <a:solidFill>
                  <a:schemeClr val="bg1"/>
                </a:solidFill>
              </a:rPr>
              <a:t>.</a:t>
            </a:r>
          </a:p>
        </p:txBody>
      </p:sp>
    </p:spTree>
    <p:extLst>
      <p:ext uri="{BB962C8B-B14F-4D97-AF65-F5344CB8AC3E}">
        <p14:creationId xmlns:p14="http://schemas.microsoft.com/office/powerpoint/2010/main" val="24475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05188" indent="-3405188"/>
            <a:r>
              <a:rPr lang="en-US"/>
              <a:t>10. Evidence-Informed Decision-Making</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a:t>Decision-Making and Evaluation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281139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F4902A90-B569-4180-94F3-1DF56A49E3BD}"/>
              </a:ext>
            </a:extLst>
          </p:cNvPr>
          <p:cNvGraphicFramePr>
            <a:graphicFrameLocks noGrp="1"/>
          </p:cNvGraphicFramePr>
          <p:nvPr>
            <p:ph idx="1"/>
            <p:extLst>
              <p:ext uri="{D42A27DB-BD31-4B8C-83A1-F6EECF244321}">
                <p14:modId xmlns:p14="http://schemas.microsoft.com/office/powerpoint/2010/main" val="2737014408"/>
              </p:ext>
            </p:extLst>
          </p:nvPr>
        </p:nvGraphicFramePr>
        <p:xfrm>
          <a:off x="838200" y="205870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03C0A14D-404A-9F4C-9640-1D7C67E82C20}"/>
              </a:ext>
            </a:extLst>
          </p:cNvPr>
          <p:cNvSpPr>
            <a:spLocks noGrp="1"/>
          </p:cNvSpPr>
          <p:nvPr>
            <p:ph type="title"/>
          </p:nvPr>
        </p:nvSpPr>
        <p:spPr/>
        <p:txBody>
          <a:bodyPr>
            <a:normAutofit/>
          </a:bodyPr>
          <a:lstStyle/>
          <a:p>
            <a:pPr>
              <a:lnSpc>
                <a:spcPct val="100000"/>
              </a:lnSpc>
            </a:pPr>
            <a:r>
              <a:rPr lang="en-US" b="1"/>
              <a:t>Formal Reasoning Techniques</a:t>
            </a:r>
          </a:p>
        </p:txBody>
      </p:sp>
    </p:spTree>
    <p:extLst>
      <p:ext uri="{BB962C8B-B14F-4D97-AF65-F5344CB8AC3E}">
        <p14:creationId xmlns:p14="http://schemas.microsoft.com/office/powerpoint/2010/main" val="395622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482A3C-138F-4726-E193-0EE2FEBA2705}"/>
              </a:ext>
            </a:extLst>
          </p:cNvPr>
          <p:cNvSpPr>
            <a:spLocks noGrp="1"/>
          </p:cNvSpPr>
          <p:nvPr>
            <p:ph idx="1"/>
          </p:nvPr>
        </p:nvSpPr>
        <p:spPr/>
        <p:txBody>
          <a:bodyPr vert="horz" lIns="91440" tIns="45720" rIns="91440" bIns="45720" rtlCol="0" anchor="ctr">
            <a:normAutofit/>
          </a:bodyPr>
          <a:lstStyle/>
          <a:p>
            <a:pPr>
              <a:lnSpc>
                <a:spcPct val="100000"/>
              </a:lnSpc>
            </a:pPr>
            <a:r>
              <a:rPr lang="en-US" sz="2400" b="1"/>
              <a:t>Reasoning strategies: </a:t>
            </a:r>
          </a:p>
          <a:p>
            <a:pPr lvl="1">
              <a:lnSpc>
                <a:spcPct val="100000"/>
              </a:lnSpc>
            </a:pPr>
            <a:r>
              <a:rPr lang="en-US" sz="2000"/>
              <a:t>deducing new facts from existing facts (</a:t>
            </a:r>
            <a:r>
              <a:rPr lang="en-US" sz="2000" b="1"/>
              <a:t>deductive</a:t>
            </a:r>
            <a:r>
              <a:rPr lang="en-US" sz="2000"/>
              <a:t> reasoning)</a:t>
            </a:r>
          </a:p>
          <a:p>
            <a:pPr lvl="1">
              <a:lnSpc>
                <a:spcPct val="100000"/>
              </a:lnSpc>
            </a:pPr>
            <a:r>
              <a:rPr lang="en-US" sz="2000"/>
              <a:t>generalizing from examples (</a:t>
            </a:r>
            <a:r>
              <a:rPr lang="en-US" sz="2000" b="1"/>
              <a:t>inductive</a:t>
            </a:r>
            <a:r>
              <a:rPr lang="en-US" sz="2000"/>
              <a:t> reasoning)</a:t>
            </a:r>
          </a:p>
          <a:p>
            <a:pPr lvl="1">
              <a:lnSpc>
                <a:spcPct val="100000"/>
              </a:lnSpc>
            </a:pPr>
            <a:r>
              <a:rPr lang="en-US" sz="2000"/>
              <a:t>reasoning to the best explanation (</a:t>
            </a:r>
            <a:r>
              <a:rPr lang="en-US" sz="2000" b="1"/>
              <a:t>abductive</a:t>
            </a:r>
            <a:r>
              <a:rPr lang="en-US" sz="2000"/>
              <a:t> reasoning)</a:t>
            </a:r>
          </a:p>
          <a:p>
            <a:pPr lvl="1">
              <a:lnSpc>
                <a:spcPct val="100000"/>
              </a:lnSpc>
            </a:pPr>
            <a:r>
              <a:rPr lang="en-US" sz="2000"/>
              <a:t>using analogies and models (</a:t>
            </a:r>
            <a:r>
              <a:rPr lang="en-US" sz="2000" b="1"/>
              <a:t>analogical</a:t>
            </a:r>
            <a:r>
              <a:rPr lang="en-US" sz="2000"/>
              <a:t> reasoning)</a:t>
            </a:r>
          </a:p>
          <a:p>
            <a:pPr>
              <a:lnSpc>
                <a:spcPct val="100000"/>
              </a:lnSpc>
            </a:pPr>
            <a:r>
              <a:rPr lang="en-US" sz="2400"/>
              <a:t>These last three techniques are examples of </a:t>
            </a:r>
            <a:r>
              <a:rPr lang="en-US" sz="2400" b="1"/>
              <a:t>plausible reasoning </a:t>
            </a:r>
            <a:r>
              <a:rPr lang="en-US" sz="2400"/>
              <a:t>– you are not guaranteed to reach the truth, but you are increasing your level of certainty.</a:t>
            </a:r>
          </a:p>
        </p:txBody>
      </p:sp>
      <p:sp>
        <p:nvSpPr>
          <p:cNvPr id="3" name="Title 2">
            <a:extLst>
              <a:ext uri="{FF2B5EF4-FFF2-40B4-BE49-F238E27FC236}">
                <a16:creationId xmlns:a16="http://schemas.microsoft.com/office/drawing/2014/main" id="{C6991D4C-B53E-0773-51C5-81C6EDBD3697}"/>
              </a:ext>
            </a:extLst>
          </p:cNvPr>
          <p:cNvSpPr>
            <a:spLocks noGrp="1"/>
          </p:cNvSpPr>
          <p:nvPr>
            <p:ph type="title"/>
          </p:nvPr>
        </p:nvSpPr>
        <p:spPr/>
        <p:txBody>
          <a:bodyPr/>
          <a:lstStyle/>
          <a:p>
            <a:pPr>
              <a:lnSpc>
                <a:spcPct val="100000"/>
              </a:lnSpc>
            </a:pPr>
            <a:r>
              <a:rPr lang="en-US" b="1"/>
              <a:t>Formal Reasoning Techniques</a:t>
            </a:r>
          </a:p>
        </p:txBody>
      </p:sp>
    </p:spTree>
    <p:extLst>
      <p:ext uri="{BB962C8B-B14F-4D97-AF65-F5344CB8AC3E}">
        <p14:creationId xmlns:p14="http://schemas.microsoft.com/office/powerpoint/2010/main" val="16293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8E71A7-C7D3-4621-FAEB-8572E68BBC48}"/>
              </a:ext>
            </a:extLst>
          </p:cNvPr>
          <p:cNvSpPr>
            <a:spLocks noGrp="1"/>
          </p:cNvSpPr>
          <p:nvPr>
            <p:ph idx="1"/>
          </p:nvPr>
        </p:nvSpPr>
        <p:spPr/>
        <p:txBody>
          <a:bodyPr/>
          <a:lstStyle/>
          <a:p>
            <a:pPr algn="just">
              <a:lnSpc>
                <a:spcPct val="100000"/>
              </a:lnSpc>
            </a:pPr>
            <a:r>
              <a:rPr lang="en-US" sz="2400"/>
              <a:t>Consider the following scenario [Jaynes, 2003]: </a:t>
            </a:r>
          </a:p>
          <a:p>
            <a:pPr lvl="1" algn="just">
              <a:lnSpc>
                <a:spcPct val="100000"/>
              </a:lnSpc>
            </a:pPr>
            <a:r>
              <a:rPr lang="en-US" sz="2000"/>
              <a:t> you are walking down a deserted street at night;</a:t>
            </a:r>
          </a:p>
          <a:p>
            <a:pPr lvl="1" algn="just">
              <a:lnSpc>
                <a:spcPct val="100000"/>
              </a:lnSpc>
            </a:pPr>
            <a:r>
              <a:rPr lang="en-US" sz="2000"/>
              <a:t> you hear a security alarm, look across the street, and see a store with a broken window, and</a:t>
            </a:r>
          </a:p>
          <a:p>
            <a:pPr lvl="1" algn="just">
              <a:lnSpc>
                <a:spcPct val="100000"/>
              </a:lnSpc>
            </a:pPr>
            <a:r>
              <a:rPr lang="en-US" sz="2000"/>
              <a:t> someone wearing a mask crawls out of the broken window with a bag full of smart phones.</a:t>
            </a:r>
            <a:endParaRPr lang="en-US" sz="500"/>
          </a:p>
          <a:p>
            <a:pPr algn="just">
              <a:lnSpc>
                <a:spcPct val="100000"/>
              </a:lnSpc>
              <a:spcBef>
                <a:spcPts val="1200"/>
              </a:spcBef>
            </a:pPr>
            <a:r>
              <a:rPr lang="en-US"/>
              <a:t>What might a first system 1 conclusion be?  </a:t>
            </a:r>
          </a:p>
          <a:p>
            <a:pPr algn="just">
              <a:lnSpc>
                <a:spcPct val="100000"/>
              </a:lnSpc>
              <a:spcBef>
                <a:spcPts val="1200"/>
              </a:spcBef>
            </a:pPr>
            <a:r>
              <a:rPr lang="en-US"/>
              <a:t>What might a system 2 conclusion be?</a:t>
            </a:r>
          </a:p>
        </p:txBody>
      </p:sp>
      <p:sp>
        <p:nvSpPr>
          <p:cNvPr id="10" name="Title 1">
            <a:extLst>
              <a:ext uri="{FF2B5EF4-FFF2-40B4-BE49-F238E27FC236}">
                <a16:creationId xmlns:a16="http://schemas.microsoft.com/office/drawing/2014/main" id="{94B9519A-C7C0-6CC8-9B66-04938116BB81}"/>
              </a:ext>
            </a:extLst>
          </p:cNvPr>
          <p:cNvSpPr>
            <a:spLocks noGrp="1"/>
          </p:cNvSpPr>
          <p:nvPr>
            <p:ph type="title"/>
          </p:nvPr>
        </p:nvSpPr>
        <p:spPr/>
        <p:txBody>
          <a:bodyPr>
            <a:normAutofit/>
          </a:bodyPr>
          <a:lstStyle/>
          <a:p>
            <a:pPr>
              <a:lnSpc>
                <a:spcPct val="100000"/>
              </a:lnSpc>
            </a:pPr>
            <a:r>
              <a:rPr lang="en-US" b="1"/>
              <a:t>Plausible Reasoning</a:t>
            </a:r>
          </a:p>
        </p:txBody>
      </p:sp>
      <p:pic>
        <p:nvPicPr>
          <p:cNvPr id="6146" name="Picture 2" descr="Critical Thinking Creativity Images – Browse 1,331 Stock Photos, Vectors,  and Video | Adobe Stock">
            <a:extLst>
              <a:ext uri="{FF2B5EF4-FFF2-40B4-BE49-F238E27FC236}">
                <a16:creationId xmlns:a16="http://schemas.microsoft.com/office/drawing/2014/main" id="{A103B8A6-365C-F794-C62F-6B01DD6B69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06" t="20532" r="29043" b="22021"/>
          <a:stretch/>
        </p:blipFill>
        <p:spPr bwMode="auto">
          <a:xfrm>
            <a:off x="9813374" y="4571999"/>
            <a:ext cx="1797432" cy="189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2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B472F-B638-E578-9E8A-455A6E148237}"/>
              </a:ext>
            </a:extLst>
          </p:cNvPr>
          <p:cNvSpPr>
            <a:spLocks noGrp="1"/>
          </p:cNvSpPr>
          <p:nvPr>
            <p:ph idx="1"/>
          </p:nvPr>
        </p:nvSpPr>
        <p:spPr/>
        <p:txBody>
          <a:bodyPr>
            <a:normAutofit fontScale="85000" lnSpcReduction="20000"/>
          </a:bodyPr>
          <a:lstStyle/>
          <a:p>
            <a:pPr algn="just">
              <a:lnSpc>
                <a:spcPct val="120000"/>
              </a:lnSpc>
              <a:spcBef>
                <a:spcPts val="1200"/>
              </a:spcBef>
            </a:pPr>
            <a:r>
              <a:rPr lang="en-US" sz="2400"/>
              <a:t>Say we concluded that the person crawling out of the store is stealing merchandise from the store. How do </a:t>
            </a:r>
            <a:r>
              <a:rPr lang="en-US"/>
              <a:t>w</a:t>
            </a:r>
            <a:r>
              <a:rPr lang="en-US" sz="2400"/>
              <a:t>e come to that conclusion? It </a:t>
            </a:r>
            <a:r>
              <a:rPr lang="en-US" sz="2400" b="1">
                <a:latin typeface="Myriad Pro" panose="020B0503030403020204"/>
              </a:rPr>
              <a:t>cannot</a:t>
            </a:r>
            <a:r>
              <a:rPr lang="en-US" sz="2400" b="1"/>
              <a:t> </a:t>
            </a:r>
            <a:r>
              <a:rPr lang="en-US" sz="2400"/>
              <a:t>come from a logical deduction based on evidence. </a:t>
            </a:r>
          </a:p>
          <a:p>
            <a:pPr algn="just">
              <a:lnSpc>
                <a:spcPct val="120000"/>
              </a:lnSpc>
              <a:spcBef>
                <a:spcPts val="1200"/>
              </a:spcBef>
            </a:pPr>
            <a:r>
              <a:rPr lang="en-US" sz="2400"/>
              <a:t>Indeed, </a:t>
            </a:r>
          </a:p>
          <a:p>
            <a:pPr lvl="1" algn="just">
              <a:lnSpc>
                <a:spcPct val="120000"/>
              </a:lnSpc>
            </a:pPr>
            <a:r>
              <a:rPr lang="en-US" sz="2000"/>
              <a:t>the person crawling out of the store </a:t>
            </a:r>
            <a:r>
              <a:rPr lang="en-US" sz="2000" b="1">
                <a:latin typeface="Myriad Pro" panose="020B0503030403020204"/>
              </a:rPr>
              <a:t>could</a:t>
            </a:r>
            <a:r>
              <a:rPr lang="en-US" sz="2000"/>
              <a:t> have been its owner who, </a:t>
            </a:r>
          </a:p>
          <a:p>
            <a:pPr lvl="1" algn="just">
              <a:lnSpc>
                <a:spcPct val="120000"/>
              </a:lnSpc>
            </a:pPr>
            <a:r>
              <a:rPr lang="en-US" sz="2000"/>
              <a:t>upon returning from a costume party, realized that they had misplaced their keys </a:t>
            </a:r>
          </a:p>
          <a:p>
            <a:pPr lvl="1" algn="just">
              <a:lnSpc>
                <a:spcPct val="120000"/>
              </a:lnSpc>
            </a:pPr>
            <a:r>
              <a:rPr lang="en-US" sz="2000"/>
              <a:t>just as a passing truck was throwing a brick in the store window, </a:t>
            </a:r>
          </a:p>
          <a:p>
            <a:pPr lvl="1" algn="just">
              <a:lnSpc>
                <a:spcPct val="120000"/>
              </a:lnSpc>
            </a:pPr>
            <a:r>
              <a:rPr lang="en-US" sz="2000"/>
              <a:t>triggering the security alarm, after which </a:t>
            </a:r>
          </a:p>
          <a:p>
            <a:pPr lvl="1" algn="just">
              <a:lnSpc>
                <a:spcPct val="120000"/>
              </a:lnSpc>
            </a:pPr>
            <a:r>
              <a:rPr lang="en-US" sz="2000"/>
              <a:t>the owner then went into the store to retrieve items before they could be stolen,</a:t>
            </a:r>
          </a:p>
          <a:p>
            <a:pPr lvl="1" algn="just">
              <a:lnSpc>
                <a:spcPct val="120000"/>
              </a:lnSpc>
            </a:pPr>
            <a:r>
              <a:rPr lang="en-US" sz="2000"/>
              <a:t>which is when you happened unto the scene. </a:t>
            </a:r>
          </a:p>
          <a:p>
            <a:pPr algn="just">
              <a:lnSpc>
                <a:spcPct val="120000"/>
              </a:lnSpc>
              <a:spcBef>
                <a:spcPts val="1200"/>
              </a:spcBef>
            </a:pPr>
            <a:r>
              <a:rPr lang="en-US" sz="2400"/>
              <a:t>The original conclusion is not </a:t>
            </a:r>
            <a:r>
              <a:rPr lang="en-US" sz="2400" b="1">
                <a:latin typeface="Myriad Pro" panose="020B0503030403020204"/>
              </a:rPr>
              <a:t>deductive</a:t>
            </a:r>
            <a:r>
              <a:rPr lang="en-US" sz="2400"/>
              <a:t>, but it is at least </a:t>
            </a:r>
            <a:r>
              <a:rPr lang="en-US" sz="2400" b="1">
                <a:latin typeface="Myriad Pro" panose="020B0503030403020204"/>
              </a:rPr>
              <a:t>plausible</a:t>
            </a:r>
            <a:r>
              <a:rPr lang="en-US" sz="2400"/>
              <a:t>. </a:t>
            </a:r>
          </a:p>
        </p:txBody>
      </p:sp>
      <p:sp>
        <p:nvSpPr>
          <p:cNvPr id="10" name="Title 1">
            <a:extLst>
              <a:ext uri="{FF2B5EF4-FFF2-40B4-BE49-F238E27FC236}">
                <a16:creationId xmlns:a16="http://schemas.microsoft.com/office/drawing/2014/main" id="{94B9519A-C7C0-6CC8-9B66-04938116BB81}"/>
              </a:ext>
            </a:extLst>
          </p:cNvPr>
          <p:cNvSpPr>
            <a:spLocks noGrp="1"/>
          </p:cNvSpPr>
          <p:nvPr>
            <p:ph type="title"/>
          </p:nvPr>
        </p:nvSpPr>
        <p:spPr/>
        <p:txBody>
          <a:bodyPr>
            <a:normAutofit/>
          </a:bodyPr>
          <a:lstStyle/>
          <a:p>
            <a:pPr>
              <a:lnSpc>
                <a:spcPct val="100000"/>
              </a:lnSpc>
            </a:pPr>
            <a:r>
              <a:rPr lang="en-US" b="1"/>
              <a:t>Plausible Reasoning</a:t>
            </a:r>
          </a:p>
        </p:txBody>
      </p:sp>
    </p:spTree>
    <p:extLst>
      <p:ext uri="{BB962C8B-B14F-4D97-AF65-F5344CB8AC3E}">
        <p14:creationId xmlns:p14="http://schemas.microsoft.com/office/powerpoint/2010/main" val="223052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E1E4D1-EEE4-4B82-92A4-44053B13FFEE}"/>
                  </a:ext>
                </a:extLst>
              </p:cNvPr>
              <p:cNvSpPr>
                <a:spLocks noGrp="1"/>
              </p:cNvSpPr>
              <p:nvPr>
                <p:ph idx="1"/>
              </p:nvPr>
            </p:nvSpPr>
            <p:spPr/>
            <p:txBody>
              <a:bodyPr numCol="2">
                <a:noAutofit/>
              </a:bodyPr>
              <a:lstStyle/>
              <a:p>
                <a:r>
                  <a:rPr lang="en-US" b="1"/>
                  <a:t>Plausible reasoning: </a:t>
                </a:r>
              </a:p>
              <a:p>
                <a:pPr algn="l"/>
                <a:r>
                  <a:rPr lang="en-US"/>
                  <a:t>If</a:t>
                </a:r>
                <a14:m>
                  <m:oMath xmlns:m="http://schemas.openxmlformats.org/officeDocument/2006/math">
                    <m:r>
                      <a:rPr lang="en-US" i="1" dirty="0">
                        <a:latin typeface="Cambria Math" panose="02040503050406030204" pitchFamily="18" charset="0"/>
                      </a:rPr>
                      <m:t> </m:t>
                    </m:r>
                    <m:r>
                      <a:rPr lang="en-US" i="1" dirty="0">
                        <a:latin typeface="Cambria Math" panose="02040503050406030204" pitchFamily="18" charset="0"/>
                      </a:rPr>
                      <m:t>𝐴</m:t>
                    </m:r>
                    <m:r>
                      <a:rPr lang="en-US" i="1" dirty="0">
                        <a:latin typeface="Cambria Math" panose="02040503050406030204" pitchFamily="18" charset="0"/>
                      </a:rPr>
                      <m:t> </m:t>
                    </m:r>
                  </m:oMath>
                </a14:m>
                <a:r>
                  <a:rPr lang="en-US"/>
                  <a:t>is true, then </a:t>
                </a:r>
                <a14:m>
                  <m:oMath xmlns:m="http://schemas.openxmlformats.org/officeDocument/2006/math">
                    <m:r>
                      <a:rPr lang="en-US" i="1" dirty="0">
                        <a:latin typeface="Cambria Math" panose="02040503050406030204" pitchFamily="18" charset="0"/>
                      </a:rPr>
                      <m:t>𝐵</m:t>
                    </m:r>
                  </m:oMath>
                </a14:m>
                <a:r>
                  <a:rPr lang="en-US"/>
                  <a:t> is more plausible</a:t>
                </a:r>
                <a:br>
                  <a:rPr lang="en-US"/>
                </a:br>
                <a14:m>
                  <m:oMath xmlns:m="http://schemas.openxmlformats.org/officeDocument/2006/math">
                    <m:r>
                      <a:rPr lang="en-CA" i="1" dirty="0">
                        <a:latin typeface="Cambria Math" panose="02040503050406030204" pitchFamily="18" charset="0"/>
                      </a:rPr>
                      <m:t>𝐵</m:t>
                    </m:r>
                  </m:oMath>
                </a14:m>
                <a:r>
                  <a:rPr lang="en-US"/>
                  <a:t> is true</a:t>
                </a:r>
              </a:p>
              <a:p>
                <a:r>
                  <a:rPr lang="en-US" b="1"/>
                  <a:t>_____________________________</a:t>
                </a:r>
              </a:p>
              <a:p>
                <a:pPr algn="l"/>
                <a14:m>
                  <m:oMath xmlns:m="http://schemas.openxmlformats.org/officeDocument/2006/math">
                    <m:r>
                      <a:rPr lang="en-CA" i="1" dirty="0">
                        <a:latin typeface="Cambria Math" panose="02040503050406030204" pitchFamily="18" charset="0"/>
                      </a:rPr>
                      <m:t>𝐴</m:t>
                    </m:r>
                  </m:oMath>
                </a14:m>
                <a:r>
                  <a:rPr lang="en-US"/>
                  <a:t> is more plausible</a:t>
                </a:r>
                <a:br>
                  <a:rPr lang="en-US"/>
                </a:br>
                <a:endParaRPr lang="en-US"/>
              </a:p>
              <a:p>
                <a:pPr algn="just"/>
                <a:r>
                  <a:rPr lang="en-US"/>
                  <a:t>If “the person is a thief” (</a:t>
                </a:r>
                <a14:m>
                  <m:oMath xmlns:m="http://schemas.openxmlformats.org/officeDocument/2006/math">
                    <m:r>
                      <a:rPr lang="en-US" i="1" dirty="0">
                        <a:latin typeface="Cambria Math" panose="02040503050406030204" pitchFamily="18" charset="0"/>
                      </a:rPr>
                      <m:t>𝐴</m:t>
                    </m:r>
                  </m:oMath>
                </a14:m>
                <a:r>
                  <a:rPr lang="en-US"/>
                  <a:t> is true), we would not be surprised to “see them crawling out of the store with a bag of phones” (</a:t>
                </a:r>
                <a14:m>
                  <m:oMath xmlns:m="http://schemas.openxmlformats.org/officeDocument/2006/math">
                    <m:r>
                      <a:rPr lang="en-US" i="1" dirty="0">
                        <a:latin typeface="Cambria Math" panose="02040503050406030204" pitchFamily="18" charset="0"/>
                      </a:rPr>
                      <m:t>𝐵</m:t>
                    </m:r>
                  </m:oMath>
                </a14:m>
                <a:r>
                  <a:rPr lang="en-US"/>
                  <a:t> is plausible). </a:t>
                </a:r>
              </a:p>
              <a:p>
                <a:pPr algn="just"/>
                <a:r>
                  <a:rPr lang="en-US"/>
                  <a:t>We do “see them crawling out of the store with a bag of phones” (</a:t>
                </a:r>
                <a14:m>
                  <m:oMath xmlns:m="http://schemas.openxmlformats.org/officeDocument/2006/math">
                    <m:r>
                      <a:rPr lang="en-US" i="1" dirty="0">
                        <a:latin typeface="Cambria Math" panose="02040503050406030204" pitchFamily="18" charset="0"/>
                      </a:rPr>
                      <m:t>𝐵</m:t>
                    </m:r>
                  </m:oMath>
                </a14:m>
                <a:r>
                  <a:rPr lang="en-US"/>
                  <a:t> is true). </a:t>
                </a:r>
              </a:p>
              <a:p>
                <a:pPr algn="just"/>
                <a:r>
                  <a:rPr lang="en-US"/>
                  <a:t>Thus, we would not be surprised if “the person were a thief” (</a:t>
                </a:r>
                <a14:m>
                  <m:oMath xmlns:m="http://schemas.openxmlformats.org/officeDocument/2006/math">
                    <m:r>
                      <a:rPr lang="en-US" i="1" dirty="0">
                        <a:latin typeface="Cambria Math" panose="02040503050406030204" pitchFamily="18" charset="0"/>
                      </a:rPr>
                      <m:t>𝐴</m:t>
                    </m:r>
                  </m:oMath>
                </a14:m>
                <a:r>
                  <a:rPr lang="en-US"/>
                  <a:t> is more plausible).</a:t>
                </a:r>
              </a:p>
            </p:txBody>
          </p:sp>
        </mc:Choice>
        <mc:Fallback xmlns="">
          <p:sp>
            <p:nvSpPr>
              <p:cNvPr id="3" name="Content Placeholder 2">
                <a:extLst>
                  <a:ext uri="{FF2B5EF4-FFF2-40B4-BE49-F238E27FC236}">
                    <a16:creationId xmlns:a16="http://schemas.microsoft.com/office/drawing/2014/main" id="{98E1E4D1-EEE4-4B82-92A4-44053B13FFEE}"/>
                  </a:ext>
                </a:extLst>
              </p:cNvPr>
              <p:cNvSpPr>
                <a:spLocks noGrp="1" noRot="1" noChangeAspect="1" noMove="1" noResize="1" noEditPoints="1" noAdjustHandles="1" noChangeArrowheads="1" noChangeShapeType="1" noTextEdit="1"/>
              </p:cNvSpPr>
              <p:nvPr>
                <p:ph idx="1"/>
              </p:nvPr>
            </p:nvSpPr>
            <p:spPr>
              <a:blipFill>
                <a:blip r:embed="rId2"/>
                <a:stretch>
                  <a:fillRect l="-829" r="-884"/>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94B9519A-C7C0-6CC8-9B66-04938116BB81}"/>
              </a:ext>
            </a:extLst>
          </p:cNvPr>
          <p:cNvSpPr>
            <a:spLocks noGrp="1"/>
          </p:cNvSpPr>
          <p:nvPr>
            <p:ph type="title"/>
          </p:nvPr>
        </p:nvSpPr>
        <p:spPr/>
        <p:txBody>
          <a:bodyPr>
            <a:normAutofit/>
          </a:bodyPr>
          <a:lstStyle/>
          <a:p>
            <a:pPr>
              <a:lnSpc>
                <a:spcPct val="100000"/>
              </a:lnSpc>
            </a:pPr>
            <a:r>
              <a:rPr lang="en-US" b="1"/>
              <a:t>Deductive vs. Plausible Reasoning</a:t>
            </a:r>
          </a:p>
        </p:txBody>
      </p:sp>
    </p:spTree>
    <p:extLst>
      <p:ext uri="{BB962C8B-B14F-4D97-AF65-F5344CB8AC3E}">
        <p14:creationId xmlns:p14="http://schemas.microsoft.com/office/powerpoint/2010/main" val="185063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tree, ground, person&#10;&#10;Description automatically generated">
            <a:extLst>
              <a:ext uri="{FF2B5EF4-FFF2-40B4-BE49-F238E27FC236}">
                <a16:creationId xmlns:a16="http://schemas.microsoft.com/office/drawing/2014/main" id="{B80D0276-BF9C-D5F8-8E0A-93C218104E00}"/>
              </a:ext>
            </a:extLst>
          </p:cNvPr>
          <p:cNvPicPr>
            <a:picLocks noChangeAspect="1"/>
          </p:cNvPicPr>
          <p:nvPr/>
        </p:nvPicPr>
        <p:blipFill rotWithShape="1">
          <a:blip r:embed="rId3">
            <a:extLst>
              <a:ext uri="{28A0092B-C50C-407E-A947-70E740481C1C}">
                <a14:useLocalDpi xmlns:a14="http://schemas.microsoft.com/office/drawing/2010/main" val="0"/>
              </a:ext>
            </a:extLst>
          </a:blip>
          <a:srcRect l="404" t="7433" r="27129" b="38034"/>
          <a:stretch/>
        </p:blipFill>
        <p:spPr>
          <a:xfrm>
            <a:off x="-1" y="0"/>
            <a:ext cx="12192001" cy="6858000"/>
          </a:xfrm>
          <a:prstGeom prst="rect">
            <a:avLst/>
          </a:prstGeom>
        </p:spPr>
      </p:pic>
      <p:grpSp>
        <p:nvGrpSpPr>
          <p:cNvPr id="12" name="Group 1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EB31D3E-80CD-DE4E-B0DB-6E32601DBE84}"/>
              </a:ext>
            </a:extLst>
          </p:cNvPr>
          <p:cNvSpPr>
            <a:spLocks noGrp="1"/>
          </p:cNvSpPr>
          <p:nvPr>
            <p:ph type="title"/>
          </p:nvPr>
        </p:nvSpPr>
        <p:spPr>
          <a:xfrm>
            <a:off x="584200" y="1006956"/>
            <a:ext cx="3412067" cy="1372177"/>
          </a:xfrm>
        </p:spPr>
        <p:txBody>
          <a:bodyPr vert="horz" lIns="91440" tIns="45720" rIns="91440" bIns="45720" rtlCol="0" anchor="ctr">
            <a:normAutofit/>
          </a:bodyPr>
          <a:lstStyle/>
          <a:p>
            <a:r>
              <a:rPr lang="en-US" kern="1200" dirty="0"/>
              <a:t>DISCUSSION: Plausibility</a:t>
            </a:r>
          </a:p>
        </p:txBody>
      </p:sp>
      <p:sp>
        <p:nvSpPr>
          <p:cNvPr id="3" name="Content Placeholder 2">
            <a:extLst>
              <a:ext uri="{FF2B5EF4-FFF2-40B4-BE49-F238E27FC236}">
                <a16:creationId xmlns:a16="http://schemas.microsoft.com/office/drawing/2014/main" id="{D9954733-6891-333B-6D3B-75D79B8F5DE1}"/>
              </a:ext>
            </a:extLst>
          </p:cNvPr>
          <p:cNvSpPr>
            <a:spLocks noGrp="1"/>
          </p:cNvSpPr>
          <p:nvPr>
            <p:ph idx="1"/>
          </p:nvPr>
        </p:nvSpPr>
        <p:spPr>
          <a:xfrm>
            <a:off x="581193" y="2438399"/>
            <a:ext cx="3415074" cy="3564467"/>
          </a:xfrm>
        </p:spPr>
        <p:txBody>
          <a:bodyPr vert="horz" lIns="91440" tIns="45720" rIns="91440" bIns="45720" rtlCol="0">
            <a:normAutofit/>
          </a:bodyPr>
          <a:lstStyle/>
          <a:p>
            <a:pPr>
              <a:lnSpc>
                <a:spcPct val="90000"/>
              </a:lnSpc>
            </a:pPr>
            <a:r>
              <a:rPr lang="en-US" sz="2000" dirty="0">
                <a:solidFill>
                  <a:schemeClr val="bg1"/>
                </a:solidFill>
              </a:rPr>
              <a:t>In Tom Stoppard’s 1966 play </a:t>
            </a:r>
            <a:r>
              <a:rPr lang="en-US" sz="2000" i="1" dirty="0">
                <a:solidFill>
                  <a:schemeClr val="bg1"/>
                </a:solidFill>
              </a:rPr>
              <a:t>Rosencrantz and Guildenstern are Dead</a:t>
            </a:r>
            <a:r>
              <a:rPr lang="en-US" sz="2000" dirty="0">
                <a:solidFill>
                  <a:schemeClr val="bg1"/>
                </a:solidFill>
              </a:rPr>
              <a:t>, the main characters bet on coin flips. Rosencrantz wins by flipping heads 92 times in a row. </a:t>
            </a:r>
          </a:p>
          <a:p>
            <a:pPr>
              <a:lnSpc>
                <a:spcPct val="90000"/>
              </a:lnSpc>
            </a:pPr>
            <a:r>
              <a:rPr lang="en-US" sz="2000" dirty="0">
                <a:solidFill>
                  <a:schemeClr val="bg1"/>
                </a:solidFill>
              </a:rPr>
              <a:t>This result is of course not impossible, but is it plausible? If this happened to you, what would you conclude? </a:t>
            </a:r>
          </a:p>
        </p:txBody>
      </p:sp>
    </p:spTree>
    <p:extLst>
      <p:ext uri="{BB962C8B-B14F-4D97-AF65-F5344CB8AC3E}">
        <p14:creationId xmlns:p14="http://schemas.microsoft.com/office/powerpoint/2010/main" val="258467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a:t>Build Relationships with Stakeholders</a:t>
            </a:r>
          </a:p>
        </p:txBody>
      </p:sp>
      <p:pic>
        <p:nvPicPr>
          <p:cNvPr id="4098" name="Picture 2" descr="5 Steps to Stakeholder Engagement in Your Strategic Plan">
            <a:extLst>
              <a:ext uri="{FF2B5EF4-FFF2-40B4-BE49-F238E27FC236}">
                <a16:creationId xmlns:a16="http://schemas.microsoft.com/office/drawing/2014/main" id="{4737BF95-D846-4A89-BE05-AF448FB9D5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4586" y="2110335"/>
            <a:ext cx="6122828" cy="459212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0644F1C-5982-4090-B7B0-8B3F97E9168C}"/>
              </a:ext>
            </a:extLst>
          </p:cNvPr>
          <p:cNvSpPr txBox="1"/>
          <p:nvPr/>
        </p:nvSpPr>
        <p:spPr>
          <a:xfrm>
            <a:off x="9893417" y="0"/>
            <a:ext cx="2298583" cy="307777"/>
          </a:xfrm>
          <a:prstGeom prst="rect">
            <a:avLst/>
          </a:prstGeom>
          <a:noFill/>
        </p:spPr>
        <p:txBody>
          <a:bodyPr wrap="square" rtlCol="0">
            <a:spAutoFit/>
          </a:bodyPr>
          <a:lstStyle/>
          <a:p>
            <a:pPr algn="r"/>
            <a:r>
              <a:rPr lang="en-CA" sz="1400">
                <a:solidFill>
                  <a:schemeClr val="tx2"/>
                </a:solidFill>
                <a:latin typeface="Dagny OT" panose="020B0504020201020104" pitchFamily="34" charset="77"/>
              </a:rPr>
              <a:t>[SME Strategy]</a:t>
            </a:r>
          </a:p>
        </p:txBody>
      </p:sp>
    </p:spTree>
    <p:extLst>
      <p:ext uri="{BB962C8B-B14F-4D97-AF65-F5344CB8AC3E}">
        <p14:creationId xmlns:p14="http://schemas.microsoft.com/office/powerpoint/2010/main" val="95004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05188" indent="-3405188"/>
            <a:r>
              <a:rPr lang="en-US"/>
              <a:t>11. Evaluating Outcomes</a:t>
            </a:r>
          </a:p>
        </p:txBody>
      </p:sp>
      <p:sp>
        <p:nvSpPr>
          <p:cNvPr id="10" name="Subtitle 9">
            <a:extLst>
              <a:ext uri="{FF2B5EF4-FFF2-40B4-BE49-F238E27FC236}">
                <a16:creationId xmlns:a16="http://schemas.microsoft.com/office/drawing/2014/main" id="{4AD766D2-3812-D54B-A075-6E2D1A605524}"/>
              </a:ext>
            </a:extLst>
          </p:cNvPr>
          <p:cNvSpPr>
            <a:spLocks noGrp="1"/>
          </p:cNvSpPr>
          <p:nvPr>
            <p:ph type="body" idx="1"/>
          </p:nvPr>
        </p:nvSpPr>
        <p:spPr>
          <a:solidFill>
            <a:schemeClr val="bg1"/>
          </a:solidFill>
        </p:spPr>
        <p:txBody>
          <a:bodyPr/>
          <a:lstStyle/>
          <a:p>
            <a:r>
              <a:rPr lang="en-US"/>
              <a:t>Decision-Making and Evaluation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6758" y="6407720"/>
            <a:ext cx="2377440" cy="369330"/>
          </a:xfrm>
          <a:prstGeom prst="rect">
            <a:avLst/>
          </a:prstGeom>
          <a:noFill/>
        </p:spPr>
        <p:txBody>
          <a:bodyPr wrap="square" lIns="91436" tIns="45719" rIns="91436" bIns="45719" rtlCol="0">
            <a:spAutoFit/>
          </a:bodyPr>
          <a:lstStyle/>
          <a:p>
            <a:pPr algn="r"/>
            <a:r>
              <a:rPr lang="en-US">
                <a:solidFill>
                  <a:schemeClr val="accent2"/>
                </a:solidFill>
                <a:latin typeface="Dagny OT" panose="020B0504020201020104" pitchFamily="34" charset="77"/>
              </a:rPr>
              <a:t>data-action-</a:t>
            </a:r>
            <a:r>
              <a:rPr lang="en-US" err="1">
                <a:solidFill>
                  <a:schemeClr val="accent2"/>
                </a:solidFill>
                <a:latin typeface="Dagny OT" panose="020B0504020201020104" pitchFamily="34" charset="77"/>
              </a:rPr>
              <a:t>lab.com</a:t>
            </a:r>
            <a:endParaRPr lang="en-US">
              <a:solidFill>
                <a:schemeClr val="accent2"/>
              </a:solidFill>
              <a:latin typeface="Dagny OT" panose="020B0504020201020104" pitchFamily="34" charset="77"/>
            </a:endParaRPr>
          </a:p>
        </p:txBody>
      </p:sp>
    </p:spTree>
    <p:extLst>
      <p:ext uri="{BB962C8B-B14F-4D97-AF65-F5344CB8AC3E}">
        <p14:creationId xmlns:p14="http://schemas.microsoft.com/office/powerpoint/2010/main" val="115655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rows pointing towards light">
            <a:extLst>
              <a:ext uri="{FF2B5EF4-FFF2-40B4-BE49-F238E27FC236}">
                <a16:creationId xmlns:a16="http://schemas.microsoft.com/office/drawing/2014/main" id="{4067BC39-8B32-814B-FFAA-2BA309E43831}"/>
              </a:ext>
            </a:extLst>
          </p:cNvPr>
          <p:cNvPicPr>
            <a:picLocks noChangeAspect="1"/>
          </p:cNvPicPr>
          <p:nvPr/>
        </p:nvPicPr>
        <p:blipFill rotWithShape="1">
          <a:blip r:embed="rId2"/>
          <a:srcRect b="15730"/>
          <a:stretch/>
        </p:blipFill>
        <p:spPr>
          <a:xfrm>
            <a:off x="0" y="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19213554-044F-00F8-0191-3F41C2B26F5E}"/>
              </a:ext>
            </a:extLst>
          </p:cNvPr>
          <p:cNvSpPr>
            <a:spLocks noGrp="1"/>
          </p:cNvSpPr>
          <p:nvPr>
            <p:ph type="title"/>
          </p:nvPr>
        </p:nvSpPr>
        <p:spPr>
          <a:xfrm>
            <a:off x="584200" y="1006956"/>
            <a:ext cx="3412067" cy="1372177"/>
          </a:xfrm>
        </p:spPr>
        <p:txBody>
          <a:bodyPr anchor="ctr">
            <a:normAutofit/>
          </a:bodyPr>
          <a:lstStyle/>
          <a:p>
            <a:r>
              <a:rPr lang="en-US"/>
              <a:t>What are Outcomes?</a:t>
            </a:r>
            <a:endParaRPr lang="en-CA"/>
          </a:p>
        </p:txBody>
      </p:sp>
      <p:sp>
        <p:nvSpPr>
          <p:cNvPr id="3" name="Content Placeholder 2">
            <a:extLst>
              <a:ext uri="{FF2B5EF4-FFF2-40B4-BE49-F238E27FC236}">
                <a16:creationId xmlns:a16="http://schemas.microsoft.com/office/drawing/2014/main" id="{06304C74-A9CC-39D3-D9F2-6CD32272A3F8}"/>
              </a:ext>
            </a:extLst>
          </p:cNvPr>
          <p:cNvSpPr>
            <a:spLocks noGrp="1"/>
          </p:cNvSpPr>
          <p:nvPr>
            <p:ph idx="1"/>
          </p:nvPr>
        </p:nvSpPr>
        <p:spPr>
          <a:xfrm>
            <a:off x="581193" y="2438399"/>
            <a:ext cx="3415074" cy="3564467"/>
          </a:xfrm>
        </p:spPr>
        <p:txBody>
          <a:bodyPr>
            <a:noAutofit/>
          </a:bodyPr>
          <a:lstStyle/>
          <a:p>
            <a:pPr>
              <a:lnSpc>
                <a:spcPct val="90000"/>
              </a:lnSpc>
              <a:spcBef>
                <a:spcPts val="1200"/>
              </a:spcBef>
            </a:pPr>
            <a:r>
              <a:rPr lang="en-US" sz="1700" dirty="0">
                <a:solidFill>
                  <a:schemeClr val="bg1"/>
                </a:solidFill>
              </a:rPr>
              <a:t>When we talk about “</a:t>
            </a:r>
            <a:r>
              <a:rPr lang="en-US" sz="1700" b="1" dirty="0">
                <a:solidFill>
                  <a:schemeClr val="bg1"/>
                </a:solidFill>
              </a:rPr>
              <a:t>evaluating outcomes</a:t>
            </a:r>
            <a:r>
              <a:rPr lang="en-US" sz="1700" dirty="0">
                <a:solidFill>
                  <a:schemeClr val="bg1"/>
                </a:solidFill>
              </a:rPr>
              <a:t>”, we need to be specific about what each word means.</a:t>
            </a:r>
          </a:p>
          <a:p>
            <a:pPr>
              <a:lnSpc>
                <a:spcPct val="90000"/>
              </a:lnSpc>
              <a:spcBef>
                <a:spcPts val="1200"/>
              </a:spcBef>
            </a:pPr>
            <a:r>
              <a:rPr lang="en-US" sz="1700" dirty="0">
                <a:solidFill>
                  <a:schemeClr val="bg1"/>
                </a:solidFill>
              </a:rPr>
              <a:t>The </a:t>
            </a:r>
            <a:r>
              <a:rPr lang="en-US" sz="1700" dirty="0" err="1">
                <a:solidFill>
                  <a:schemeClr val="bg1"/>
                </a:solidFill>
              </a:rPr>
              <a:t>GoC</a:t>
            </a:r>
            <a:r>
              <a:rPr lang="en-US" sz="1700" dirty="0">
                <a:solidFill>
                  <a:schemeClr val="bg1"/>
                </a:solidFill>
              </a:rPr>
              <a:t> has policies and directives that identify both words (see the next few slides); to be precise, our definitions will borrow from the approach used to create a “</a:t>
            </a:r>
            <a:r>
              <a:rPr lang="en-US" sz="1700" b="1" dirty="0">
                <a:solidFill>
                  <a:schemeClr val="bg1"/>
                </a:solidFill>
              </a:rPr>
              <a:t>logic model</a:t>
            </a:r>
            <a:r>
              <a:rPr lang="en-US" sz="1700" dirty="0">
                <a:solidFill>
                  <a:schemeClr val="bg1"/>
                </a:solidFill>
              </a:rPr>
              <a:t>” (more details on that soon).</a:t>
            </a:r>
          </a:p>
          <a:p>
            <a:pPr>
              <a:lnSpc>
                <a:spcPct val="90000"/>
              </a:lnSpc>
              <a:spcBef>
                <a:spcPts val="1200"/>
              </a:spcBef>
            </a:pPr>
            <a:r>
              <a:rPr lang="en-US" sz="1700" dirty="0">
                <a:solidFill>
                  <a:schemeClr val="bg1"/>
                </a:solidFill>
              </a:rPr>
              <a:t>Evaluation activities must be </a:t>
            </a:r>
            <a:r>
              <a:rPr lang="en-US" sz="1700" b="1" dirty="0">
                <a:solidFill>
                  <a:schemeClr val="bg1"/>
                </a:solidFill>
              </a:rPr>
              <a:t>well-defined</a:t>
            </a:r>
            <a:r>
              <a:rPr lang="en-US" sz="1700" dirty="0">
                <a:solidFill>
                  <a:schemeClr val="bg1"/>
                </a:solidFill>
              </a:rPr>
              <a:t> and grounded in </a:t>
            </a:r>
            <a:r>
              <a:rPr lang="en-US" sz="1700" b="1" dirty="0">
                <a:solidFill>
                  <a:schemeClr val="bg1"/>
                </a:solidFill>
              </a:rPr>
              <a:t>high-quality </a:t>
            </a:r>
            <a:r>
              <a:rPr lang="en-US" sz="1700" dirty="0">
                <a:solidFill>
                  <a:schemeClr val="bg1"/>
                </a:solidFill>
              </a:rPr>
              <a:t>data.</a:t>
            </a:r>
            <a:endParaRPr lang="en-CA" sz="1700" dirty="0">
              <a:solidFill>
                <a:schemeClr val="bg1"/>
              </a:solidFill>
            </a:endParaRPr>
          </a:p>
        </p:txBody>
      </p:sp>
    </p:spTree>
    <p:extLst>
      <p:ext uri="{BB962C8B-B14F-4D97-AF65-F5344CB8AC3E}">
        <p14:creationId xmlns:p14="http://schemas.microsoft.com/office/powerpoint/2010/main" val="71673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E9BF-EEA9-36BA-8EF4-7A3D8D13E528}"/>
              </a:ext>
            </a:extLst>
          </p:cNvPr>
          <p:cNvSpPr>
            <a:spLocks noGrp="1"/>
          </p:cNvSpPr>
          <p:nvPr>
            <p:ph type="title"/>
          </p:nvPr>
        </p:nvSpPr>
        <p:spPr/>
        <p:txBody>
          <a:bodyPr/>
          <a:lstStyle/>
          <a:p>
            <a:r>
              <a:rPr lang="en-US"/>
              <a:t>Data Strategy Refresh – measuring Outcomes</a:t>
            </a:r>
            <a:endParaRPr lang="en-CA"/>
          </a:p>
        </p:txBody>
      </p:sp>
      <p:sp>
        <p:nvSpPr>
          <p:cNvPr id="3" name="Content Placeholder 2">
            <a:extLst>
              <a:ext uri="{FF2B5EF4-FFF2-40B4-BE49-F238E27FC236}">
                <a16:creationId xmlns:a16="http://schemas.microsoft.com/office/drawing/2014/main" id="{4C3A602B-998E-5D60-CC2D-9640B6B84FA9}"/>
              </a:ext>
            </a:extLst>
          </p:cNvPr>
          <p:cNvSpPr>
            <a:spLocks noGrp="1"/>
          </p:cNvSpPr>
          <p:nvPr>
            <p:ph idx="1"/>
          </p:nvPr>
        </p:nvSpPr>
        <p:spPr>
          <a:xfrm>
            <a:off x="581194" y="2180498"/>
            <a:ext cx="11136481" cy="4140767"/>
          </a:xfrm>
        </p:spPr>
        <p:txBody>
          <a:bodyPr>
            <a:normAutofit lnSpcReduction="10000"/>
          </a:bodyPr>
          <a:lstStyle/>
          <a:p>
            <a:pPr>
              <a:lnSpc>
                <a:spcPct val="110000"/>
              </a:lnSpc>
              <a:spcBef>
                <a:spcPts val="600"/>
              </a:spcBef>
            </a:pPr>
            <a:r>
              <a:rPr lang="en-US" dirty="0"/>
              <a:t>Specific high-level desired outcomes are identified in the </a:t>
            </a:r>
            <a:r>
              <a:rPr lang="en-US" dirty="0">
                <a:hlinkClick r:id="rId2"/>
              </a:rPr>
              <a:t>GoC 2023-2026 Data Strategy Refresh</a:t>
            </a:r>
            <a:r>
              <a:rPr lang="en-US" dirty="0"/>
              <a:t>:</a:t>
            </a:r>
          </a:p>
          <a:p>
            <a:pPr lvl="1">
              <a:lnSpc>
                <a:spcPct val="110000"/>
              </a:lnSpc>
              <a:spcBef>
                <a:spcPts val="600"/>
              </a:spcBef>
            </a:pPr>
            <a:r>
              <a:rPr lang="en-US" dirty="0"/>
              <a:t>effective, equitable, ethical, and inclusive services, programs, and policy</a:t>
            </a:r>
          </a:p>
          <a:p>
            <a:pPr lvl="1">
              <a:lnSpc>
                <a:spcPct val="110000"/>
              </a:lnSpc>
              <a:spcBef>
                <a:spcPts val="600"/>
              </a:spcBef>
            </a:pPr>
            <a:r>
              <a:rPr lang="en-US" dirty="0"/>
              <a:t>trusted and accountable government</a:t>
            </a:r>
          </a:p>
          <a:p>
            <a:pPr lvl="1">
              <a:lnSpc>
                <a:spcPct val="110000"/>
              </a:lnSpc>
              <a:spcBef>
                <a:spcPts val="600"/>
              </a:spcBef>
            </a:pPr>
            <a:r>
              <a:rPr lang="en-US" dirty="0"/>
              <a:t>greater public value from data</a:t>
            </a:r>
          </a:p>
          <a:p>
            <a:pPr lvl="1">
              <a:lnSpc>
                <a:spcPct val="110000"/>
              </a:lnSpc>
              <a:spcBef>
                <a:spcPts val="600"/>
              </a:spcBef>
            </a:pPr>
            <a:r>
              <a:rPr lang="en-US" dirty="0"/>
              <a:t>enhanced evidence-informed decision-making</a:t>
            </a:r>
          </a:p>
          <a:p>
            <a:pPr lvl="1">
              <a:lnSpc>
                <a:spcPct val="110000"/>
              </a:lnSpc>
              <a:spcBef>
                <a:spcPts val="600"/>
              </a:spcBef>
            </a:pPr>
            <a:r>
              <a:rPr lang="en-US" dirty="0"/>
              <a:t>support for Indigenous data sovereignty</a:t>
            </a:r>
          </a:p>
          <a:p>
            <a:pPr>
              <a:lnSpc>
                <a:spcPct val="110000"/>
              </a:lnSpc>
              <a:spcBef>
                <a:spcPts val="600"/>
              </a:spcBef>
            </a:pPr>
            <a:r>
              <a:rPr lang="en-CA" b="1" dirty="0"/>
              <a:t>Lesson:</a:t>
            </a:r>
            <a:r>
              <a:rPr lang="en-CA" dirty="0"/>
              <a:t> outcomes from initiatives on which we are working should align with one or more of the items above.</a:t>
            </a:r>
          </a:p>
        </p:txBody>
      </p:sp>
    </p:spTree>
    <p:extLst>
      <p:ext uri="{BB962C8B-B14F-4D97-AF65-F5344CB8AC3E}">
        <p14:creationId xmlns:p14="http://schemas.microsoft.com/office/powerpoint/2010/main" val="30539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6512B36-158B-77F0-10E0-6069F3F5762F}"/>
              </a:ext>
            </a:extLst>
          </p:cNvPr>
          <p:cNvSpPr txBox="1">
            <a:spLocks/>
          </p:cNvSpPr>
          <p:nvPr/>
        </p:nvSpPr>
        <p:spPr>
          <a:xfrm>
            <a:off x="1582702" y="1977513"/>
            <a:ext cx="3802098" cy="951908"/>
          </a:xfrm>
          <a:prstGeom prst="rect">
            <a:avLst/>
          </a:prstGeom>
        </p:spPr>
        <p:txBody>
          <a:bodyPr>
            <a:noAutofit/>
          </a:bodyPr>
          <a:lstStyle>
            <a:lvl1pPr marL="0" indent="0" algn="l" defTabSz="914400" rtl="0" eaLnBrk="1" latinLnBrk="0" hangingPunct="1">
              <a:lnSpc>
                <a:spcPct val="90000"/>
              </a:lnSpc>
              <a:spcBef>
                <a:spcPts val="1000"/>
              </a:spcBef>
              <a:buFont typeface="Wingdings" pitchFamily="2" charset="2"/>
              <a:buNone/>
              <a:defRPr sz="2800" b="0" i="0" kern="1200">
                <a:solidFill>
                  <a:srgbClr val="706F67"/>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706F67"/>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rgbClr val="706F67"/>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2"/>
                </a:solidFill>
                <a:latin typeface="Dagny OT" panose="020B0504020201020104" pitchFamily="34" charset="77"/>
              </a:rPr>
              <a:t>Luck </a:t>
            </a:r>
            <a:br>
              <a:rPr lang="en-US" sz="2400" b="1">
                <a:solidFill>
                  <a:schemeClr val="tx2"/>
                </a:solidFill>
                <a:latin typeface="Dagny OT" panose="020B0504020201020104" pitchFamily="34" charset="77"/>
              </a:rPr>
            </a:br>
            <a:r>
              <a:rPr lang="en-US" sz="2000">
                <a:solidFill>
                  <a:schemeClr val="tx2"/>
                </a:solidFill>
                <a:latin typeface="Dagny OT" panose="020B0504020201020104" pitchFamily="34" charset="77"/>
              </a:rPr>
              <a:t>(outside your control)</a:t>
            </a:r>
          </a:p>
        </p:txBody>
      </p:sp>
      <p:sp>
        <p:nvSpPr>
          <p:cNvPr id="11" name="Content Placeholder 2">
            <a:extLst>
              <a:ext uri="{FF2B5EF4-FFF2-40B4-BE49-F238E27FC236}">
                <a16:creationId xmlns:a16="http://schemas.microsoft.com/office/drawing/2014/main" id="{1A0799C4-5D7D-3706-4F29-7EC7738A7944}"/>
              </a:ext>
            </a:extLst>
          </p:cNvPr>
          <p:cNvSpPr txBox="1">
            <a:spLocks/>
          </p:cNvSpPr>
          <p:nvPr/>
        </p:nvSpPr>
        <p:spPr>
          <a:xfrm>
            <a:off x="1510556" y="3235750"/>
            <a:ext cx="5619346" cy="1317206"/>
          </a:xfrm>
          <a:prstGeom prst="rect">
            <a:avLst/>
          </a:prstGeom>
        </p:spPr>
        <p:txBody>
          <a:bodyPr>
            <a:normAutofit/>
          </a:bodyPr>
          <a:lstStyle>
            <a:lvl1pPr marL="0" indent="0" algn="l" defTabSz="914400" rtl="0" eaLnBrk="1" latinLnBrk="0" hangingPunct="1">
              <a:lnSpc>
                <a:spcPct val="90000"/>
              </a:lnSpc>
              <a:spcBef>
                <a:spcPts val="1000"/>
              </a:spcBef>
              <a:buFont typeface="Wingdings" pitchFamily="2" charset="2"/>
              <a:buNone/>
              <a:defRPr sz="2800" b="0" i="0" kern="1200">
                <a:solidFill>
                  <a:srgbClr val="706F67"/>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706F67"/>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rgbClr val="706F67"/>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p>
        </p:txBody>
      </p:sp>
      <p:sp>
        <p:nvSpPr>
          <p:cNvPr id="2" name="Title 1">
            <a:extLst>
              <a:ext uri="{FF2B5EF4-FFF2-40B4-BE49-F238E27FC236}">
                <a16:creationId xmlns:a16="http://schemas.microsoft.com/office/drawing/2014/main" id="{EC031C67-8EBD-CC7A-DDA7-919400358D59}"/>
              </a:ext>
            </a:extLst>
          </p:cNvPr>
          <p:cNvSpPr>
            <a:spLocks noGrp="1"/>
          </p:cNvSpPr>
          <p:nvPr>
            <p:ph type="title"/>
          </p:nvPr>
        </p:nvSpPr>
        <p:spPr/>
        <p:txBody>
          <a:bodyPr/>
          <a:lstStyle/>
          <a:p>
            <a:pPr>
              <a:lnSpc>
                <a:spcPct val="100000"/>
              </a:lnSpc>
            </a:pPr>
            <a:r>
              <a:rPr lang="en-US" b="1"/>
              <a:t>Life Turns on Two Things</a:t>
            </a:r>
            <a:endParaRPr lang="en-CA" b="1"/>
          </a:p>
        </p:txBody>
      </p:sp>
      <p:pic>
        <p:nvPicPr>
          <p:cNvPr id="4" name="Picture 3">
            <a:extLst>
              <a:ext uri="{FF2B5EF4-FFF2-40B4-BE49-F238E27FC236}">
                <a16:creationId xmlns:a16="http://schemas.microsoft.com/office/drawing/2014/main" id="{EA836092-EE4C-D502-B775-95493A115B64}"/>
              </a:ext>
            </a:extLst>
          </p:cNvPr>
          <p:cNvPicPr>
            <a:picLocks noChangeAspect="1"/>
          </p:cNvPicPr>
          <p:nvPr/>
        </p:nvPicPr>
        <p:blipFill>
          <a:blip r:embed="rId3"/>
          <a:stretch>
            <a:fillRect/>
          </a:stretch>
        </p:blipFill>
        <p:spPr>
          <a:xfrm>
            <a:off x="7013172" y="3012582"/>
            <a:ext cx="3478697" cy="3371809"/>
          </a:xfrm>
          <a:prstGeom prst="rect">
            <a:avLst/>
          </a:prstGeom>
        </p:spPr>
      </p:pic>
      <p:pic>
        <p:nvPicPr>
          <p:cNvPr id="5" name="Picture 4">
            <a:extLst>
              <a:ext uri="{FF2B5EF4-FFF2-40B4-BE49-F238E27FC236}">
                <a16:creationId xmlns:a16="http://schemas.microsoft.com/office/drawing/2014/main" id="{8F98BEA4-CE4E-6494-8044-F47AF6DC0A9C}"/>
              </a:ext>
            </a:extLst>
          </p:cNvPr>
          <p:cNvPicPr>
            <a:picLocks noChangeAspect="1"/>
          </p:cNvPicPr>
          <p:nvPr/>
        </p:nvPicPr>
        <p:blipFill>
          <a:blip r:embed="rId4"/>
          <a:stretch>
            <a:fillRect/>
          </a:stretch>
        </p:blipFill>
        <p:spPr>
          <a:xfrm>
            <a:off x="1868802" y="3221781"/>
            <a:ext cx="3229899" cy="3162610"/>
          </a:xfrm>
          <a:prstGeom prst="rect">
            <a:avLst/>
          </a:prstGeom>
        </p:spPr>
      </p:pic>
      <p:sp>
        <p:nvSpPr>
          <p:cNvPr id="8" name="Content Placeholder 2">
            <a:extLst>
              <a:ext uri="{FF2B5EF4-FFF2-40B4-BE49-F238E27FC236}">
                <a16:creationId xmlns:a16="http://schemas.microsoft.com/office/drawing/2014/main" id="{8F86D4DA-E7EA-BE30-A01C-76CE2963206C}"/>
              </a:ext>
            </a:extLst>
          </p:cNvPr>
          <p:cNvSpPr txBox="1">
            <a:spLocks/>
          </p:cNvSpPr>
          <p:nvPr/>
        </p:nvSpPr>
        <p:spPr>
          <a:xfrm>
            <a:off x="6896442" y="1977513"/>
            <a:ext cx="3712157" cy="951908"/>
          </a:xfrm>
          <a:prstGeom prst="rect">
            <a:avLst/>
          </a:prstGeom>
        </p:spPr>
        <p:txBody>
          <a:bodyPr>
            <a:noAutofit/>
          </a:bodyPr>
          <a:lstStyle>
            <a:lvl1pPr marL="0" indent="0" algn="l" defTabSz="914400" rtl="0" eaLnBrk="1" latinLnBrk="0" hangingPunct="1">
              <a:lnSpc>
                <a:spcPct val="90000"/>
              </a:lnSpc>
              <a:spcBef>
                <a:spcPts val="1000"/>
              </a:spcBef>
              <a:buFont typeface="Wingdings" pitchFamily="2" charset="2"/>
              <a:buNone/>
              <a:defRPr sz="2800" b="0" i="0" kern="1200">
                <a:solidFill>
                  <a:srgbClr val="706F67"/>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706F67"/>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rgbClr val="706F67"/>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solidFill>
                  <a:schemeClr val="tx2"/>
                </a:solidFill>
                <a:latin typeface="Dagny OT" panose="020B0504020201020104" pitchFamily="34" charset="77"/>
              </a:rPr>
              <a:t>Decisions</a:t>
            </a:r>
            <a:br>
              <a:rPr lang="en-US" sz="2400" b="1">
                <a:solidFill>
                  <a:schemeClr val="tx2"/>
                </a:solidFill>
                <a:latin typeface="Dagny OT" panose="020B0504020201020104" pitchFamily="34" charset="77"/>
              </a:rPr>
            </a:br>
            <a:r>
              <a:rPr lang="en-US" sz="2000">
                <a:solidFill>
                  <a:schemeClr val="tx2"/>
                </a:solidFill>
                <a:latin typeface="Dagny OT" panose="020B0504020201020104" pitchFamily="34" charset="77"/>
              </a:rPr>
              <a:t>(within your control)</a:t>
            </a:r>
          </a:p>
        </p:txBody>
      </p:sp>
    </p:spTree>
    <p:extLst>
      <p:ext uri="{BB962C8B-B14F-4D97-AF65-F5344CB8AC3E}">
        <p14:creationId xmlns:p14="http://schemas.microsoft.com/office/powerpoint/2010/main" val="27159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C73E6-238B-3C8F-0002-269095C0D611}"/>
              </a:ext>
            </a:extLst>
          </p:cNvPr>
          <p:cNvSpPr>
            <a:spLocks noGrp="1"/>
          </p:cNvSpPr>
          <p:nvPr>
            <p:ph type="title"/>
          </p:nvPr>
        </p:nvSpPr>
        <p:spPr/>
        <p:txBody>
          <a:bodyPr/>
          <a:lstStyle/>
          <a:p>
            <a:r>
              <a:rPr lang="en-US" dirty="0"/>
              <a:t>Outcome Management Guide &amp; Policy on Results</a:t>
            </a:r>
            <a:endParaRPr lang="en-CA" dirty="0"/>
          </a:p>
        </p:txBody>
      </p:sp>
      <p:sp>
        <p:nvSpPr>
          <p:cNvPr id="3" name="Content Placeholder 2">
            <a:extLst>
              <a:ext uri="{FF2B5EF4-FFF2-40B4-BE49-F238E27FC236}">
                <a16:creationId xmlns:a16="http://schemas.microsoft.com/office/drawing/2014/main" id="{E0417C4B-71FB-5166-4545-BD72C4EE1106}"/>
              </a:ext>
            </a:extLst>
          </p:cNvPr>
          <p:cNvSpPr>
            <a:spLocks noGrp="1"/>
          </p:cNvSpPr>
          <p:nvPr>
            <p:ph idx="1"/>
          </p:nvPr>
        </p:nvSpPr>
        <p:spPr/>
        <p:txBody>
          <a:bodyPr/>
          <a:lstStyle/>
          <a:p>
            <a:pPr>
              <a:spcBef>
                <a:spcPts val="1200"/>
              </a:spcBef>
            </a:pPr>
            <a:r>
              <a:rPr lang="en-CA" dirty="0"/>
              <a:t>TBS’s “Outcome Management” guide is aimed specifically at </a:t>
            </a:r>
            <a:r>
              <a:rPr lang="en-CA" b="1" dirty="0"/>
              <a:t>projects</a:t>
            </a:r>
            <a:r>
              <a:rPr lang="en-CA" dirty="0"/>
              <a:t> and </a:t>
            </a:r>
            <a:r>
              <a:rPr lang="en-CA" b="1" dirty="0"/>
              <a:t>portfolio management</a:t>
            </a:r>
            <a:r>
              <a:rPr lang="en-CA" dirty="0"/>
              <a:t>.</a:t>
            </a:r>
            <a:r>
              <a:rPr lang="en-CA" b="1" dirty="0"/>
              <a:t> </a:t>
            </a:r>
            <a:r>
              <a:rPr lang="en-CA" dirty="0"/>
              <a:t>Good guidelines are referenced in the document, including the use of </a:t>
            </a:r>
            <a:r>
              <a:rPr lang="en-CA" b="1" dirty="0"/>
              <a:t>logic models</a:t>
            </a:r>
            <a:r>
              <a:rPr lang="en-CA" dirty="0"/>
              <a:t>.</a:t>
            </a:r>
          </a:p>
          <a:p>
            <a:pPr>
              <a:spcBef>
                <a:spcPts val="1200"/>
              </a:spcBef>
            </a:pPr>
            <a:r>
              <a:rPr lang="en-CA" dirty="0"/>
              <a:t>The </a:t>
            </a:r>
            <a:r>
              <a:rPr lang="en-CA" dirty="0" err="1"/>
              <a:t>GoC</a:t>
            </a:r>
            <a:r>
              <a:rPr lang="en-CA" dirty="0"/>
              <a:t> also has a “Policy on Results”, which includes the “Departmental Results Framework”. The purpose of this document and program is to provide departments with guidance on how to </a:t>
            </a:r>
            <a:r>
              <a:rPr lang="en-CA" b="1" dirty="0"/>
              <a:t>best measure the success</a:t>
            </a:r>
            <a:r>
              <a:rPr lang="en-CA" dirty="0"/>
              <a:t> of </a:t>
            </a:r>
            <a:r>
              <a:rPr lang="en-CA" b="1" dirty="0"/>
              <a:t>programs</a:t>
            </a:r>
            <a:r>
              <a:rPr lang="en-CA" dirty="0"/>
              <a:t>, </a:t>
            </a:r>
            <a:r>
              <a:rPr lang="en-CA" b="1" dirty="0"/>
              <a:t>initiatives</a:t>
            </a:r>
            <a:r>
              <a:rPr lang="en-CA" dirty="0"/>
              <a:t>, </a:t>
            </a:r>
            <a:r>
              <a:rPr lang="en-CA" b="1" dirty="0"/>
              <a:t>projects</a:t>
            </a:r>
            <a:r>
              <a:rPr lang="en-CA" dirty="0"/>
              <a:t>, and </a:t>
            </a:r>
            <a:r>
              <a:rPr lang="en-CA" b="1" dirty="0"/>
              <a:t>ongoing operations</a:t>
            </a:r>
            <a:r>
              <a:rPr lang="en-CA" dirty="0"/>
              <a:t>.</a:t>
            </a:r>
          </a:p>
        </p:txBody>
      </p:sp>
    </p:spTree>
    <p:extLst>
      <p:ext uri="{BB962C8B-B14F-4D97-AF65-F5344CB8AC3E}">
        <p14:creationId xmlns:p14="http://schemas.microsoft.com/office/powerpoint/2010/main" val="293339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1781B-6BBB-102B-132B-A172D61C72C1}"/>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bes connected with a red line">
            <a:extLst>
              <a:ext uri="{FF2B5EF4-FFF2-40B4-BE49-F238E27FC236}">
                <a16:creationId xmlns:a16="http://schemas.microsoft.com/office/drawing/2014/main" id="{229D0066-1C3E-3085-E4AE-C826142AA32C}"/>
              </a:ext>
            </a:extLst>
          </p:cNvPr>
          <p:cNvPicPr>
            <a:picLocks noChangeAspect="1"/>
          </p:cNvPicPr>
          <p:nvPr/>
        </p:nvPicPr>
        <p:blipFill rotWithShape="1">
          <a:blip r:embed="rId2"/>
          <a:srcRect t="19450" b="7498"/>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2" name="Rectangle 11">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9A575A25-2B91-BFBC-EC7A-7CF21987CBE4}"/>
              </a:ext>
            </a:extLst>
          </p:cNvPr>
          <p:cNvSpPr>
            <a:spLocks noGrp="1"/>
          </p:cNvSpPr>
          <p:nvPr>
            <p:ph type="title"/>
          </p:nvPr>
        </p:nvSpPr>
        <p:spPr>
          <a:xfrm>
            <a:off x="584200" y="1006956"/>
            <a:ext cx="3412067" cy="1372177"/>
          </a:xfrm>
        </p:spPr>
        <p:txBody>
          <a:bodyPr anchor="ctr">
            <a:normAutofit/>
          </a:bodyPr>
          <a:lstStyle/>
          <a:p>
            <a:r>
              <a:rPr lang="en-US"/>
              <a:t>Logic Model</a:t>
            </a:r>
            <a:endParaRPr lang="en-CA"/>
          </a:p>
        </p:txBody>
      </p:sp>
      <p:sp>
        <p:nvSpPr>
          <p:cNvPr id="3" name="Content Placeholder 2">
            <a:extLst>
              <a:ext uri="{FF2B5EF4-FFF2-40B4-BE49-F238E27FC236}">
                <a16:creationId xmlns:a16="http://schemas.microsoft.com/office/drawing/2014/main" id="{7ED42BD3-C561-E0E7-A414-8E7FAE751BA0}"/>
              </a:ext>
            </a:extLst>
          </p:cNvPr>
          <p:cNvSpPr>
            <a:spLocks noGrp="1"/>
          </p:cNvSpPr>
          <p:nvPr>
            <p:ph idx="1"/>
          </p:nvPr>
        </p:nvSpPr>
        <p:spPr>
          <a:xfrm>
            <a:off x="581193" y="2438399"/>
            <a:ext cx="3415074" cy="3564467"/>
          </a:xfrm>
        </p:spPr>
        <p:txBody>
          <a:bodyPr>
            <a:normAutofit/>
          </a:bodyPr>
          <a:lstStyle/>
          <a:p>
            <a:pPr>
              <a:lnSpc>
                <a:spcPct val="90000"/>
              </a:lnSpc>
              <a:spcBef>
                <a:spcPts val="1200"/>
              </a:spcBef>
            </a:pPr>
            <a:r>
              <a:rPr lang="en-US" sz="2000">
                <a:solidFill>
                  <a:schemeClr val="bg1"/>
                </a:solidFill>
              </a:rPr>
              <a:t>These references don’t really provide us with a sensible way of defining outcomes for our own use, however.</a:t>
            </a:r>
          </a:p>
          <a:p>
            <a:pPr>
              <a:lnSpc>
                <a:spcPct val="90000"/>
              </a:lnSpc>
              <a:spcBef>
                <a:spcPts val="1200"/>
              </a:spcBef>
            </a:pPr>
            <a:r>
              <a:rPr lang="en-US" sz="2000">
                <a:solidFill>
                  <a:schemeClr val="bg1"/>
                </a:solidFill>
              </a:rPr>
              <a:t>It is easier to use an approach called a </a:t>
            </a:r>
            <a:r>
              <a:rPr lang="en-US" sz="2000" b="1">
                <a:solidFill>
                  <a:schemeClr val="bg1"/>
                </a:solidFill>
              </a:rPr>
              <a:t>logic model</a:t>
            </a:r>
            <a:r>
              <a:rPr lang="en-US" sz="2000">
                <a:solidFill>
                  <a:schemeClr val="bg1"/>
                </a:solidFill>
              </a:rPr>
              <a:t>, which provides a framework to logically think though various aspects of our work and to lay out a series of sensible </a:t>
            </a:r>
            <a:r>
              <a:rPr lang="en-US" sz="2000" b="1">
                <a:solidFill>
                  <a:schemeClr val="bg1"/>
                </a:solidFill>
              </a:rPr>
              <a:t>connected evaluations</a:t>
            </a:r>
            <a:r>
              <a:rPr lang="en-US" sz="2000">
                <a:solidFill>
                  <a:schemeClr val="bg1"/>
                </a:solidFill>
              </a:rPr>
              <a:t>.</a:t>
            </a:r>
            <a:endParaRPr lang="en-CA" sz="2000">
              <a:solidFill>
                <a:schemeClr val="bg1"/>
              </a:solidFill>
            </a:endParaRPr>
          </a:p>
        </p:txBody>
      </p:sp>
    </p:spTree>
    <p:extLst>
      <p:ext uri="{BB962C8B-B14F-4D97-AF65-F5344CB8AC3E}">
        <p14:creationId xmlns:p14="http://schemas.microsoft.com/office/powerpoint/2010/main" val="85405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614E4-02E8-28CF-88F4-3EEF26852E02}"/>
              </a:ext>
            </a:extLst>
          </p:cNvPr>
          <p:cNvSpPr>
            <a:spLocks noGrp="1"/>
          </p:cNvSpPr>
          <p:nvPr>
            <p:ph type="title"/>
          </p:nvPr>
        </p:nvSpPr>
        <p:spPr/>
        <p:txBody>
          <a:bodyPr/>
          <a:lstStyle/>
          <a:p>
            <a:r>
              <a:rPr lang="en-US"/>
              <a:t>Logic Model</a:t>
            </a:r>
            <a:endParaRPr lang="en-CA"/>
          </a:p>
        </p:txBody>
      </p:sp>
      <p:sp>
        <p:nvSpPr>
          <p:cNvPr id="3" name="Content Placeholder 2">
            <a:extLst>
              <a:ext uri="{FF2B5EF4-FFF2-40B4-BE49-F238E27FC236}">
                <a16:creationId xmlns:a16="http://schemas.microsoft.com/office/drawing/2014/main" id="{CBD740C8-6469-3B2E-19FB-F78E8E20C740}"/>
              </a:ext>
            </a:extLst>
          </p:cNvPr>
          <p:cNvSpPr>
            <a:spLocks noGrp="1"/>
          </p:cNvSpPr>
          <p:nvPr>
            <p:ph idx="1"/>
          </p:nvPr>
        </p:nvSpPr>
        <p:spPr/>
        <p:txBody>
          <a:bodyPr>
            <a:normAutofit fontScale="85000" lnSpcReduction="20000"/>
          </a:bodyPr>
          <a:lstStyle/>
          <a:p>
            <a:pPr>
              <a:lnSpc>
                <a:spcPct val="120000"/>
              </a:lnSpc>
              <a:spcBef>
                <a:spcPts val="1200"/>
              </a:spcBef>
            </a:pPr>
            <a:r>
              <a:rPr lang="en-US" dirty="0"/>
              <a:t>A </a:t>
            </a:r>
            <a:r>
              <a:rPr lang="en-US" b="1" dirty="0"/>
              <a:t>logic model </a:t>
            </a:r>
            <a:r>
              <a:rPr lang="en-US" dirty="0"/>
              <a:t>(LM) is a graphical representation that outlines the sequence of </a:t>
            </a:r>
            <a:r>
              <a:rPr lang="en-US" b="1" dirty="0"/>
              <a:t>actions</a:t>
            </a:r>
            <a:r>
              <a:rPr lang="en-US" dirty="0"/>
              <a:t>, </a:t>
            </a:r>
            <a:r>
              <a:rPr lang="en-US" b="1" dirty="0"/>
              <a:t>resources</a:t>
            </a:r>
            <a:r>
              <a:rPr lang="en-US" dirty="0"/>
              <a:t>, and </a:t>
            </a:r>
            <a:r>
              <a:rPr lang="en-US" b="1" dirty="0"/>
              <a:t>intended outcomes </a:t>
            </a:r>
            <a:r>
              <a:rPr lang="en-US" dirty="0"/>
              <a:t>of a program, demonstrating how activities are </a:t>
            </a:r>
            <a:r>
              <a:rPr lang="en-US" b="1" dirty="0"/>
              <a:t>connected</a:t>
            </a:r>
            <a:r>
              <a:rPr lang="en-US" dirty="0"/>
              <a:t> to the results they are supposed to achieve. </a:t>
            </a:r>
          </a:p>
          <a:p>
            <a:pPr>
              <a:lnSpc>
                <a:spcPct val="120000"/>
              </a:lnSpc>
              <a:spcBef>
                <a:spcPts val="1200"/>
              </a:spcBef>
            </a:pPr>
            <a:r>
              <a:rPr lang="en-US" dirty="0"/>
              <a:t>The key components of a logic model are:</a:t>
            </a:r>
          </a:p>
          <a:p>
            <a:pPr lvl="1" algn="l">
              <a:lnSpc>
                <a:spcPct val="120000"/>
              </a:lnSpc>
              <a:spcBef>
                <a:spcPts val="600"/>
              </a:spcBef>
            </a:pPr>
            <a:r>
              <a:rPr lang="en-US" sz="1800" b="1" dirty="0"/>
              <a:t>i</a:t>
            </a:r>
            <a:r>
              <a:rPr lang="en-US" sz="1800" b="1" i="0" dirty="0">
                <a:effectLst/>
              </a:rPr>
              <a:t>nputs:</a:t>
            </a:r>
            <a:r>
              <a:rPr lang="en-US" sz="1800" b="0" i="0" dirty="0">
                <a:effectLst/>
              </a:rPr>
              <a:t> resources, contributions, and investments that go into the program, e.g., time, money, staff, volunteers, equipment;</a:t>
            </a:r>
          </a:p>
          <a:p>
            <a:pPr lvl="1" algn="l">
              <a:lnSpc>
                <a:spcPct val="120000"/>
              </a:lnSpc>
              <a:spcBef>
                <a:spcPts val="600"/>
              </a:spcBef>
            </a:pPr>
            <a:r>
              <a:rPr lang="en-US" sz="1800" b="1" dirty="0"/>
              <a:t>a</a:t>
            </a:r>
            <a:r>
              <a:rPr lang="en-US" sz="1800" b="1" i="0" dirty="0">
                <a:effectLst/>
              </a:rPr>
              <a:t>ctivities:</a:t>
            </a:r>
            <a:r>
              <a:rPr lang="en-US" sz="1800" b="0" i="0" dirty="0">
                <a:effectLst/>
              </a:rPr>
              <a:t> what the program does with the inputs to fulfill its mission, e.g., services provided, programs conducted, products developed;</a:t>
            </a:r>
          </a:p>
          <a:p>
            <a:pPr lvl="1" algn="l">
              <a:lnSpc>
                <a:spcPct val="120000"/>
              </a:lnSpc>
              <a:spcBef>
                <a:spcPts val="600"/>
              </a:spcBef>
            </a:pPr>
            <a:r>
              <a:rPr lang="en-US" sz="1800" b="1" dirty="0"/>
              <a:t>o</a:t>
            </a:r>
            <a:r>
              <a:rPr lang="en-US" sz="1800" b="1" i="0" dirty="0">
                <a:effectLst/>
              </a:rPr>
              <a:t>utputs:</a:t>
            </a:r>
            <a:r>
              <a:rPr lang="en-US" sz="1800" b="0" i="0" dirty="0">
                <a:effectLst/>
              </a:rPr>
              <a:t> the direct products of program activities, e.g., number of workshops held, participants served;</a:t>
            </a:r>
          </a:p>
          <a:p>
            <a:pPr lvl="1" algn="l">
              <a:lnSpc>
                <a:spcPct val="120000"/>
              </a:lnSpc>
              <a:spcBef>
                <a:spcPts val="600"/>
              </a:spcBef>
            </a:pPr>
            <a:r>
              <a:rPr lang="en-US" sz="1800" b="1" dirty="0"/>
              <a:t>o</a:t>
            </a:r>
            <a:r>
              <a:rPr lang="en-US" sz="1800" b="1" i="0" dirty="0">
                <a:effectLst/>
              </a:rPr>
              <a:t>utcomes:</a:t>
            </a:r>
            <a:r>
              <a:rPr lang="en-US" sz="1800" b="0" i="0" dirty="0">
                <a:effectLst/>
              </a:rPr>
              <a:t> the specific changes in program participants' behavior, knowledge, skills, status, and level of functioning, e.g., increased knowledge of a subject, improved skills, and </a:t>
            </a:r>
          </a:p>
          <a:p>
            <a:pPr lvl="1" algn="l">
              <a:lnSpc>
                <a:spcPct val="120000"/>
              </a:lnSpc>
              <a:spcBef>
                <a:spcPts val="600"/>
              </a:spcBef>
            </a:pPr>
            <a:r>
              <a:rPr lang="en-US" sz="1800" b="1" dirty="0"/>
              <a:t>i</a:t>
            </a:r>
            <a:r>
              <a:rPr lang="en-US" sz="1800" b="1" i="0" dirty="0">
                <a:effectLst/>
              </a:rPr>
              <a:t>mpact:</a:t>
            </a:r>
            <a:r>
              <a:rPr lang="en-US" sz="1800" b="0" i="0" dirty="0">
                <a:effectLst/>
              </a:rPr>
              <a:t> the broader changes that occur as a result of the program, e.g., long-term effects on the community or system.</a:t>
            </a:r>
            <a:endParaRPr lang="en-CA" sz="1800" dirty="0"/>
          </a:p>
        </p:txBody>
      </p:sp>
    </p:spTree>
    <p:extLst>
      <p:ext uri="{BB962C8B-B14F-4D97-AF65-F5344CB8AC3E}">
        <p14:creationId xmlns:p14="http://schemas.microsoft.com/office/powerpoint/2010/main" val="42292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4621-3626-E1A3-1EA1-A5D6BF3791EF}"/>
              </a:ext>
            </a:extLst>
          </p:cNvPr>
          <p:cNvSpPr>
            <a:spLocks noGrp="1"/>
          </p:cNvSpPr>
          <p:nvPr>
            <p:ph type="title"/>
          </p:nvPr>
        </p:nvSpPr>
        <p:spPr/>
        <p:txBody>
          <a:bodyPr/>
          <a:lstStyle/>
          <a:p>
            <a:r>
              <a:rPr lang="en-US"/>
              <a:t>Logic Model</a:t>
            </a:r>
            <a:endParaRPr lang="en-CA"/>
          </a:p>
        </p:txBody>
      </p:sp>
      <p:sp>
        <p:nvSpPr>
          <p:cNvPr id="3" name="Content Placeholder 2">
            <a:extLst>
              <a:ext uri="{FF2B5EF4-FFF2-40B4-BE49-F238E27FC236}">
                <a16:creationId xmlns:a16="http://schemas.microsoft.com/office/drawing/2014/main" id="{D36584C3-A66F-D408-741A-71E907608FBF}"/>
              </a:ext>
            </a:extLst>
          </p:cNvPr>
          <p:cNvSpPr>
            <a:spLocks noGrp="1"/>
          </p:cNvSpPr>
          <p:nvPr>
            <p:ph idx="1"/>
          </p:nvPr>
        </p:nvSpPr>
        <p:spPr/>
        <p:txBody>
          <a:bodyPr>
            <a:normAutofit fontScale="92500" lnSpcReduction="20000"/>
          </a:bodyPr>
          <a:lstStyle/>
          <a:p>
            <a:pPr>
              <a:lnSpc>
                <a:spcPct val="120000"/>
              </a:lnSpc>
              <a:spcBef>
                <a:spcPts val="1200"/>
              </a:spcBef>
            </a:pPr>
            <a:r>
              <a:rPr lang="en-US" sz="2200" dirty="0"/>
              <a:t>In such a model, outcomes need to be </a:t>
            </a:r>
            <a:r>
              <a:rPr lang="en-US" sz="2200" b="1" dirty="0"/>
              <a:t>measurable</a:t>
            </a:r>
            <a:r>
              <a:rPr lang="en-US" sz="2200" dirty="0"/>
              <a:t> and quantitively “</a:t>
            </a:r>
            <a:r>
              <a:rPr lang="en-US" sz="2200" b="1" dirty="0"/>
              <a:t>link</a:t>
            </a:r>
            <a:r>
              <a:rPr lang="en-US" sz="2200" dirty="0"/>
              <a:t>” outputs to impacts.</a:t>
            </a:r>
          </a:p>
          <a:p>
            <a:pPr>
              <a:lnSpc>
                <a:spcPct val="120000"/>
              </a:lnSpc>
              <a:spcBef>
                <a:spcPts val="1200"/>
              </a:spcBef>
            </a:pPr>
            <a:r>
              <a:rPr lang="en-US" sz="2200" dirty="0"/>
              <a:t>What does this look like in a financial context? For example, a health program might invest funds into public education to stop smoking. </a:t>
            </a:r>
          </a:p>
          <a:p>
            <a:pPr>
              <a:lnSpc>
                <a:spcPct val="120000"/>
              </a:lnSpc>
              <a:spcBef>
                <a:spcPts val="1200"/>
              </a:spcBef>
            </a:pPr>
            <a:r>
              <a:rPr lang="en-US" sz="2200" dirty="0"/>
              <a:t>In this case we would have:</a:t>
            </a:r>
          </a:p>
          <a:p>
            <a:pPr lvl="1">
              <a:lnSpc>
                <a:spcPct val="120000"/>
              </a:lnSpc>
              <a:spcBef>
                <a:spcPts val="600"/>
              </a:spcBef>
            </a:pPr>
            <a:r>
              <a:rPr lang="en-US" sz="1800" b="1" dirty="0"/>
              <a:t>outputs: </a:t>
            </a:r>
            <a:r>
              <a:rPr lang="en-US" sz="1800" dirty="0"/>
              <a:t>program smoking cessation advertising in print and online;</a:t>
            </a:r>
          </a:p>
          <a:p>
            <a:pPr lvl="1">
              <a:lnSpc>
                <a:spcPct val="120000"/>
              </a:lnSpc>
              <a:spcBef>
                <a:spcPts val="600"/>
              </a:spcBef>
            </a:pPr>
            <a:r>
              <a:rPr lang="en-US" sz="1800" b="1" dirty="0"/>
              <a:t>outcomes:</a:t>
            </a:r>
            <a:r>
              <a:rPr lang="en-US" sz="1800" dirty="0"/>
              <a:t> a measurable % of a city population reading the advertising, and </a:t>
            </a:r>
          </a:p>
          <a:p>
            <a:pPr lvl="1">
              <a:lnSpc>
                <a:spcPct val="120000"/>
              </a:lnSpc>
              <a:spcBef>
                <a:spcPts val="600"/>
              </a:spcBef>
            </a:pPr>
            <a:r>
              <a:rPr lang="en-US" sz="1800" b="1" dirty="0"/>
              <a:t>impact:</a:t>
            </a:r>
            <a:r>
              <a:rPr lang="en-US" sz="1800" dirty="0"/>
              <a:t> a measurable decrease in smoking (measured through surveys &amp; cigarette sales).</a:t>
            </a:r>
          </a:p>
        </p:txBody>
      </p:sp>
    </p:spTree>
    <p:extLst>
      <p:ext uri="{BB962C8B-B14F-4D97-AF65-F5344CB8AC3E}">
        <p14:creationId xmlns:p14="http://schemas.microsoft.com/office/powerpoint/2010/main" val="39052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98BF4-0C7C-3E97-70A9-C779635D9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6D1C1-70A7-144A-7336-B095E03A6E63}"/>
              </a:ext>
            </a:extLst>
          </p:cNvPr>
          <p:cNvSpPr>
            <a:spLocks noGrp="1"/>
          </p:cNvSpPr>
          <p:nvPr>
            <p:ph type="title"/>
          </p:nvPr>
        </p:nvSpPr>
        <p:spPr/>
        <p:txBody>
          <a:bodyPr/>
          <a:lstStyle/>
          <a:p>
            <a:r>
              <a:rPr lang="en-US"/>
              <a:t>Logic Model</a:t>
            </a:r>
            <a:endParaRPr lang="en-CA"/>
          </a:p>
        </p:txBody>
      </p:sp>
      <p:graphicFrame>
        <p:nvGraphicFramePr>
          <p:cNvPr id="6" name="Table 5">
            <a:extLst>
              <a:ext uri="{FF2B5EF4-FFF2-40B4-BE49-F238E27FC236}">
                <a16:creationId xmlns:a16="http://schemas.microsoft.com/office/drawing/2014/main" id="{1161B8AD-887E-7097-E8D7-8ED07736755D}"/>
              </a:ext>
            </a:extLst>
          </p:cNvPr>
          <p:cNvGraphicFramePr>
            <a:graphicFrameLocks noGrp="1"/>
          </p:cNvGraphicFramePr>
          <p:nvPr>
            <p:extLst>
              <p:ext uri="{D42A27DB-BD31-4B8C-83A1-F6EECF244321}">
                <p14:modId xmlns:p14="http://schemas.microsoft.com/office/powerpoint/2010/main" val="1310900339"/>
              </p:ext>
            </p:extLst>
          </p:nvPr>
        </p:nvGraphicFramePr>
        <p:xfrm>
          <a:off x="475755" y="2972885"/>
          <a:ext cx="11240490" cy="2169160"/>
        </p:xfrm>
        <a:graphic>
          <a:graphicData uri="http://schemas.openxmlformats.org/drawingml/2006/table">
            <a:tbl>
              <a:tblPr firstRow="1" bandRow="1">
                <a:tableStyleId>{5C22544A-7EE6-4342-B048-85BDC9FD1C3A}</a:tableStyleId>
              </a:tblPr>
              <a:tblGrid>
                <a:gridCol w="2248098">
                  <a:extLst>
                    <a:ext uri="{9D8B030D-6E8A-4147-A177-3AD203B41FA5}">
                      <a16:colId xmlns:a16="http://schemas.microsoft.com/office/drawing/2014/main" val="4215779335"/>
                    </a:ext>
                  </a:extLst>
                </a:gridCol>
                <a:gridCol w="2248098">
                  <a:extLst>
                    <a:ext uri="{9D8B030D-6E8A-4147-A177-3AD203B41FA5}">
                      <a16:colId xmlns:a16="http://schemas.microsoft.com/office/drawing/2014/main" val="365684962"/>
                    </a:ext>
                  </a:extLst>
                </a:gridCol>
                <a:gridCol w="2248098">
                  <a:extLst>
                    <a:ext uri="{9D8B030D-6E8A-4147-A177-3AD203B41FA5}">
                      <a16:colId xmlns:a16="http://schemas.microsoft.com/office/drawing/2014/main" val="2860748789"/>
                    </a:ext>
                  </a:extLst>
                </a:gridCol>
                <a:gridCol w="2248098">
                  <a:extLst>
                    <a:ext uri="{9D8B030D-6E8A-4147-A177-3AD203B41FA5}">
                      <a16:colId xmlns:a16="http://schemas.microsoft.com/office/drawing/2014/main" val="2395534730"/>
                    </a:ext>
                  </a:extLst>
                </a:gridCol>
                <a:gridCol w="2248098">
                  <a:extLst>
                    <a:ext uri="{9D8B030D-6E8A-4147-A177-3AD203B41FA5}">
                      <a16:colId xmlns:a16="http://schemas.microsoft.com/office/drawing/2014/main" val="600062243"/>
                    </a:ext>
                  </a:extLst>
                </a:gridCol>
              </a:tblGrid>
              <a:tr h="370840">
                <a:tc>
                  <a:txBody>
                    <a:bodyPr/>
                    <a:lstStyle/>
                    <a:p>
                      <a:pPr algn="ctr"/>
                      <a:r>
                        <a:rPr lang="en-US" dirty="0">
                          <a:latin typeface="Dagny OT" panose="020B0504020201020104" pitchFamily="34" charset="77"/>
                        </a:rPr>
                        <a:t>Inputs</a:t>
                      </a:r>
                      <a:endParaRPr lang="en-CA" dirty="0">
                        <a:latin typeface="Dagny OT" panose="020B0504020201020104" pitchFamily="34" charset="77"/>
                      </a:endParaRPr>
                    </a:p>
                  </a:txBody>
                  <a:tcPr/>
                </a:tc>
                <a:tc>
                  <a:txBody>
                    <a:bodyPr/>
                    <a:lstStyle/>
                    <a:p>
                      <a:pPr algn="ctr"/>
                      <a:r>
                        <a:rPr lang="en-US">
                          <a:latin typeface="Dagny OT" panose="020B0504020201020104" pitchFamily="34" charset="77"/>
                        </a:rPr>
                        <a:t>Activities</a:t>
                      </a:r>
                      <a:endParaRPr lang="en-CA">
                        <a:latin typeface="Dagny OT" panose="020B0504020201020104" pitchFamily="34" charset="77"/>
                      </a:endParaRPr>
                    </a:p>
                  </a:txBody>
                  <a:tcPr/>
                </a:tc>
                <a:tc>
                  <a:txBody>
                    <a:bodyPr/>
                    <a:lstStyle/>
                    <a:p>
                      <a:pPr algn="ctr"/>
                      <a:r>
                        <a:rPr lang="en-US">
                          <a:latin typeface="Dagny OT" panose="020B0504020201020104" pitchFamily="34" charset="77"/>
                        </a:rPr>
                        <a:t>Outputs</a:t>
                      </a:r>
                      <a:endParaRPr lang="en-CA">
                        <a:latin typeface="Dagny OT" panose="020B0504020201020104" pitchFamily="34" charset="77"/>
                      </a:endParaRPr>
                    </a:p>
                  </a:txBody>
                  <a:tcPr/>
                </a:tc>
                <a:tc>
                  <a:txBody>
                    <a:bodyPr/>
                    <a:lstStyle/>
                    <a:p>
                      <a:pPr algn="ctr"/>
                      <a:r>
                        <a:rPr lang="en-US">
                          <a:latin typeface="Dagny OT" panose="020B0504020201020104" pitchFamily="34" charset="77"/>
                        </a:rPr>
                        <a:t>Outcomes</a:t>
                      </a:r>
                      <a:endParaRPr lang="en-CA">
                        <a:latin typeface="Dagny OT" panose="020B0504020201020104" pitchFamily="34" charset="77"/>
                      </a:endParaRPr>
                    </a:p>
                  </a:txBody>
                  <a:tcPr/>
                </a:tc>
                <a:tc>
                  <a:txBody>
                    <a:bodyPr/>
                    <a:lstStyle/>
                    <a:p>
                      <a:pPr algn="ctr"/>
                      <a:r>
                        <a:rPr lang="en-US">
                          <a:latin typeface="Dagny OT" panose="020B0504020201020104" pitchFamily="34" charset="77"/>
                        </a:rPr>
                        <a:t>Impacts</a:t>
                      </a:r>
                      <a:endParaRPr lang="en-CA">
                        <a:latin typeface="Dagny OT" panose="020B0504020201020104" pitchFamily="34" charset="77"/>
                      </a:endParaRPr>
                    </a:p>
                  </a:txBody>
                  <a:tcPr/>
                </a:tc>
                <a:extLst>
                  <a:ext uri="{0D108BD9-81ED-4DB2-BD59-A6C34878D82A}">
                    <a16:rowId xmlns:a16="http://schemas.microsoft.com/office/drawing/2014/main" val="499484267"/>
                  </a:ext>
                </a:extLst>
              </a:tr>
              <a:tr h="370840">
                <a:tc>
                  <a:txBody>
                    <a:bodyPr/>
                    <a:lstStyle/>
                    <a:p>
                      <a:pPr marL="285750" indent="-285750">
                        <a:buFont typeface="Wingdings" pitchFamily="2" charset="2"/>
                        <a:buChar char="§"/>
                      </a:pPr>
                      <a:r>
                        <a:rPr lang="en-US" sz="1600" dirty="0">
                          <a:solidFill>
                            <a:schemeClr val="tx2"/>
                          </a:solidFill>
                          <a:latin typeface="Dagny OT" panose="020B0504020201020104" pitchFamily="34" charset="77"/>
                        </a:rPr>
                        <a:t>$500k</a:t>
                      </a:r>
                    </a:p>
                    <a:p>
                      <a:pPr marL="285750" indent="-285750">
                        <a:buFont typeface="Wingdings" pitchFamily="2" charset="2"/>
                        <a:buChar char="§"/>
                      </a:pPr>
                      <a:r>
                        <a:rPr lang="en-US" sz="1600" dirty="0">
                          <a:solidFill>
                            <a:schemeClr val="tx2"/>
                          </a:solidFill>
                          <a:latin typeface="Dagny OT" panose="020B0504020201020104" pitchFamily="34" charset="77"/>
                        </a:rPr>
                        <a:t>2 FTE</a:t>
                      </a:r>
                    </a:p>
                    <a:p>
                      <a:pPr marL="285750" indent="-285750">
                        <a:buFont typeface="Wingdings" pitchFamily="2" charset="2"/>
                        <a:buChar char="§"/>
                      </a:pPr>
                      <a:r>
                        <a:rPr lang="en-US" sz="1600" dirty="0">
                          <a:solidFill>
                            <a:schemeClr val="tx2"/>
                          </a:solidFill>
                          <a:latin typeface="Dagny OT" panose="020B0504020201020104" pitchFamily="34" charset="77"/>
                        </a:rPr>
                        <a:t>Project oversight</a:t>
                      </a:r>
                      <a:endParaRPr lang="en-CA" sz="1600" dirty="0">
                        <a:solidFill>
                          <a:schemeClr val="tx2"/>
                        </a:solidFill>
                        <a:latin typeface="Dagny OT" panose="020B0504020201020104" pitchFamily="34" charset="77"/>
                      </a:endParaRPr>
                    </a:p>
                  </a:txBody>
                  <a:tcPr/>
                </a:tc>
                <a:tc>
                  <a:txBody>
                    <a:bodyPr/>
                    <a:lstStyle/>
                    <a:p>
                      <a:pPr marL="285750" indent="-285750">
                        <a:buFont typeface="Wingdings" pitchFamily="2" charset="2"/>
                        <a:buChar char="§"/>
                      </a:pPr>
                      <a:r>
                        <a:rPr lang="en-US" sz="1600" dirty="0">
                          <a:solidFill>
                            <a:schemeClr val="tx2"/>
                          </a:solidFill>
                          <a:latin typeface="Dagny OT" panose="020B0504020201020104" pitchFamily="34" charset="77"/>
                        </a:rPr>
                        <a:t>Advert design</a:t>
                      </a:r>
                    </a:p>
                    <a:p>
                      <a:pPr marL="285750" indent="-285750">
                        <a:buFont typeface="Wingdings" pitchFamily="2" charset="2"/>
                        <a:buChar char="§"/>
                      </a:pPr>
                      <a:r>
                        <a:rPr lang="en-US" sz="1600" dirty="0">
                          <a:solidFill>
                            <a:schemeClr val="tx2"/>
                          </a:solidFill>
                          <a:latin typeface="Dagny OT" panose="020B0504020201020104" pitchFamily="34" charset="77"/>
                        </a:rPr>
                        <a:t>Liaise with retail</a:t>
                      </a:r>
                    </a:p>
                    <a:p>
                      <a:pPr marL="285750" indent="-285750">
                        <a:buFont typeface="Wingdings" pitchFamily="2" charset="2"/>
                        <a:buChar char="§"/>
                      </a:pPr>
                      <a:r>
                        <a:rPr lang="en-US" sz="1600" dirty="0">
                          <a:solidFill>
                            <a:schemeClr val="tx2"/>
                          </a:solidFill>
                          <a:latin typeface="Dagny OT" panose="020B0504020201020104" pitchFamily="34" charset="77"/>
                        </a:rPr>
                        <a:t>Website and design</a:t>
                      </a:r>
                    </a:p>
                    <a:p>
                      <a:pPr marL="285750" indent="-285750">
                        <a:buFont typeface="Wingdings" pitchFamily="2" charset="2"/>
                        <a:buChar char="§"/>
                      </a:pPr>
                      <a:r>
                        <a:rPr lang="en-US" sz="1600" dirty="0">
                          <a:solidFill>
                            <a:schemeClr val="tx2"/>
                          </a:solidFill>
                          <a:latin typeface="Dagny OT" panose="020B0504020201020104" pitchFamily="34" charset="77"/>
                        </a:rPr>
                        <a:t>Campaign design</a:t>
                      </a:r>
                      <a:endParaRPr lang="en-CA" sz="1600" dirty="0">
                        <a:solidFill>
                          <a:schemeClr val="tx2"/>
                        </a:solidFill>
                        <a:latin typeface="Dagny OT" panose="020B0504020201020104" pitchFamily="34" charset="77"/>
                      </a:endParaRPr>
                    </a:p>
                  </a:txBody>
                  <a:tcPr/>
                </a:tc>
                <a:tc>
                  <a:txBody>
                    <a:bodyPr/>
                    <a:lstStyle/>
                    <a:p>
                      <a:pPr marL="285750" indent="-285750">
                        <a:buFont typeface="Wingdings" pitchFamily="2" charset="2"/>
                        <a:buChar char="§"/>
                      </a:pPr>
                      <a:r>
                        <a:rPr lang="en-US" sz="1600" dirty="0">
                          <a:solidFill>
                            <a:schemeClr val="tx2"/>
                          </a:solidFill>
                          <a:latin typeface="Dagny OT" panose="020B0504020201020104" pitchFamily="34" charset="77"/>
                        </a:rPr>
                        <a:t>Print adverts</a:t>
                      </a:r>
                    </a:p>
                    <a:p>
                      <a:pPr marL="285750" indent="-285750">
                        <a:buFont typeface="Wingdings" pitchFamily="2" charset="2"/>
                        <a:buChar char="§"/>
                      </a:pPr>
                      <a:r>
                        <a:rPr lang="en-US" sz="1600" dirty="0">
                          <a:solidFill>
                            <a:schemeClr val="tx2"/>
                          </a:solidFill>
                          <a:latin typeface="Dagny OT" panose="020B0504020201020104" pitchFamily="34" charset="77"/>
                        </a:rPr>
                        <a:t>Online adverts (delivered through Google advertising)</a:t>
                      </a:r>
                      <a:endParaRPr lang="en-CA" sz="1600" dirty="0">
                        <a:solidFill>
                          <a:schemeClr val="tx2"/>
                        </a:solidFill>
                        <a:latin typeface="Dagny OT" panose="020B0504020201020104" pitchFamily="34" charset="77"/>
                      </a:endParaRPr>
                    </a:p>
                  </a:txBody>
                  <a:tcPr/>
                </a:tc>
                <a:tc>
                  <a:txBody>
                    <a:bodyPr/>
                    <a:lstStyle/>
                    <a:p>
                      <a:pPr marL="285750" indent="-285750">
                        <a:buFont typeface="Wingdings" pitchFamily="2" charset="2"/>
                        <a:buChar char="§"/>
                      </a:pPr>
                      <a:r>
                        <a:rPr lang="en-US" sz="1600" dirty="0">
                          <a:solidFill>
                            <a:schemeClr val="tx2"/>
                          </a:solidFill>
                          <a:latin typeface="Dagny OT" panose="020B0504020201020104" pitchFamily="34" charset="77"/>
                        </a:rPr>
                        <a:t>Retail establishments putting up print adverts</a:t>
                      </a:r>
                    </a:p>
                    <a:p>
                      <a:pPr marL="285750" indent="-285750">
                        <a:buFont typeface="Wingdings" pitchFamily="2" charset="2"/>
                        <a:buChar char="§"/>
                      </a:pPr>
                      <a:r>
                        <a:rPr lang="en-US" sz="1600" dirty="0">
                          <a:solidFill>
                            <a:schemeClr val="tx2"/>
                          </a:solidFill>
                          <a:latin typeface="Dagny OT" panose="020B0504020201020104" pitchFamily="34" charset="77"/>
                        </a:rPr>
                        <a:t>Adverts delivered online to relevant search criteria</a:t>
                      </a:r>
                      <a:endParaRPr lang="en-CA" sz="1600" dirty="0">
                        <a:solidFill>
                          <a:schemeClr val="tx2"/>
                        </a:solidFill>
                        <a:latin typeface="Dagny OT" panose="020B0504020201020104" pitchFamily="34" charset="77"/>
                      </a:endParaRPr>
                    </a:p>
                  </a:txBody>
                  <a:tcPr/>
                </a:tc>
                <a:tc>
                  <a:txBody>
                    <a:bodyPr/>
                    <a:lstStyle/>
                    <a:p>
                      <a:pPr marL="285750" indent="-285750">
                        <a:buFont typeface="Wingdings" pitchFamily="2" charset="2"/>
                        <a:buChar char="§"/>
                      </a:pPr>
                      <a:r>
                        <a:rPr lang="en-US" sz="1600" dirty="0">
                          <a:solidFill>
                            <a:schemeClr val="tx2"/>
                          </a:solidFill>
                          <a:latin typeface="Dagny OT" panose="020B0504020201020104" pitchFamily="34" charset="77"/>
                        </a:rPr>
                        <a:t>Fewer people smoking within city boundaries</a:t>
                      </a:r>
                      <a:endParaRPr lang="en-CA" sz="1600" dirty="0">
                        <a:solidFill>
                          <a:schemeClr val="tx2"/>
                        </a:solidFill>
                        <a:latin typeface="Dagny OT" panose="020B0504020201020104" pitchFamily="34" charset="77"/>
                      </a:endParaRPr>
                    </a:p>
                  </a:txBody>
                  <a:tcPr/>
                </a:tc>
                <a:extLst>
                  <a:ext uri="{0D108BD9-81ED-4DB2-BD59-A6C34878D82A}">
                    <a16:rowId xmlns:a16="http://schemas.microsoft.com/office/drawing/2014/main" val="1161397443"/>
                  </a:ext>
                </a:extLst>
              </a:tr>
            </a:tbl>
          </a:graphicData>
        </a:graphic>
      </p:graphicFrame>
    </p:spTree>
    <p:extLst>
      <p:ext uri="{BB962C8B-B14F-4D97-AF65-F5344CB8AC3E}">
        <p14:creationId xmlns:p14="http://schemas.microsoft.com/office/powerpoint/2010/main" val="230030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7C12-A9AC-75C2-26B4-55703BE72BD6}"/>
              </a:ext>
            </a:extLst>
          </p:cNvPr>
          <p:cNvSpPr>
            <a:spLocks noGrp="1"/>
          </p:cNvSpPr>
          <p:nvPr>
            <p:ph type="title"/>
          </p:nvPr>
        </p:nvSpPr>
        <p:spPr/>
        <p:txBody>
          <a:bodyPr/>
          <a:lstStyle/>
          <a:p>
            <a:r>
              <a:rPr lang="en-US"/>
              <a:t>What is Evaluation?</a:t>
            </a:r>
            <a:endParaRPr lang="en-CA"/>
          </a:p>
        </p:txBody>
      </p:sp>
      <p:sp>
        <p:nvSpPr>
          <p:cNvPr id="3" name="Content Placeholder 2">
            <a:extLst>
              <a:ext uri="{FF2B5EF4-FFF2-40B4-BE49-F238E27FC236}">
                <a16:creationId xmlns:a16="http://schemas.microsoft.com/office/drawing/2014/main" id="{0E14FBCE-ACC9-65FF-5213-F87FC38AEC7C}"/>
              </a:ext>
            </a:extLst>
          </p:cNvPr>
          <p:cNvSpPr>
            <a:spLocks noGrp="1"/>
          </p:cNvSpPr>
          <p:nvPr>
            <p:ph idx="1"/>
          </p:nvPr>
        </p:nvSpPr>
        <p:spPr>
          <a:xfrm>
            <a:off x="581194" y="2180498"/>
            <a:ext cx="11029615" cy="907361"/>
          </a:xfrm>
        </p:spPr>
        <p:txBody>
          <a:bodyPr>
            <a:normAutofit fontScale="85000" lnSpcReduction="20000"/>
          </a:bodyPr>
          <a:lstStyle/>
          <a:p>
            <a:pPr>
              <a:lnSpc>
                <a:spcPct val="120000"/>
              </a:lnSpc>
            </a:pPr>
            <a:r>
              <a:rPr lang="en-US" dirty="0"/>
              <a:t>Evaluation is the </a:t>
            </a:r>
            <a:r>
              <a:rPr lang="en-US" b="1" dirty="0"/>
              <a:t>systematic process </a:t>
            </a:r>
            <a:r>
              <a:rPr lang="en-US" dirty="0"/>
              <a:t>of assessing the </a:t>
            </a:r>
            <a:r>
              <a:rPr lang="en-US" b="1" dirty="0"/>
              <a:t>effectiveness</a:t>
            </a:r>
            <a:r>
              <a:rPr lang="en-US" dirty="0"/>
              <a:t> of an activity. With the LM as a </a:t>
            </a:r>
            <a:r>
              <a:rPr lang="en-US" b="1" dirty="0"/>
              <a:t>reference point</a:t>
            </a:r>
            <a:r>
              <a:rPr lang="en-US" dirty="0"/>
              <a:t>, we see that evaluation means </a:t>
            </a:r>
            <a:r>
              <a:rPr lang="en-US" b="1" dirty="0"/>
              <a:t>different things at different stages </a:t>
            </a:r>
            <a:r>
              <a:rPr lang="en-US" dirty="0"/>
              <a:t>of the process.</a:t>
            </a:r>
          </a:p>
        </p:txBody>
      </p:sp>
      <p:graphicFrame>
        <p:nvGraphicFramePr>
          <p:cNvPr id="4" name="Table 3">
            <a:extLst>
              <a:ext uri="{FF2B5EF4-FFF2-40B4-BE49-F238E27FC236}">
                <a16:creationId xmlns:a16="http://schemas.microsoft.com/office/drawing/2014/main" id="{EACCF8BD-9998-4224-ACCD-45AF5E27D254}"/>
              </a:ext>
            </a:extLst>
          </p:cNvPr>
          <p:cNvGraphicFramePr>
            <a:graphicFrameLocks noGrp="1"/>
          </p:cNvGraphicFramePr>
          <p:nvPr>
            <p:extLst>
              <p:ext uri="{D42A27DB-BD31-4B8C-83A1-F6EECF244321}">
                <p14:modId xmlns:p14="http://schemas.microsoft.com/office/powerpoint/2010/main" val="3615646602"/>
              </p:ext>
            </p:extLst>
          </p:nvPr>
        </p:nvGraphicFramePr>
        <p:xfrm>
          <a:off x="657238" y="3295248"/>
          <a:ext cx="10953570" cy="2763520"/>
        </p:xfrm>
        <a:graphic>
          <a:graphicData uri="http://schemas.openxmlformats.org/drawingml/2006/table">
            <a:tbl>
              <a:tblPr firstRow="1" bandRow="1">
                <a:tableStyleId>{5C22544A-7EE6-4342-B048-85BDC9FD1C3A}</a:tableStyleId>
              </a:tblPr>
              <a:tblGrid>
                <a:gridCol w="2193506">
                  <a:extLst>
                    <a:ext uri="{9D8B030D-6E8A-4147-A177-3AD203B41FA5}">
                      <a16:colId xmlns:a16="http://schemas.microsoft.com/office/drawing/2014/main" val="1646366804"/>
                    </a:ext>
                  </a:extLst>
                </a:gridCol>
                <a:gridCol w="8760064">
                  <a:extLst>
                    <a:ext uri="{9D8B030D-6E8A-4147-A177-3AD203B41FA5}">
                      <a16:colId xmlns:a16="http://schemas.microsoft.com/office/drawing/2014/main" val="1210686937"/>
                    </a:ext>
                  </a:extLst>
                </a:gridCol>
              </a:tblGrid>
              <a:tr h="370840">
                <a:tc>
                  <a:txBody>
                    <a:bodyPr/>
                    <a:lstStyle/>
                    <a:p>
                      <a:pPr algn="ctr"/>
                      <a:r>
                        <a:rPr lang="en-US" dirty="0">
                          <a:latin typeface="Dagny OT" panose="020B0504020201020104" pitchFamily="34" charset="77"/>
                        </a:rPr>
                        <a:t>Logic Model Stage</a:t>
                      </a:r>
                      <a:endParaRPr lang="en-CA" dirty="0">
                        <a:latin typeface="Dagny OT" panose="020B0504020201020104" pitchFamily="34" charset="77"/>
                      </a:endParaRPr>
                    </a:p>
                  </a:txBody>
                  <a:tcPr/>
                </a:tc>
                <a:tc>
                  <a:txBody>
                    <a:bodyPr/>
                    <a:lstStyle/>
                    <a:p>
                      <a:pPr algn="ctr"/>
                      <a:r>
                        <a:rPr lang="en-US" dirty="0">
                          <a:latin typeface="Dagny OT" panose="020B0504020201020104" pitchFamily="34" charset="77"/>
                        </a:rPr>
                        <a:t>Example of Evaluation</a:t>
                      </a:r>
                      <a:endParaRPr lang="en-CA" dirty="0">
                        <a:latin typeface="Dagny OT" panose="020B0504020201020104" pitchFamily="34" charset="77"/>
                      </a:endParaRPr>
                    </a:p>
                  </a:txBody>
                  <a:tcPr/>
                </a:tc>
                <a:extLst>
                  <a:ext uri="{0D108BD9-81ED-4DB2-BD59-A6C34878D82A}">
                    <a16:rowId xmlns:a16="http://schemas.microsoft.com/office/drawing/2014/main" val="4227973787"/>
                  </a:ext>
                </a:extLst>
              </a:tr>
              <a:tr h="370840">
                <a:tc>
                  <a:txBody>
                    <a:bodyPr/>
                    <a:lstStyle/>
                    <a:p>
                      <a:pPr algn="l"/>
                      <a:r>
                        <a:rPr lang="en-US" b="1" dirty="0">
                          <a:solidFill>
                            <a:schemeClr val="tx2"/>
                          </a:solidFill>
                          <a:latin typeface="Dagny OT" panose="020B0504020201020104" pitchFamily="34" charset="77"/>
                        </a:rPr>
                        <a:t>inputs</a:t>
                      </a:r>
                      <a:endParaRPr lang="en-CA" b="1" dirty="0">
                        <a:solidFill>
                          <a:schemeClr val="tx2"/>
                        </a:solidFill>
                        <a:latin typeface="Dagny OT" panose="020B0504020201020104" pitchFamily="34" charset="77"/>
                      </a:endParaRPr>
                    </a:p>
                  </a:txBody>
                  <a:tcPr/>
                </a:tc>
                <a:tc>
                  <a:txBody>
                    <a:bodyPr/>
                    <a:lstStyle/>
                    <a:p>
                      <a:r>
                        <a:rPr lang="en-US" dirty="0">
                          <a:solidFill>
                            <a:schemeClr val="tx2"/>
                          </a:solidFill>
                          <a:latin typeface="Dagny OT" panose="020B0504020201020104" pitchFamily="34" charset="77"/>
                        </a:rPr>
                        <a:t>Do we have all the required inputs? Are the inputs of sufficient quality?</a:t>
                      </a:r>
                      <a:endParaRPr lang="en-CA" dirty="0">
                        <a:solidFill>
                          <a:schemeClr val="tx2"/>
                        </a:solidFill>
                        <a:latin typeface="Dagny OT" panose="020B0504020201020104" pitchFamily="34" charset="77"/>
                      </a:endParaRPr>
                    </a:p>
                  </a:txBody>
                  <a:tcPr/>
                </a:tc>
                <a:extLst>
                  <a:ext uri="{0D108BD9-81ED-4DB2-BD59-A6C34878D82A}">
                    <a16:rowId xmlns:a16="http://schemas.microsoft.com/office/drawing/2014/main" val="1502720459"/>
                  </a:ext>
                </a:extLst>
              </a:tr>
              <a:tr h="370840">
                <a:tc>
                  <a:txBody>
                    <a:bodyPr/>
                    <a:lstStyle/>
                    <a:p>
                      <a:pPr algn="l"/>
                      <a:r>
                        <a:rPr lang="en-US" b="1" dirty="0">
                          <a:solidFill>
                            <a:schemeClr val="tx2"/>
                          </a:solidFill>
                          <a:latin typeface="Dagny OT" panose="020B0504020201020104" pitchFamily="34" charset="77"/>
                        </a:rPr>
                        <a:t>activities</a:t>
                      </a:r>
                      <a:endParaRPr lang="en-CA" b="1" dirty="0">
                        <a:solidFill>
                          <a:schemeClr val="tx2"/>
                        </a:solidFill>
                        <a:latin typeface="Dagny OT" panose="020B0504020201020104" pitchFamily="34" charset="77"/>
                      </a:endParaRPr>
                    </a:p>
                  </a:txBody>
                  <a:tcPr/>
                </a:tc>
                <a:tc>
                  <a:txBody>
                    <a:bodyPr/>
                    <a:lstStyle/>
                    <a:p>
                      <a:r>
                        <a:rPr lang="en-US" dirty="0">
                          <a:solidFill>
                            <a:schemeClr val="tx2"/>
                          </a:solidFill>
                          <a:latin typeface="Dagny OT" panose="020B0504020201020104" pitchFamily="34" charset="77"/>
                        </a:rPr>
                        <a:t>Are we able to initiate activities with the inputs that have been defined? Are the activities able to transform the inputs effectively into outputs?</a:t>
                      </a:r>
                      <a:endParaRPr lang="en-CA" dirty="0">
                        <a:solidFill>
                          <a:schemeClr val="tx2"/>
                        </a:solidFill>
                        <a:latin typeface="Dagny OT" panose="020B0504020201020104" pitchFamily="34" charset="77"/>
                      </a:endParaRPr>
                    </a:p>
                  </a:txBody>
                  <a:tcPr/>
                </a:tc>
                <a:extLst>
                  <a:ext uri="{0D108BD9-81ED-4DB2-BD59-A6C34878D82A}">
                    <a16:rowId xmlns:a16="http://schemas.microsoft.com/office/drawing/2014/main" val="1067523981"/>
                  </a:ext>
                </a:extLst>
              </a:tr>
              <a:tr h="370840">
                <a:tc>
                  <a:txBody>
                    <a:bodyPr/>
                    <a:lstStyle/>
                    <a:p>
                      <a:pPr algn="l"/>
                      <a:r>
                        <a:rPr lang="en-US" b="1" dirty="0">
                          <a:solidFill>
                            <a:schemeClr val="tx2"/>
                          </a:solidFill>
                          <a:latin typeface="Dagny OT" panose="020B0504020201020104" pitchFamily="34" charset="77"/>
                        </a:rPr>
                        <a:t>outputs</a:t>
                      </a:r>
                      <a:endParaRPr lang="en-CA" b="1" dirty="0">
                        <a:solidFill>
                          <a:schemeClr val="tx2"/>
                        </a:solidFill>
                        <a:latin typeface="Dagny OT" panose="020B0504020201020104" pitchFamily="34" charset="77"/>
                      </a:endParaRPr>
                    </a:p>
                  </a:txBody>
                  <a:tcPr/>
                </a:tc>
                <a:tc>
                  <a:txBody>
                    <a:bodyPr/>
                    <a:lstStyle/>
                    <a:p>
                      <a:r>
                        <a:rPr lang="en-US" dirty="0">
                          <a:solidFill>
                            <a:schemeClr val="tx2"/>
                          </a:solidFill>
                          <a:latin typeface="Dagny OT" panose="020B0504020201020104" pitchFamily="34" charset="77"/>
                        </a:rPr>
                        <a:t>Have we produced enough of the outputs with sufficient quality?</a:t>
                      </a:r>
                      <a:endParaRPr lang="en-CA" dirty="0">
                        <a:solidFill>
                          <a:schemeClr val="tx2"/>
                        </a:solidFill>
                        <a:latin typeface="Dagny OT" panose="020B0504020201020104" pitchFamily="34" charset="77"/>
                      </a:endParaRPr>
                    </a:p>
                  </a:txBody>
                  <a:tcPr/>
                </a:tc>
                <a:extLst>
                  <a:ext uri="{0D108BD9-81ED-4DB2-BD59-A6C34878D82A}">
                    <a16:rowId xmlns:a16="http://schemas.microsoft.com/office/drawing/2014/main" val="4247663070"/>
                  </a:ext>
                </a:extLst>
              </a:tr>
              <a:tr h="370840">
                <a:tc>
                  <a:txBody>
                    <a:bodyPr/>
                    <a:lstStyle/>
                    <a:p>
                      <a:pPr algn="l"/>
                      <a:r>
                        <a:rPr lang="en-US" b="1" dirty="0">
                          <a:solidFill>
                            <a:schemeClr val="tx2"/>
                          </a:solidFill>
                          <a:latin typeface="Dagny OT" panose="020B0504020201020104" pitchFamily="34" charset="77"/>
                        </a:rPr>
                        <a:t>outcomes</a:t>
                      </a:r>
                      <a:endParaRPr lang="en-CA" b="1" dirty="0">
                        <a:solidFill>
                          <a:schemeClr val="tx2"/>
                        </a:solidFill>
                        <a:latin typeface="Dagny OT" panose="020B0504020201020104" pitchFamily="34" charset="77"/>
                      </a:endParaRPr>
                    </a:p>
                  </a:txBody>
                  <a:tcPr/>
                </a:tc>
                <a:tc>
                  <a:txBody>
                    <a:bodyPr/>
                    <a:lstStyle/>
                    <a:p>
                      <a:r>
                        <a:rPr lang="en-US" dirty="0">
                          <a:solidFill>
                            <a:schemeClr val="tx2"/>
                          </a:solidFill>
                          <a:latin typeface="Dagny OT" panose="020B0504020201020104" pitchFamily="34" charset="77"/>
                        </a:rPr>
                        <a:t>Have we induced the appropriate level of positive change in the stakeholder </a:t>
                      </a:r>
                      <a:r>
                        <a:rPr lang="en-US" dirty="0" err="1">
                          <a:solidFill>
                            <a:schemeClr val="tx2"/>
                          </a:solidFill>
                          <a:latin typeface="Dagny OT" panose="020B0504020201020104" pitchFamily="34" charset="77"/>
                        </a:rPr>
                        <a:t>behaviour</a:t>
                      </a:r>
                      <a:r>
                        <a:rPr lang="en-US" dirty="0">
                          <a:solidFill>
                            <a:schemeClr val="tx2"/>
                          </a:solidFill>
                          <a:latin typeface="Dagny OT" panose="020B0504020201020104" pitchFamily="34" charset="77"/>
                        </a:rPr>
                        <a:t>, knowledge, skills or in an environments level of functioning?</a:t>
                      </a:r>
                      <a:endParaRPr lang="en-CA" dirty="0">
                        <a:solidFill>
                          <a:schemeClr val="tx2"/>
                        </a:solidFill>
                        <a:latin typeface="Dagny OT" panose="020B0504020201020104" pitchFamily="34" charset="77"/>
                      </a:endParaRPr>
                    </a:p>
                  </a:txBody>
                  <a:tcPr/>
                </a:tc>
                <a:extLst>
                  <a:ext uri="{0D108BD9-81ED-4DB2-BD59-A6C34878D82A}">
                    <a16:rowId xmlns:a16="http://schemas.microsoft.com/office/drawing/2014/main" val="297614877"/>
                  </a:ext>
                </a:extLst>
              </a:tr>
              <a:tr h="370840">
                <a:tc>
                  <a:txBody>
                    <a:bodyPr/>
                    <a:lstStyle/>
                    <a:p>
                      <a:pPr algn="l"/>
                      <a:r>
                        <a:rPr lang="en-US" b="1" dirty="0">
                          <a:solidFill>
                            <a:schemeClr val="tx2"/>
                          </a:solidFill>
                          <a:latin typeface="Dagny OT" panose="020B0504020201020104" pitchFamily="34" charset="77"/>
                        </a:rPr>
                        <a:t>impact</a:t>
                      </a:r>
                      <a:endParaRPr lang="en-CA" b="1" dirty="0">
                        <a:solidFill>
                          <a:schemeClr val="tx2"/>
                        </a:solidFill>
                        <a:latin typeface="Dagny OT" panose="020B0504020201020104" pitchFamily="34" charset="77"/>
                      </a:endParaRPr>
                    </a:p>
                  </a:txBody>
                  <a:tcPr/>
                </a:tc>
                <a:tc>
                  <a:txBody>
                    <a:bodyPr/>
                    <a:lstStyle/>
                    <a:p>
                      <a:r>
                        <a:rPr lang="en-US" dirty="0">
                          <a:solidFill>
                            <a:schemeClr val="tx2"/>
                          </a:solidFill>
                          <a:latin typeface="Dagny OT" panose="020B0504020201020104" pitchFamily="34" charset="77"/>
                        </a:rPr>
                        <a:t>Have we made long-term positive impacts on the community or system?</a:t>
                      </a:r>
                      <a:endParaRPr lang="en-CA" dirty="0">
                        <a:solidFill>
                          <a:schemeClr val="tx2"/>
                        </a:solidFill>
                        <a:latin typeface="Dagny OT" panose="020B0504020201020104" pitchFamily="34" charset="77"/>
                      </a:endParaRPr>
                    </a:p>
                  </a:txBody>
                  <a:tcPr/>
                </a:tc>
                <a:extLst>
                  <a:ext uri="{0D108BD9-81ED-4DB2-BD59-A6C34878D82A}">
                    <a16:rowId xmlns:a16="http://schemas.microsoft.com/office/drawing/2014/main" val="2330446185"/>
                  </a:ext>
                </a:extLst>
              </a:tr>
            </a:tbl>
          </a:graphicData>
        </a:graphic>
      </p:graphicFrame>
    </p:spTree>
    <p:extLst>
      <p:ext uri="{BB962C8B-B14F-4D97-AF65-F5344CB8AC3E}">
        <p14:creationId xmlns:p14="http://schemas.microsoft.com/office/powerpoint/2010/main" val="37410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723C7-D108-836B-1DC4-330B4B474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0C04D-6361-4158-BCF5-CA42E9E22854}"/>
              </a:ext>
            </a:extLst>
          </p:cNvPr>
          <p:cNvSpPr>
            <a:spLocks noGrp="1"/>
          </p:cNvSpPr>
          <p:nvPr>
            <p:ph type="title"/>
          </p:nvPr>
        </p:nvSpPr>
        <p:spPr/>
        <p:txBody>
          <a:bodyPr/>
          <a:lstStyle/>
          <a:p>
            <a:r>
              <a:rPr lang="en-US" dirty="0"/>
              <a:t>What is Evaluation?</a:t>
            </a:r>
            <a:endParaRPr lang="en-CA" dirty="0"/>
          </a:p>
        </p:txBody>
      </p:sp>
      <p:sp>
        <p:nvSpPr>
          <p:cNvPr id="3" name="Content Placeholder 2">
            <a:extLst>
              <a:ext uri="{FF2B5EF4-FFF2-40B4-BE49-F238E27FC236}">
                <a16:creationId xmlns:a16="http://schemas.microsoft.com/office/drawing/2014/main" id="{9FD893AB-F563-C436-F2F5-673BE5B7B890}"/>
              </a:ext>
            </a:extLst>
          </p:cNvPr>
          <p:cNvSpPr>
            <a:spLocks noGrp="1"/>
          </p:cNvSpPr>
          <p:nvPr>
            <p:ph idx="1"/>
          </p:nvPr>
        </p:nvSpPr>
        <p:spPr>
          <a:xfrm>
            <a:off x="581194" y="2180498"/>
            <a:ext cx="11029615" cy="768185"/>
          </a:xfrm>
        </p:spPr>
        <p:txBody>
          <a:bodyPr>
            <a:normAutofit/>
          </a:bodyPr>
          <a:lstStyle/>
          <a:p>
            <a:r>
              <a:rPr lang="en-US" dirty="0"/>
              <a:t>In the smoking cessation example, we could have the following evaluation. </a:t>
            </a:r>
          </a:p>
        </p:txBody>
      </p:sp>
      <p:graphicFrame>
        <p:nvGraphicFramePr>
          <p:cNvPr id="4" name="Table 3">
            <a:extLst>
              <a:ext uri="{FF2B5EF4-FFF2-40B4-BE49-F238E27FC236}">
                <a16:creationId xmlns:a16="http://schemas.microsoft.com/office/drawing/2014/main" id="{731CBDA4-2FAC-C654-47AD-03055B29CD4B}"/>
              </a:ext>
            </a:extLst>
          </p:cNvPr>
          <p:cNvGraphicFramePr>
            <a:graphicFrameLocks noGrp="1"/>
          </p:cNvGraphicFramePr>
          <p:nvPr>
            <p:extLst>
              <p:ext uri="{D42A27DB-BD31-4B8C-83A1-F6EECF244321}">
                <p14:modId xmlns:p14="http://schemas.microsoft.com/office/powerpoint/2010/main" val="3868183559"/>
              </p:ext>
            </p:extLst>
          </p:nvPr>
        </p:nvGraphicFramePr>
        <p:xfrm>
          <a:off x="657236" y="2948683"/>
          <a:ext cx="10953570" cy="3388360"/>
        </p:xfrm>
        <a:graphic>
          <a:graphicData uri="http://schemas.openxmlformats.org/drawingml/2006/table">
            <a:tbl>
              <a:tblPr firstRow="1" bandRow="1">
                <a:tableStyleId>{5C22544A-7EE6-4342-B048-85BDC9FD1C3A}</a:tableStyleId>
              </a:tblPr>
              <a:tblGrid>
                <a:gridCol w="2193506">
                  <a:extLst>
                    <a:ext uri="{9D8B030D-6E8A-4147-A177-3AD203B41FA5}">
                      <a16:colId xmlns:a16="http://schemas.microsoft.com/office/drawing/2014/main" val="1646366804"/>
                    </a:ext>
                  </a:extLst>
                </a:gridCol>
                <a:gridCol w="8760064">
                  <a:extLst>
                    <a:ext uri="{9D8B030D-6E8A-4147-A177-3AD203B41FA5}">
                      <a16:colId xmlns:a16="http://schemas.microsoft.com/office/drawing/2014/main" val="1210686937"/>
                    </a:ext>
                  </a:extLst>
                </a:gridCol>
              </a:tblGrid>
              <a:tr h="370840">
                <a:tc>
                  <a:txBody>
                    <a:bodyPr/>
                    <a:lstStyle/>
                    <a:p>
                      <a:pPr algn="ctr"/>
                      <a:r>
                        <a:rPr lang="en-US" dirty="0">
                          <a:latin typeface="Dagny OT" panose="020B0504020201020104" pitchFamily="34" charset="77"/>
                        </a:rPr>
                        <a:t>Logic Model Stage</a:t>
                      </a:r>
                      <a:endParaRPr lang="en-CA" dirty="0">
                        <a:latin typeface="Dagny OT" panose="020B0504020201020104" pitchFamily="34" charset="77"/>
                      </a:endParaRPr>
                    </a:p>
                  </a:txBody>
                  <a:tcPr/>
                </a:tc>
                <a:tc>
                  <a:txBody>
                    <a:bodyPr/>
                    <a:lstStyle/>
                    <a:p>
                      <a:pPr algn="ctr"/>
                      <a:r>
                        <a:rPr lang="en-US" dirty="0">
                          <a:latin typeface="Dagny OT" panose="020B0504020201020104" pitchFamily="34" charset="77"/>
                        </a:rPr>
                        <a:t>Example of Evaluation</a:t>
                      </a:r>
                      <a:endParaRPr lang="en-CA" dirty="0">
                        <a:latin typeface="Dagny OT" panose="020B0504020201020104" pitchFamily="34" charset="77"/>
                      </a:endParaRPr>
                    </a:p>
                  </a:txBody>
                  <a:tcPr/>
                </a:tc>
                <a:extLst>
                  <a:ext uri="{0D108BD9-81ED-4DB2-BD59-A6C34878D82A}">
                    <a16:rowId xmlns:a16="http://schemas.microsoft.com/office/drawing/2014/main" val="4227973787"/>
                  </a:ext>
                </a:extLst>
              </a:tr>
              <a:tr h="370840">
                <a:tc>
                  <a:txBody>
                    <a:bodyPr/>
                    <a:lstStyle/>
                    <a:p>
                      <a:r>
                        <a:rPr lang="en-US" sz="1400" b="1" dirty="0">
                          <a:latin typeface="Dagny OT" panose="020B0504020201020104" pitchFamily="34" charset="77"/>
                        </a:rPr>
                        <a:t>inputs</a:t>
                      </a:r>
                      <a:endParaRPr lang="en-CA" sz="1400" b="1" dirty="0">
                        <a:latin typeface="Dagny OT" panose="020B0504020201020104" pitchFamily="34" charset="77"/>
                      </a:endParaRPr>
                    </a:p>
                  </a:txBody>
                  <a:tcPr/>
                </a:tc>
                <a:tc>
                  <a:txBody>
                    <a:bodyPr/>
                    <a:lstStyle/>
                    <a:p>
                      <a:pPr algn="just"/>
                      <a:r>
                        <a:rPr lang="en-US" sz="1400" dirty="0">
                          <a:solidFill>
                            <a:schemeClr val="tx2"/>
                          </a:solidFill>
                          <a:latin typeface="Dagny OT" panose="020B0504020201020104" pitchFamily="34" charset="77"/>
                        </a:rPr>
                        <a:t>$500k and 2 FTE budget to work with service providers. Once work was performed, actuals came in at $498k and 1.5 FTE. Inputs were evaluated as “effective”.</a:t>
                      </a:r>
                      <a:endParaRPr lang="en-CA" sz="1400" dirty="0">
                        <a:solidFill>
                          <a:schemeClr val="tx2"/>
                        </a:solidFill>
                        <a:latin typeface="Dagny OT" panose="020B0504020201020104" pitchFamily="34" charset="77"/>
                      </a:endParaRPr>
                    </a:p>
                  </a:txBody>
                  <a:tcPr/>
                </a:tc>
                <a:extLst>
                  <a:ext uri="{0D108BD9-81ED-4DB2-BD59-A6C34878D82A}">
                    <a16:rowId xmlns:a16="http://schemas.microsoft.com/office/drawing/2014/main" val="1502720459"/>
                  </a:ext>
                </a:extLst>
              </a:tr>
              <a:tr h="370840">
                <a:tc>
                  <a:txBody>
                    <a:bodyPr/>
                    <a:lstStyle/>
                    <a:p>
                      <a:r>
                        <a:rPr lang="en-US" sz="1400" b="1" dirty="0">
                          <a:latin typeface="Dagny OT" panose="020B0504020201020104" pitchFamily="34" charset="77"/>
                        </a:rPr>
                        <a:t>activities</a:t>
                      </a:r>
                      <a:endParaRPr lang="en-CA" sz="1400" b="1" dirty="0">
                        <a:latin typeface="Dagny OT" panose="020B0504020201020104" pitchFamily="34" charset="77"/>
                      </a:endParaRPr>
                    </a:p>
                  </a:txBody>
                  <a:tcPr/>
                </a:tc>
                <a:tc>
                  <a:txBody>
                    <a:bodyPr/>
                    <a:lstStyle/>
                    <a:p>
                      <a:pPr algn="just"/>
                      <a:r>
                        <a:rPr lang="en-US" sz="1400" dirty="0">
                          <a:solidFill>
                            <a:schemeClr val="tx2"/>
                          </a:solidFill>
                          <a:latin typeface="Dagny OT" panose="020B0504020201020104" pitchFamily="34" charset="77"/>
                        </a:rPr>
                        <a:t>Activities (ad design for print and online) were completed but took longer than expected (1 month over schedule). Activities were evaluated as “partially effective”.</a:t>
                      </a:r>
                      <a:endParaRPr lang="en-CA" sz="1400" dirty="0">
                        <a:solidFill>
                          <a:schemeClr val="tx2"/>
                        </a:solidFill>
                        <a:latin typeface="Dagny OT" panose="020B0504020201020104" pitchFamily="34" charset="77"/>
                      </a:endParaRPr>
                    </a:p>
                  </a:txBody>
                  <a:tcPr/>
                </a:tc>
                <a:extLst>
                  <a:ext uri="{0D108BD9-81ED-4DB2-BD59-A6C34878D82A}">
                    <a16:rowId xmlns:a16="http://schemas.microsoft.com/office/drawing/2014/main" val="1067523981"/>
                  </a:ext>
                </a:extLst>
              </a:tr>
              <a:tr h="370840">
                <a:tc>
                  <a:txBody>
                    <a:bodyPr/>
                    <a:lstStyle/>
                    <a:p>
                      <a:r>
                        <a:rPr lang="en-US" sz="1400" b="1" dirty="0">
                          <a:latin typeface="Dagny OT" panose="020B0504020201020104" pitchFamily="34" charset="77"/>
                        </a:rPr>
                        <a:t>outputs</a:t>
                      </a:r>
                      <a:endParaRPr lang="en-CA" sz="1400" b="1" dirty="0">
                        <a:latin typeface="Dagny OT" panose="020B0504020201020104" pitchFamily="34" charset="77"/>
                      </a:endParaRPr>
                    </a:p>
                  </a:txBody>
                  <a:tcPr/>
                </a:tc>
                <a:tc>
                  <a:txBody>
                    <a:bodyPr/>
                    <a:lstStyle/>
                    <a:p>
                      <a:pPr algn="just"/>
                      <a:r>
                        <a:rPr lang="en-US" sz="1400" dirty="0">
                          <a:solidFill>
                            <a:schemeClr val="tx2"/>
                          </a:solidFill>
                          <a:latin typeface="Dagny OT" panose="020B0504020201020104" pitchFamily="34" charset="77"/>
                        </a:rPr>
                        <a:t>The ads were designed to specifications and passed all quality control checks (5 out of 5). Outputs were evaluated as “effective”.</a:t>
                      </a:r>
                      <a:endParaRPr lang="en-CA" sz="1400" dirty="0">
                        <a:solidFill>
                          <a:schemeClr val="tx2"/>
                        </a:solidFill>
                        <a:latin typeface="Dagny OT" panose="020B0504020201020104" pitchFamily="34" charset="77"/>
                      </a:endParaRPr>
                    </a:p>
                  </a:txBody>
                  <a:tcPr/>
                </a:tc>
                <a:extLst>
                  <a:ext uri="{0D108BD9-81ED-4DB2-BD59-A6C34878D82A}">
                    <a16:rowId xmlns:a16="http://schemas.microsoft.com/office/drawing/2014/main" val="4247663070"/>
                  </a:ext>
                </a:extLst>
              </a:tr>
              <a:tr h="370840">
                <a:tc>
                  <a:txBody>
                    <a:bodyPr/>
                    <a:lstStyle/>
                    <a:p>
                      <a:r>
                        <a:rPr lang="en-US" sz="1400" b="1" dirty="0">
                          <a:latin typeface="Dagny OT" panose="020B0504020201020104" pitchFamily="34" charset="77"/>
                        </a:rPr>
                        <a:t>outcomes</a:t>
                      </a:r>
                      <a:endParaRPr lang="en-CA" sz="1400" b="1" dirty="0">
                        <a:latin typeface="Dagny OT" panose="020B0504020201020104" pitchFamily="34" charset="77"/>
                      </a:endParaRPr>
                    </a:p>
                  </a:txBody>
                  <a:tcPr/>
                </a:tc>
                <a:tc>
                  <a:txBody>
                    <a:bodyPr/>
                    <a:lstStyle/>
                    <a:p>
                      <a:pPr algn="just"/>
                      <a:r>
                        <a:rPr lang="en-US" sz="1400" dirty="0">
                          <a:solidFill>
                            <a:schemeClr val="tx2"/>
                          </a:solidFill>
                          <a:latin typeface="Dagny OT" panose="020B0504020201020104" pitchFamily="34" charset="77"/>
                        </a:rPr>
                        <a:t>Outcomes were measured over time (number of posters put up on retail walls and number of on-line ads interacted with). The targets for both (50% of retail establishments and 10% click rate on website) were met but took longer than anticipated (by 3 months). Outcomes were evaluated as “partially effective”.</a:t>
                      </a:r>
                      <a:endParaRPr lang="en-CA" sz="1400" dirty="0">
                        <a:solidFill>
                          <a:schemeClr val="tx2"/>
                        </a:solidFill>
                        <a:latin typeface="Dagny OT" panose="020B0504020201020104" pitchFamily="34" charset="77"/>
                      </a:endParaRPr>
                    </a:p>
                  </a:txBody>
                  <a:tcPr/>
                </a:tc>
                <a:extLst>
                  <a:ext uri="{0D108BD9-81ED-4DB2-BD59-A6C34878D82A}">
                    <a16:rowId xmlns:a16="http://schemas.microsoft.com/office/drawing/2014/main" val="297614877"/>
                  </a:ext>
                </a:extLst>
              </a:tr>
              <a:tr h="370840">
                <a:tc>
                  <a:txBody>
                    <a:bodyPr/>
                    <a:lstStyle/>
                    <a:p>
                      <a:r>
                        <a:rPr lang="en-US" sz="1400" b="1" dirty="0">
                          <a:latin typeface="Dagny OT" panose="020B0504020201020104" pitchFamily="34" charset="77"/>
                        </a:rPr>
                        <a:t>impact</a:t>
                      </a:r>
                      <a:endParaRPr lang="en-CA" sz="1400" b="1" dirty="0">
                        <a:latin typeface="Dagny OT" panose="020B0504020201020104" pitchFamily="34" charset="77"/>
                      </a:endParaRPr>
                    </a:p>
                  </a:txBody>
                  <a:tcPr/>
                </a:tc>
                <a:tc>
                  <a:txBody>
                    <a:bodyPr/>
                    <a:lstStyle/>
                    <a:p>
                      <a:pPr algn="just"/>
                      <a:r>
                        <a:rPr lang="en-US" sz="1400" dirty="0">
                          <a:solidFill>
                            <a:schemeClr val="tx2"/>
                          </a:solidFill>
                          <a:latin typeface="Dagny OT" panose="020B0504020201020104" pitchFamily="34" charset="77"/>
                        </a:rPr>
                        <a:t>Over the course of 1 year, a statistically significant drop in cigarette sales was measured within the city boundaries and all surveys (150) contained interview data that identified that between 15% and 20% of respondents had at least attempted smoking cessation. Impacts were evaluated as “effective”.</a:t>
                      </a:r>
                      <a:endParaRPr lang="en-CA" sz="1400" dirty="0">
                        <a:solidFill>
                          <a:schemeClr val="tx2"/>
                        </a:solidFill>
                        <a:latin typeface="Dagny OT" panose="020B0504020201020104" pitchFamily="34" charset="77"/>
                      </a:endParaRPr>
                    </a:p>
                  </a:txBody>
                  <a:tcPr/>
                </a:tc>
                <a:extLst>
                  <a:ext uri="{0D108BD9-81ED-4DB2-BD59-A6C34878D82A}">
                    <a16:rowId xmlns:a16="http://schemas.microsoft.com/office/drawing/2014/main" val="2330446185"/>
                  </a:ext>
                </a:extLst>
              </a:tr>
            </a:tbl>
          </a:graphicData>
        </a:graphic>
      </p:graphicFrame>
    </p:spTree>
    <p:extLst>
      <p:ext uri="{BB962C8B-B14F-4D97-AF65-F5344CB8AC3E}">
        <p14:creationId xmlns:p14="http://schemas.microsoft.com/office/powerpoint/2010/main" val="354425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804C-0A86-47C6-4ED0-CD438A9380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356B3-BC53-1D2E-E1E8-16717D050E63}"/>
              </a:ext>
            </a:extLst>
          </p:cNvPr>
          <p:cNvSpPr>
            <a:spLocks noGrp="1"/>
          </p:cNvSpPr>
          <p:nvPr>
            <p:ph type="title"/>
          </p:nvPr>
        </p:nvSpPr>
        <p:spPr/>
        <p:txBody>
          <a:bodyPr/>
          <a:lstStyle/>
          <a:p>
            <a:r>
              <a:rPr lang="en-US" dirty="0"/>
              <a:t>What is Evaluation?</a:t>
            </a:r>
            <a:endParaRPr lang="en-CA" dirty="0"/>
          </a:p>
        </p:txBody>
      </p:sp>
      <p:sp>
        <p:nvSpPr>
          <p:cNvPr id="3" name="Content Placeholder 2">
            <a:extLst>
              <a:ext uri="{FF2B5EF4-FFF2-40B4-BE49-F238E27FC236}">
                <a16:creationId xmlns:a16="http://schemas.microsoft.com/office/drawing/2014/main" id="{A2C069E7-B1EE-FC7B-B7BC-7455498124A5}"/>
              </a:ext>
            </a:extLst>
          </p:cNvPr>
          <p:cNvSpPr>
            <a:spLocks noGrp="1"/>
          </p:cNvSpPr>
          <p:nvPr>
            <p:ph idx="1"/>
          </p:nvPr>
        </p:nvSpPr>
        <p:spPr>
          <a:xfrm>
            <a:off x="581194" y="2180498"/>
            <a:ext cx="11029615" cy="4055915"/>
          </a:xfrm>
        </p:spPr>
        <p:txBody>
          <a:bodyPr>
            <a:normAutofit fontScale="92500"/>
          </a:bodyPr>
          <a:lstStyle/>
          <a:p>
            <a:r>
              <a:rPr lang="en-US" dirty="0"/>
              <a:t>Note that in the previous example:</a:t>
            </a:r>
          </a:p>
          <a:p>
            <a:pPr lvl="1">
              <a:spcBef>
                <a:spcPts val="600"/>
              </a:spcBef>
            </a:pPr>
            <a:r>
              <a:rPr lang="en-US" dirty="0"/>
              <a:t>a </a:t>
            </a:r>
            <a:r>
              <a:rPr lang="en-US" b="1" dirty="0"/>
              <a:t>methodology</a:t>
            </a:r>
            <a:r>
              <a:rPr lang="en-US" dirty="0"/>
              <a:t> was defined for evaluation (reduction in sales, survey results);</a:t>
            </a:r>
          </a:p>
          <a:p>
            <a:pPr lvl="1">
              <a:spcBef>
                <a:spcPts val="600"/>
              </a:spcBef>
            </a:pPr>
            <a:r>
              <a:rPr lang="en-US" dirty="0"/>
              <a:t>data was </a:t>
            </a:r>
            <a:r>
              <a:rPr lang="en-US" b="1" dirty="0"/>
              <a:t>available</a:t>
            </a:r>
            <a:r>
              <a:rPr lang="en-US" dirty="0"/>
              <a:t> to perform the evaluations at each step ($ and FTE budget);</a:t>
            </a:r>
          </a:p>
          <a:p>
            <a:pPr lvl="1">
              <a:spcBef>
                <a:spcPts val="600"/>
              </a:spcBef>
            </a:pPr>
            <a:r>
              <a:rPr lang="en-US" dirty="0"/>
              <a:t>the evaluation steps were </a:t>
            </a:r>
            <a:r>
              <a:rPr lang="en-US" b="1" dirty="0"/>
              <a:t>related</a:t>
            </a:r>
            <a:r>
              <a:rPr lang="en-US" dirty="0"/>
              <a:t> through defining logical statements and assumptions (the higher the quality of the ads, the more likely it was to be engaging with the target audience, etc.).</a:t>
            </a:r>
          </a:p>
          <a:p>
            <a:pPr>
              <a:spcBef>
                <a:spcPts val="600"/>
              </a:spcBef>
            </a:pPr>
            <a:endParaRPr lang="en-US" sz="400" dirty="0"/>
          </a:p>
          <a:p>
            <a:pPr>
              <a:spcBef>
                <a:spcPts val="600"/>
              </a:spcBef>
            </a:pPr>
            <a:r>
              <a:rPr lang="en-US" dirty="0"/>
              <a:t>In the last point, “</a:t>
            </a:r>
            <a:r>
              <a:rPr lang="en-US" b="1" dirty="0"/>
              <a:t>correlation does not imply causation</a:t>
            </a:r>
            <a:r>
              <a:rPr lang="en-US" dirty="0"/>
              <a:t>”. We CAN conduct causal analyses (very carefully), but they require fair amount of forethought (and need to be modified on a case-by-case basis). </a:t>
            </a:r>
          </a:p>
        </p:txBody>
      </p:sp>
    </p:spTree>
    <p:extLst>
      <p:ext uri="{BB962C8B-B14F-4D97-AF65-F5344CB8AC3E}">
        <p14:creationId xmlns:p14="http://schemas.microsoft.com/office/powerpoint/2010/main" val="907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B2CC8-C556-A6F7-A3C8-DC1BF980115C}"/>
              </a:ext>
            </a:extLst>
          </p:cNvPr>
          <p:cNvSpPr>
            <a:spLocks noGrp="1"/>
          </p:cNvSpPr>
          <p:nvPr>
            <p:ph type="title"/>
          </p:nvPr>
        </p:nvSpPr>
        <p:spPr/>
        <p:txBody>
          <a:bodyPr>
            <a:normAutofit/>
          </a:bodyPr>
          <a:lstStyle/>
          <a:p>
            <a:pPr>
              <a:lnSpc>
                <a:spcPct val="100000"/>
              </a:lnSpc>
            </a:pPr>
            <a:r>
              <a:rPr lang="en-CA" b="1"/>
              <a:t>Resulting</a:t>
            </a:r>
          </a:p>
        </p:txBody>
      </p:sp>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6095" y="2911871"/>
            <a:ext cx="5408415" cy="355193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5742" y="2926208"/>
            <a:ext cx="5408415" cy="3534465"/>
          </a:xfrm>
          <a:prstGeom prst="rect">
            <a:avLst/>
          </a:prstGeom>
        </p:spPr>
      </p:pic>
      <p:sp>
        <p:nvSpPr>
          <p:cNvPr id="5" name="Object 4"/>
          <p:cNvSpPr/>
          <p:nvPr/>
        </p:nvSpPr>
        <p:spPr>
          <a:xfrm>
            <a:off x="1666086" y="2911871"/>
            <a:ext cx="2693855" cy="1774401"/>
          </a:xfrm>
          <a:prstGeom prst="rect">
            <a:avLst/>
          </a:prstGeom>
          <a:noFill/>
        </p:spPr>
        <p:txBody>
          <a:bodyPr wrap="square" rtlCol="0" anchor="ctr">
            <a:normAutofit/>
          </a:bodyPr>
          <a:lstStyle/>
          <a:p>
            <a:pPr algn="ctr">
              <a:buNone/>
            </a:pPr>
            <a:r>
              <a:rPr lang="en-US" sz="2000">
                <a:solidFill>
                  <a:schemeClr val="bg1"/>
                </a:solidFill>
                <a:latin typeface="Dagny OT" panose="020B0504020201020104" pitchFamily="34" charset="77"/>
                <a:ea typeface="Montserrat Regular" pitchFamily="34" charset="-122"/>
                <a:cs typeface="Montserrat Regular" pitchFamily="34" charset="-120"/>
              </a:rPr>
              <a:t>Earned Reward</a:t>
            </a:r>
            <a:endParaRPr lang="en-US">
              <a:solidFill>
                <a:schemeClr val="bg1"/>
              </a:solidFill>
              <a:latin typeface="Dagny OT" panose="020B0504020201020104" pitchFamily="34" charset="77"/>
            </a:endParaRPr>
          </a:p>
        </p:txBody>
      </p:sp>
      <p:sp>
        <p:nvSpPr>
          <p:cNvPr id="6" name="Object 5"/>
          <p:cNvSpPr/>
          <p:nvPr/>
        </p:nvSpPr>
        <p:spPr>
          <a:xfrm>
            <a:off x="1666086" y="4686272"/>
            <a:ext cx="2683512" cy="1774401"/>
          </a:xfrm>
          <a:prstGeom prst="rect">
            <a:avLst/>
          </a:prstGeom>
          <a:noFill/>
        </p:spPr>
        <p:txBody>
          <a:bodyPr wrap="square" rtlCol="0" anchor="ctr">
            <a:normAutofit/>
          </a:bodyPr>
          <a:lstStyle/>
          <a:p>
            <a:pPr algn="ctr">
              <a:buNone/>
            </a:pPr>
            <a:r>
              <a:rPr lang="en-US" sz="2000">
                <a:solidFill>
                  <a:schemeClr val="tx2"/>
                </a:solidFill>
                <a:latin typeface="Dagny OT" panose="020B0504020201020104" pitchFamily="34" charset="77"/>
                <a:ea typeface="Montserrat Regular" pitchFamily="34" charset="-122"/>
                <a:cs typeface="Montserrat Regular" pitchFamily="34" charset="-120"/>
              </a:rPr>
              <a:t>Dumb Luck</a:t>
            </a:r>
            <a:endParaRPr lang="en-US">
              <a:solidFill>
                <a:schemeClr val="tx2"/>
              </a:solidFill>
              <a:latin typeface="Dagny OT" panose="020B0504020201020104" pitchFamily="34" charset="77"/>
            </a:endParaRPr>
          </a:p>
        </p:txBody>
      </p:sp>
      <p:sp>
        <p:nvSpPr>
          <p:cNvPr id="7" name="Object 6"/>
          <p:cNvSpPr/>
          <p:nvPr/>
        </p:nvSpPr>
        <p:spPr>
          <a:xfrm>
            <a:off x="4359940" y="2910275"/>
            <a:ext cx="2714551" cy="1774401"/>
          </a:xfrm>
          <a:prstGeom prst="rect">
            <a:avLst/>
          </a:prstGeom>
          <a:noFill/>
        </p:spPr>
        <p:txBody>
          <a:bodyPr wrap="square" rtlCol="0" anchor="ctr">
            <a:normAutofit/>
          </a:bodyPr>
          <a:lstStyle/>
          <a:p>
            <a:pPr algn="ctr">
              <a:buNone/>
            </a:pPr>
            <a:r>
              <a:rPr lang="en-US" sz="2000">
                <a:solidFill>
                  <a:schemeClr val="bg1"/>
                </a:solidFill>
                <a:latin typeface="Dagny OT" panose="020B0504020201020104" pitchFamily="34" charset="77"/>
                <a:ea typeface="Montserrat Regular" pitchFamily="34" charset="-122"/>
                <a:cs typeface="Montserrat Regular" pitchFamily="34" charset="-120"/>
              </a:rPr>
              <a:t>Bad Luck</a:t>
            </a:r>
            <a:endParaRPr lang="en-US">
              <a:solidFill>
                <a:schemeClr val="bg1"/>
              </a:solidFill>
              <a:latin typeface="Dagny OT" panose="020B0504020201020104" pitchFamily="34" charset="77"/>
            </a:endParaRPr>
          </a:p>
        </p:txBody>
      </p:sp>
      <p:sp>
        <p:nvSpPr>
          <p:cNvPr id="8" name="Object 7"/>
          <p:cNvSpPr/>
          <p:nvPr/>
        </p:nvSpPr>
        <p:spPr>
          <a:xfrm>
            <a:off x="4359950" y="4686272"/>
            <a:ext cx="2714551" cy="1774401"/>
          </a:xfrm>
          <a:prstGeom prst="rect">
            <a:avLst/>
          </a:prstGeom>
          <a:noFill/>
        </p:spPr>
        <p:txBody>
          <a:bodyPr wrap="square" rtlCol="0" anchor="ctr">
            <a:normAutofit/>
          </a:bodyPr>
          <a:lstStyle/>
          <a:p>
            <a:pPr algn="ctr">
              <a:buNone/>
            </a:pPr>
            <a:r>
              <a:rPr lang="en-US" sz="2000">
                <a:solidFill>
                  <a:schemeClr val="tx2"/>
                </a:solidFill>
                <a:latin typeface="Dagny OT" panose="020B0504020201020104" pitchFamily="34" charset="77"/>
                <a:ea typeface="Montserrat Regular" pitchFamily="34" charset="-122"/>
                <a:cs typeface="Montserrat Regular" pitchFamily="34" charset="-120"/>
              </a:rPr>
              <a:t>Just Desserts</a:t>
            </a:r>
            <a:endParaRPr lang="en-US">
              <a:solidFill>
                <a:schemeClr val="tx2"/>
              </a:solidFill>
              <a:latin typeface="Dagny OT" panose="020B0504020201020104" pitchFamily="34" charset="77"/>
            </a:endParaRPr>
          </a:p>
        </p:txBody>
      </p:sp>
      <p:sp>
        <p:nvSpPr>
          <p:cNvPr id="9" name="Object 8"/>
          <p:cNvSpPr/>
          <p:nvPr/>
        </p:nvSpPr>
        <p:spPr>
          <a:xfrm rot="16200000">
            <a:off x="-1244642" y="4426808"/>
            <a:ext cx="3534465" cy="533266"/>
          </a:xfrm>
          <a:prstGeom prst="rect">
            <a:avLst/>
          </a:prstGeom>
          <a:noFill/>
        </p:spPr>
        <p:txBody>
          <a:bodyPr wrap="square" rtlCol="0" anchor="ctr"/>
          <a:lstStyle/>
          <a:p>
            <a:pPr algn="ctr">
              <a:buNone/>
            </a:pPr>
            <a:r>
              <a:rPr lang="en-US" sz="2400" b="1" kern="0" spc="0">
                <a:solidFill>
                  <a:schemeClr val="tx2"/>
                </a:solidFill>
                <a:latin typeface="Dagny OT" panose="020B0504020201020104" pitchFamily="34" charset="77"/>
                <a:ea typeface="Montserrat" pitchFamily="34" charset="-122"/>
                <a:cs typeface="Montserrat" pitchFamily="34" charset="-120"/>
              </a:rPr>
              <a:t>Decision Quality</a:t>
            </a:r>
            <a:endParaRPr lang="en-US" sz="2400" b="1">
              <a:solidFill>
                <a:schemeClr val="tx2"/>
              </a:solidFill>
              <a:latin typeface="Dagny OT" panose="020B0504020201020104" pitchFamily="34" charset="77"/>
            </a:endParaRPr>
          </a:p>
        </p:txBody>
      </p:sp>
      <p:sp>
        <p:nvSpPr>
          <p:cNvPr id="10" name="Object 9"/>
          <p:cNvSpPr/>
          <p:nvPr/>
        </p:nvSpPr>
        <p:spPr>
          <a:xfrm>
            <a:off x="776858" y="5440155"/>
            <a:ext cx="796335" cy="266634"/>
          </a:xfrm>
          <a:prstGeom prst="rect">
            <a:avLst/>
          </a:prstGeom>
          <a:noFill/>
        </p:spPr>
        <p:txBody>
          <a:bodyPr wrap="square" rtlCol="0" anchor="ctr"/>
          <a:lstStyle/>
          <a:p>
            <a:pPr algn="ctr">
              <a:lnSpc>
                <a:spcPts val="2100"/>
              </a:lnSpc>
              <a:buNone/>
            </a:pPr>
            <a:r>
              <a:rPr lang="en-US" sz="2000" b="1" kern="0" spc="0">
                <a:solidFill>
                  <a:schemeClr val="tx2"/>
                </a:solidFill>
                <a:latin typeface="Dagny OT" panose="020B0504020201020104" pitchFamily="34" charset="77"/>
                <a:ea typeface="Montserrat" pitchFamily="34" charset="-122"/>
                <a:cs typeface="Montserrat" pitchFamily="34" charset="-120"/>
              </a:rPr>
              <a:t>Bad</a:t>
            </a:r>
            <a:endParaRPr lang="en-US" sz="2000" b="1">
              <a:solidFill>
                <a:schemeClr val="tx2"/>
              </a:solidFill>
              <a:latin typeface="Dagny OT" panose="020B0504020201020104" pitchFamily="34" charset="77"/>
            </a:endParaRPr>
          </a:p>
        </p:txBody>
      </p:sp>
      <p:sp>
        <p:nvSpPr>
          <p:cNvPr id="11" name="Object 10"/>
          <p:cNvSpPr/>
          <p:nvPr/>
        </p:nvSpPr>
        <p:spPr>
          <a:xfrm>
            <a:off x="612668" y="3664159"/>
            <a:ext cx="1124717" cy="266634"/>
          </a:xfrm>
          <a:prstGeom prst="rect">
            <a:avLst/>
          </a:prstGeom>
          <a:noFill/>
        </p:spPr>
        <p:txBody>
          <a:bodyPr wrap="square" rtlCol="0" anchor="ctr"/>
          <a:lstStyle/>
          <a:p>
            <a:pPr algn="ctr">
              <a:lnSpc>
                <a:spcPts val="2100"/>
              </a:lnSpc>
              <a:buNone/>
            </a:pPr>
            <a:r>
              <a:rPr lang="en-US" sz="2000" b="1" kern="0" spc="0">
                <a:solidFill>
                  <a:schemeClr val="tx2"/>
                </a:solidFill>
                <a:latin typeface="Dagny OT" panose="020B0504020201020104" pitchFamily="34" charset="77"/>
                <a:ea typeface="Montserrat" pitchFamily="34" charset="-122"/>
                <a:cs typeface="Montserrat" pitchFamily="34" charset="-120"/>
              </a:rPr>
              <a:t>Good</a:t>
            </a:r>
            <a:endParaRPr lang="en-US" sz="2000" b="1">
              <a:solidFill>
                <a:schemeClr val="tx2"/>
              </a:solidFill>
              <a:latin typeface="Dagny OT" panose="020B0504020201020104" pitchFamily="34" charset="77"/>
            </a:endParaRPr>
          </a:p>
        </p:txBody>
      </p:sp>
      <p:sp>
        <p:nvSpPr>
          <p:cNvPr id="12" name="Object 11"/>
          <p:cNvSpPr/>
          <p:nvPr/>
        </p:nvSpPr>
        <p:spPr>
          <a:xfrm>
            <a:off x="2447197" y="2522594"/>
            <a:ext cx="1121290" cy="266634"/>
          </a:xfrm>
          <a:prstGeom prst="rect">
            <a:avLst/>
          </a:prstGeom>
          <a:noFill/>
        </p:spPr>
        <p:txBody>
          <a:bodyPr wrap="square" rtlCol="0" anchor="ctr"/>
          <a:lstStyle/>
          <a:p>
            <a:pPr algn="ctr">
              <a:lnSpc>
                <a:spcPts val="2100"/>
              </a:lnSpc>
              <a:buNone/>
            </a:pPr>
            <a:r>
              <a:rPr lang="en-US" sz="2000" b="1" kern="0" spc="0">
                <a:solidFill>
                  <a:schemeClr val="tx2"/>
                </a:solidFill>
                <a:latin typeface="Dagny OT" panose="020B0504020201020104" pitchFamily="34" charset="77"/>
                <a:ea typeface="Montserrat" pitchFamily="34" charset="-122"/>
                <a:cs typeface="Montserrat" pitchFamily="34" charset="-120"/>
              </a:rPr>
              <a:t>Good</a:t>
            </a:r>
            <a:endParaRPr lang="en-US" sz="2000" b="1">
              <a:solidFill>
                <a:schemeClr val="tx2"/>
              </a:solidFill>
              <a:latin typeface="Dagny OT" panose="020B0504020201020104" pitchFamily="34" charset="77"/>
            </a:endParaRPr>
          </a:p>
        </p:txBody>
      </p:sp>
      <p:sp>
        <p:nvSpPr>
          <p:cNvPr id="13" name="Object 12"/>
          <p:cNvSpPr/>
          <p:nvPr/>
        </p:nvSpPr>
        <p:spPr>
          <a:xfrm>
            <a:off x="5244725" y="2522594"/>
            <a:ext cx="944999" cy="266634"/>
          </a:xfrm>
          <a:prstGeom prst="rect">
            <a:avLst/>
          </a:prstGeom>
          <a:noFill/>
        </p:spPr>
        <p:txBody>
          <a:bodyPr wrap="square" rtlCol="0" anchor="ctr"/>
          <a:lstStyle/>
          <a:p>
            <a:pPr algn="ctr">
              <a:lnSpc>
                <a:spcPts val="2100"/>
              </a:lnSpc>
              <a:buNone/>
            </a:pPr>
            <a:r>
              <a:rPr lang="en-US" sz="2000" b="1" kern="0" spc="0">
                <a:solidFill>
                  <a:schemeClr val="tx2"/>
                </a:solidFill>
                <a:latin typeface="Dagny OT" panose="020B0504020201020104" pitchFamily="34" charset="77"/>
                <a:ea typeface="Montserrat" pitchFamily="34" charset="-122"/>
                <a:cs typeface="Montserrat" pitchFamily="34" charset="-120"/>
              </a:rPr>
              <a:t>Bad</a:t>
            </a:r>
            <a:endParaRPr lang="en-US" sz="2000" b="1">
              <a:solidFill>
                <a:schemeClr val="tx2"/>
              </a:solidFill>
              <a:latin typeface="Dagny OT" panose="020B0504020201020104" pitchFamily="34" charset="77"/>
            </a:endParaRPr>
          </a:p>
        </p:txBody>
      </p:sp>
      <p:sp>
        <p:nvSpPr>
          <p:cNvPr id="14" name="Object 13"/>
          <p:cNvSpPr/>
          <p:nvPr/>
        </p:nvSpPr>
        <p:spPr>
          <a:xfrm>
            <a:off x="2786164" y="2012754"/>
            <a:ext cx="3126867" cy="590402"/>
          </a:xfrm>
          <a:prstGeom prst="rect">
            <a:avLst/>
          </a:prstGeom>
          <a:noFill/>
        </p:spPr>
        <p:txBody>
          <a:bodyPr wrap="square" rtlCol="0" anchor="ctr"/>
          <a:lstStyle/>
          <a:p>
            <a:pPr algn="ctr">
              <a:lnSpc>
                <a:spcPts val="2100"/>
              </a:lnSpc>
              <a:buNone/>
            </a:pPr>
            <a:r>
              <a:rPr lang="en-US" sz="2400" b="1" kern="0" spc="0">
                <a:solidFill>
                  <a:schemeClr val="tx2"/>
                </a:solidFill>
                <a:latin typeface="Dagny OT" panose="020B0504020201020104" pitchFamily="34" charset="77"/>
                <a:ea typeface="Montserrat" pitchFamily="34" charset="-122"/>
                <a:cs typeface="Montserrat" pitchFamily="34" charset="-120"/>
              </a:rPr>
              <a:t>Outcome Quality</a:t>
            </a:r>
            <a:endParaRPr lang="en-US" sz="2400" b="1">
              <a:solidFill>
                <a:schemeClr val="tx2"/>
              </a:solidFill>
              <a:latin typeface="Dagny OT" panose="020B0504020201020104" pitchFamily="34" charset="77"/>
            </a:endParaRPr>
          </a:p>
        </p:txBody>
      </p:sp>
      <p:sp>
        <p:nvSpPr>
          <p:cNvPr id="16" name="Content Placeholder 2">
            <a:extLst>
              <a:ext uri="{FF2B5EF4-FFF2-40B4-BE49-F238E27FC236}">
                <a16:creationId xmlns:a16="http://schemas.microsoft.com/office/drawing/2014/main" id="{CB8BD00D-70A7-4171-2AE6-CC23FB018812}"/>
              </a:ext>
            </a:extLst>
          </p:cNvPr>
          <p:cNvSpPr txBox="1">
            <a:spLocks/>
          </p:cNvSpPr>
          <p:nvPr/>
        </p:nvSpPr>
        <p:spPr>
          <a:xfrm>
            <a:off x="410523" y="565370"/>
            <a:ext cx="11100259" cy="590401"/>
          </a:xfrm>
          <a:prstGeom prst="rect">
            <a:avLst/>
          </a:prstGeom>
        </p:spPr>
        <p:txBody>
          <a:bodyPr>
            <a:noAutofit/>
          </a:bodyPr>
          <a:lstStyle>
            <a:lvl1pPr marL="0" indent="0" algn="l" defTabSz="914400" rtl="0" eaLnBrk="1" latinLnBrk="0" hangingPunct="1">
              <a:lnSpc>
                <a:spcPct val="90000"/>
              </a:lnSpc>
              <a:spcBef>
                <a:spcPts val="1000"/>
              </a:spcBef>
              <a:buFont typeface="Wingdings" pitchFamily="2" charset="2"/>
              <a:buNone/>
              <a:defRPr sz="2800" b="0" i="0" kern="1200">
                <a:solidFill>
                  <a:srgbClr val="706F67"/>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b="0" i="0" kern="1200">
                <a:solidFill>
                  <a:srgbClr val="706F67"/>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b="0" i="0" kern="1200">
                <a:solidFill>
                  <a:srgbClr val="706F67"/>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b="0" i="0" kern="1200">
                <a:solidFill>
                  <a:srgbClr val="706F67"/>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000"/>
          </a:p>
        </p:txBody>
      </p:sp>
      <p:sp>
        <p:nvSpPr>
          <p:cNvPr id="15" name="TextBox 14">
            <a:extLst>
              <a:ext uri="{FF2B5EF4-FFF2-40B4-BE49-F238E27FC236}">
                <a16:creationId xmlns:a16="http://schemas.microsoft.com/office/drawing/2014/main" id="{5B8D2E83-3AD4-855F-FA2E-51020934D505}"/>
              </a:ext>
            </a:extLst>
          </p:cNvPr>
          <p:cNvSpPr txBox="1"/>
          <p:nvPr/>
        </p:nvSpPr>
        <p:spPr>
          <a:xfrm>
            <a:off x="7377193" y="2307955"/>
            <a:ext cx="4233615" cy="4093428"/>
          </a:xfrm>
          <a:prstGeom prst="rect">
            <a:avLst/>
          </a:prstGeom>
          <a:noFill/>
        </p:spPr>
        <p:txBody>
          <a:bodyPr wrap="square" rtlCol="0">
            <a:spAutoFit/>
          </a:bodyPr>
          <a:lstStyle/>
          <a:p>
            <a:pPr>
              <a:defRPr/>
            </a:pPr>
            <a:r>
              <a:rPr lang="en-US" sz="2000" b="0" dirty="0">
                <a:solidFill>
                  <a:schemeClr val="tx2"/>
                </a:solidFill>
                <a:latin typeface="Dagny OT" panose="020B0504020201020104" pitchFamily="34" charset="77"/>
              </a:rPr>
              <a:t>Poker players warn of “</a:t>
            </a:r>
            <a:r>
              <a:rPr lang="en-US" sz="2000" b="1" dirty="0">
                <a:solidFill>
                  <a:schemeClr val="tx2"/>
                </a:solidFill>
                <a:latin typeface="Dagny OT" panose="020B0504020201020104" pitchFamily="34" charset="77"/>
              </a:rPr>
              <a:t>resulting</a:t>
            </a:r>
            <a:r>
              <a:rPr lang="en-US" sz="2000" b="0" dirty="0">
                <a:solidFill>
                  <a:schemeClr val="tx2"/>
                </a:solidFill>
                <a:latin typeface="Dagny OT" panose="020B0504020201020104" pitchFamily="34" charset="77"/>
              </a:rPr>
              <a:t>”: assessing the quality of a decision based </a:t>
            </a:r>
            <a:r>
              <a:rPr lang="en-US" sz="2000" b="1" dirty="0">
                <a:solidFill>
                  <a:schemeClr val="tx2"/>
                </a:solidFill>
                <a:latin typeface="Dagny OT" panose="020B0504020201020104" pitchFamily="34" charset="77"/>
              </a:rPr>
              <a:t>solely on its outcome</a:t>
            </a:r>
            <a:r>
              <a:rPr lang="en-US" sz="2000" b="0" dirty="0">
                <a:solidFill>
                  <a:schemeClr val="tx2"/>
                </a:solidFill>
                <a:latin typeface="Dagny OT" panose="020B0504020201020104" pitchFamily="34" charset="77"/>
              </a:rPr>
              <a:t>.</a:t>
            </a:r>
          </a:p>
          <a:p>
            <a:pPr>
              <a:defRPr/>
            </a:pPr>
            <a:endParaRPr lang="en-US" sz="2000" dirty="0">
              <a:solidFill>
                <a:schemeClr val="tx2"/>
              </a:solidFill>
              <a:latin typeface="Dagny OT" panose="020B0504020201020104" pitchFamily="34" charset="77"/>
            </a:endParaRPr>
          </a:p>
          <a:p>
            <a:pPr>
              <a:defRPr/>
            </a:pPr>
            <a:r>
              <a:rPr lang="en-US" sz="2000" b="1" dirty="0">
                <a:solidFill>
                  <a:schemeClr val="tx2"/>
                </a:solidFill>
                <a:latin typeface="Dagny OT" panose="020B0504020201020104" pitchFamily="34" charset="77"/>
              </a:rPr>
              <a:t>Problem:</a:t>
            </a:r>
            <a:r>
              <a:rPr lang="en-US" sz="2000" dirty="0">
                <a:solidFill>
                  <a:schemeClr val="tx2"/>
                </a:solidFill>
                <a:latin typeface="Dagny OT" panose="020B0504020201020104" pitchFamily="34" charset="77"/>
              </a:rPr>
              <a:t> “resulting” makes us lack compassion for ourselves and for others.</a:t>
            </a:r>
          </a:p>
          <a:p>
            <a:pPr>
              <a:defRPr/>
            </a:pPr>
            <a:endParaRPr lang="en-US" sz="2000" dirty="0">
              <a:solidFill>
                <a:schemeClr val="tx2"/>
              </a:solidFill>
              <a:latin typeface="Dagny OT" panose="020B0504020201020104" pitchFamily="34" charset="77"/>
            </a:endParaRPr>
          </a:p>
          <a:p>
            <a:pPr>
              <a:defRPr/>
            </a:pPr>
            <a:r>
              <a:rPr lang="en-US" sz="2000" b="1" dirty="0">
                <a:solidFill>
                  <a:schemeClr val="tx2"/>
                </a:solidFill>
                <a:latin typeface="Dagny OT" panose="020B0504020201020104" pitchFamily="34" charset="77"/>
              </a:rPr>
              <a:t>Bad outcomes </a:t>
            </a:r>
            <a:r>
              <a:rPr lang="en-US" sz="2000" dirty="0">
                <a:solidFill>
                  <a:schemeClr val="tx2"/>
                </a:solidFill>
                <a:latin typeface="Dagny OT" panose="020B0504020201020104" pitchFamily="34" charset="77"/>
              </a:rPr>
              <a:t>do not necessarily equate to </a:t>
            </a:r>
            <a:r>
              <a:rPr lang="en-US" sz="2000" b="1" dirty="0">
                <a:solidFill>
                  <a:schemeClr val="tx2"/>
                </a:solidFill>
                <a:latin typeface="Dagny OT" panose="020B0504020201020104" pitchFamily="34" charset="77"/>
              </a:rPr>
              <a:t>poor decision-making</a:t>
            </a:r>
            <a:r>
              <a:rPr lang="en-US" sz="2000" dirty="0">
                <a:solidFill>
                  <a:schemeClr val="tx2"/>
                </a:solidFill>
                <a:latin typeface="Dagny OT" panose="020B0504020201020104" pitchFamily="34" charset="77"/>
              </a:rPr>
              <a:t>.</a:t>
            </a:r>
          </a:p>
          <a:p>
            <a:pPr>
              <a:defRPr/>
            </a:pPr>
            <a:endParaRPr lang="en-US" sz="2000" b="0" dirty="0">
              <a:solidFill>
                <a:schemeClr val="tx2"/>
              </a:solidFill>
              <a:latin typeface="Dagny OT" panose="020B0504020201020104" pitchFamily="34" charset="77"/>
            </a:endParaRPr>
          </a:p>
          <a:p>
            <a:pPr>
              <a:defRPr/>
            </a:pPr>
            <a:r>
              <a:rPr lang="en-US" sz="2000" b="1" dirty="0">
                <a:solidFill>
                  <a:schemeClr val="tx2"/>
                </a:solidFill>
                <a:latin typeface="Dagny OT" panose="020B0504020201020104" pitchFamily="34" charset="77"/>
              </a:rPr>
              <a:t>Exercise:</a:t>
            </a:r>
            <a:r>
              <a:rPr lang="en-US" sz="2000" dirty="0">
                <a:solidFill>
                  <a:schemeClr val="tx2"/>
                </a:solidFill>
                <a:latin typeface="Dagny OT" panose="020B0504020201020104" pitchFamily="34" charset="77"/>
              </a:rPr>
              <a:t> find examples for each quadrant.</a:t>
            </a:r>
            <a:endParaRPr lang="en-US" sz="2000" b="0" dirty="0">
              <a:solidFill>
                <a:schemeClr val="tx2"/>
              </a:solidFill>
              <a:latin typeface="Dagny OT" panose="020B0504020201020104" pitchFamily="34" charset="77"/>
            </a:endParaRPr>
          </a:p>
        </p:txBody>
      </p:sp>
    </p:spTree>
    <p:extLst>
      <p:ext uri="{BB962C8B-B14F-4D97-AF65-F5344CB8AC3E}">
        <p14:creationId xmlns:p14="http://schemas.microsoft.com/office/powerpoint/2010/main" val="380615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01FCDD4-19FD-999B-D64E-454D7080770A}"/>
              </a:ext>
            </a:extLst>
          </p:cNvPr>
          <p:cNvSpPr>
            <a:spLocks noGrp="1"/>
          </p:cNvSpPr>
          <p:nvPr>
            <p:ph type="title"/>
          </p:nvPr>
        </p:nvSpPr>
        <p:spPr/>
        <p:txBody>
          <a:bodyPr>
            <a:normAutofit/>
          </a:bodyPr>
          <a:lstStyle/>
          <a:p>
            <a:pPr>
              <a:lnSpc>
                <a:spcPct val="100000"/>
              </a:lnSpc>
            </a:pPr>
            <a:r>
              <a:rPr lang="en-CA" b="1"/>
              <a:t>Luck and Information (Reprise)</a:t>
            </a:r>
          </a:p>
        </p:txBody>
      </p:sp>
      <p:grpSp>
        <p:nvGrpSpPr>
          <p:cNvPr id="2" name="Group 1">
            <a:extLst>
              <a:ext uri="{FF2B5EF4-FFF2-40B4-BE49-F238E27FC236}">
                <a16:creationId xmlns:a16="http://schemas.microsoft.com/office/drawing/2014/main" id="{52B80405-FC3F-7106-00C3-87FA13BA1117}"/>
              </a:ext>
            </a:extLst>
          </p:cNvPr>
          <p:cNvGrpSpPr/>
          <p:nvPr/>
        </p:nvGrpSpPr>
        <p:grpSpPr>
          <a:xfrm>
            <a:off x="2096360" y="2195435"/>
            <a:ext cx="7999280" cy="3960409"/>
            <a:chOff x="2019184" y="1518715"/>
            <a:chExt cx="7999280" cy="3960409"/>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0806" y="4179568"/>
              <a:ext cx="1218895" cy="1904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32035" y="4171457"/>
              <a:ext cx="1028443" cy="19045"/>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4057" y="3829327"/>
              <a:ext cx="628493" cy="369764"/>
            </a:xfrm>
            <a:prstGeom prst="rect">
              <a:avLst/>
            </a:prstGeom>
          </p:spPr>
        </p:pic>
        <p:pic>
          <p:nvPicPr>
            <p:cNvPr id="10" name="Object 9"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72734" y="4150999"/>
              <a:ext cx="95226" cy="76181"/>
            </a:xfrm>
            <a:prstGeom prst="rect">
              <a:avLst/>
            </a:prstGeom>
          </p:spPr>
        </p:pic>
        <p:pic>
          <p:nvPicPr>
            <p:cNvPr id="11" name="Object 10"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46256" y="3815059"/>
              <a:ext cx="409473" cy="38090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3"/>
                </a:ext>
              </a:extLst>
            </a:blip>
            <a:stretch>
              <a:fillRect/>
            </a:stretch>
          </p:blipFill>
          <p:spPr>
            <a:xfrm>
              <a:off x="7312865" y="4144907"/>
              <a:ext cx="95226" cy="76181"/>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86545" y="3781543"/>
              <a:ext cx="942739" cy="607176"/>
            </a:xfrm>
            <a:prstGeom prst="rect">
              <a:avLst/>
            </a:prstGeom>
          </p:spPr>
        </p:pic>
        <p:sp>
          <p:nvSpPr>
            <p:cNvPr id="24" name="Object 23"/>
            <p:cNvSpPr/>
            <p:nvPr/>
          </p:nvSpPr>
          <p:spPr>
            <a:xfrm>
              <a:off x="3039004" y="4078627"/>
              <a:ext cx="1214153" cy="121890"/>
            </a:xfrm>
            <a:prstGeom prst="rect">
              <a:avLst/>
            </a:prstGeom>
            <a:noFill/>
          </p:spPr>
          <p:txBody>
            <a:bodyPr wrap="square" lIns="0" tIns="0" rIns="0" bIns="0" rtlCol="0" anchor="t"/>
            <a:lstStyle/>
            <a:p>
              <a:pPr algn="ctr">
                <a:lnSpc>
                  <a:spcPts val="1323"/>
                </a:lnSpc>
                <a:spcAft>
                  <a:spcPts val="600"/>
                </a:spcAft>
                <a:buNone/>
              </a:pPr>
              <a:r>
                <a:rPr lang="en-US" sz="2000" b="1">
                  <a:solidFill>
                    <a:schemeClr val="tx2"/>
                  </a:solidFill>
                  <a:latin typeface="Dagny OT" panose="020B0504020201020104" pitchFamily="34" charset="77"/>
                  <a:ea typeface="Montserrat" pitchFamily="34" charset="-122"/>
                  <a:cs typeface="Montserrat" pitchFamily="34" charset="-120"/>
                </a:rPr>
                <a:t>Beliefs</a:t>
              </a:r>
              <a:endParaRPr lang="en-US" sz="2000" b="1">
                <a:solidFill>
                  <a:schemeClr val="tx2"/>
                </a:solidFill>
                <a:latin typeface="Dagny OT" panose="020B0504020201020104" pitchFamily="34" charset="77"/>
              </a:endParaRPr>
            </a:p>
          </p:txBody>
        </p:sp>
        <p:pic>
          <p:nvPicPr>
            <p:cNvPr id="29" name="Object 28"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37355" y="2852128"/>
              <a:ext cx="1060747" cy="1033507"/>
            </a:xfrm>
            <a:prstGeom prst="rect">
              <a:avLst/>
            </a:prstGeom>
          </p:spPr>
        </p:pic>
        <p:sp>
          <p:nvSpPr>
            <p:cNvPr id="30" name="Object 29"/>
            <p:cNvSpPr/>
            <p:nvPr/>
          </p:nvSpPr>
          <p:spPr>
            <a:xfrm>
              <a:off x="6304041" y="3325957"/>
              <a:ext cx="1089502" cy="121890"/>
            </a:xfrm>
            <a:prstGeom prst="rect">
              <a:avLst/>
            </a:prstGeom>
            <a:noFill/>
          </p:spPr>
          <p:txBody>
            <a:bodyPr wrap="square" lIns="0" tIns="0" rIns="0" bIns="0" rtlCol="0" anchor="t"/>
            <a:lstStyle/>
            <a:p>
              <a:pPr algn="ctr">
                <a:lnSpc>
                  <a:spcPts val="1323"/>
                </a:lnSpc>
                <a:spcAft>
                  <a:spcPts val="600"/>
                </a:spcAft>
                <a:buNone/>
              </a:pPr>
              <a:r>
                <a:rPr lang="en-US" sz="2000" b="1">
                  <a:solidFill>
                    <a:schemeClr val="tx2"/>
                  </a:solidFill>
                  <a:latin typeface="Dagny OT" panose="020B0504020201020104" pitchFamily="34" charset="77"/>
                  <a:ea typeface="Montserrat" pitchFamily="34" charset="-122"/>
                  <a:cs typeface="Montserrat" pitchFamily="34" charset="-120"/>
                </a:rPr>
                <a:t>Luck</a:t>
              </a:r>
              <a:endParaRPr lang="en-US" sz="2000" b="1">
                <a:solidFill>
                  <a:schemeClr val="tx2"/>
                </a:solidFill>
                <a:latin typeface="Dagny OT" panose="020B0504020201020104" pitchFamily="34" charset="77"/>
              </a:endParaRPr>
            </a:p>
          </p:txBody>
        </p:sp>
        <p:pic>
          <p:nvPicPr>
            <p:cNvPr id="31" name="Object 30" descr="preencoded.png"/>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059954" y="2822548"/>
              <a:ext cx="1180244" cy="1068596"/>
            </a:xfrm>
            <a:prstGeom prst="rect">
              <a:avLst/>
            </a:prstGeom>
          </p:spPr>
        </p:pic>
        <p:sp>
          <p:nvSpPr>
            <p:cNvPr id="32" name="Object 31"/>
            <p:cNvSpPr/>
            <p:nvPr/>
          </p:nvSpPr>
          <p:spPr>
            <a:xfrm>
              <a:off x="4019901" y="3339289"/>
              <a:ext cx="1277051" cy="95226"/>
            </a:xfrm>
            <a:prstGeom prst="rect">
              <a:avLst/>
            </a:prstGeom>
            <a:noFill/>
          </p:spPr>
          <p:txBody>
            <a:bodyPr wrap="square" lIns="0" tIns="0" rIns="0" bIns="0" rtlCol="0" anchor="t"/>
            <a:lstStyle/>
            <a:p>
              <a:pPr algn="ctr">
                <a:lnSpc>
                  <a:spcPts val="945"/>
                </a:lnSpc>
                <a:spcAft>
                  <a:spcPts val="600"/>
                </a:spcAft>
                <a:buNone/>
              </a:pPr>
              <a:r>
                <a:rPr lang="en-US" sz="2000" b="1">
                  <a:solidFill>
                    <a:schemeClr val="tx2"/>
                  </a:solidFill>
                  <a:latin typeface="Dagny OT" panose="020B0504020201020104" pitchFamily="34" charset="77"/>
                  <a:ea typeface="Montserrat" pitchFamily="34" charset="-122"/>
                  <a:cs typeface="Montserrat" pitchFamily="34" charset="-120"/>
                </a:rPr>
                <a:t>Info</a:t>
              </a:r>
              <a:endParaRPr lang="en-US" sz="2000" b="1">
                <a:solidFill>
                  <a:schemeClr val="tx2"/>
                </a:solidFill>
                <a:latin typeface="Dagny OT" panose="020B0504020201020104" pitchFamily="34" charset="77"/>
              </a:endParaRPr>
            </a:p>
          </p:txBody>
        </p:sp>
        <p:pic>
          <p:nvPicPr>
            <p:cNvPr id="39" name="Object 22" descr="preencoded.png">
              <a:extLst>
                <a:ext uri="{FF2B5EF4-FFF2-40B4-BE49-F238E27FC236}">
                  <a16:creationId xmlns:a16="http://schemas.microsoft.com/office/drawing/2014/main" id="{6D533306-6C2A-D72C-3EC3-BA0B735AAC15}"/>
                </a:ext>
              </a:extLst>
            </p:cNvPr>
            <p:cNvPicPr>
              <a:picLocks noChangeAspect="1"/>
            </p:cNvPicPr>
            <p:nvPr/>
          </p:nvPicPr>
          <p:blipFill>
            <a:blip r:embed="rId14">
              <a:extLst>
                <a:ext uri="{96DAC541-7B7A-43D3-8B79-37D633B846F1}">
                  <asvg:svgBlip xmlns:asvg="http://schemas.microsoft.com/office/drawing/2016/SVG/main" r:embed="rId20"/>
                </a:ext>
              </a:extLst>
            </a:blip>
            <a:stretch>
              <a:fillRect/>
            </a:stretch>
          </p:blipFill>
          <p:spPr>
            <a:xfrm>
              <a:off x="5271287" y="3781543"/>
              <a:ext cx="1060748" cy="607176"/>
            </a:xfrm>
            <a:prstGeom prst="rect">
              <a:avLst/>
            </a:prstGeom>
          </p:spPr>
        </p:pic>
        <p:sp>
          <p:nvSpPr>
            <p:cNvPr id="40" name="Object 25">
              <a:extLst>
                <a:ext uri="{FF2B5EF4-FFF2-40B4-BE49-F238E27FC236}">
                  <a16:creationId xmlns:a16="http://schemas.microsoft.com/office/drawing/2014/main" id="{FE72157A-E19C-3408-FAA3-B8A80A0ABF8F}"/>
                </a:ext>
              </a:extLst>
            </p:cNvPr>
            <p:cNvSpPr/>
            <p:nvPr/>
          </p:nvSpPr>
          <p:spPr>
            <a:xfrm>
              <a:off x="5128526" y="4078627"/>
              <a:ext cx="1346270" cy="121890"/>
            </a:xfrm>
            <a:prstGeom prst="rect">
              <a:avLst/>
            </a:prstGeom>
            <a:noFill/>
          </p:spPr>
          <p:txBody>
            <a:bodyPr wrap="square" lIns="0" tIns="0" rIns="0" bIns="0" rtlCol="0" anchor="t"/>
            <a:lstStyle/>
            <a:p>
              <a:pPr algn="ctr">
                <a:lnSpc>
                  <a:spcPts val="1323"/>
                </a:lnSpc>
                <a:spcAft>
                  <a:spcPts val="600"/>
                </a:spcAft>
                <a:buNone/>
              </a:pPr>
              <a:r>
                <a:rPr lang="en-US" sz="2000" b="1">
                  <a:solidFill>
                    <a:schemeClr val="tx2"/>
                  </a:solidFill>
                  <a:latin typeface="Dagny OT" panose="020B0504020201020104" pitchFamily="34" charset="77"/>
                  <a:ea typeface="Montserrat" pitchFamily="34" charset="-122"/>
                  <a:cs typeface="Montserrat" pitchFamily="34" charset="-120"/>
                </a:rPr>
                <a:t>Decision</a:t>
              </a:r>
              <a:endParaRPr lang="en-US" sz="2000" b="1">
                <a:solidFill>
                  <a:schemeClr val="tx2"/>
                </a:solidFill>
                <a:latin typeface="Dagny OT" panose="020B0504020201020104" pitchFamily="34" charset="77"/>
              </a:endParaRPr>
            </a:p>
          </p:txBody>
        </p:sp>
        <p:pic>
          <p:nvPicPr>
            <p:cNvPr id="41" name="Object 22" descr="preencoded.png">
              <a:extLst>
                <a:ext uri="{FF2B5EF4-FFF2-40B4-BE49-F238E27FC236}">
                  <a16:creationId xmlns:a16="http://schemas.microsoft.com/office/drawing/2014/main" id="{74D5E292-BC8C-8A9B-333B-6460F125519B}"/>
                </a:ext>
              </a:extLst>
            </p:cNvPr>
            <p:cNvPicPr>
              <a:picLocks noChangeAspect="1"/>
            </p:cNvPicPr>
            <p:nvPr/>
          </p:nvPicPr>
          <p:blipFill>
            <a:blip r:embed="rId14">
              <a:extLst>
                <a:ext uri="{96DAC541-7B7A-43D3-8B79-37D633B846F1}">
                  <asvg:svgBlip xmlns:asvg="http://schemas.microsoft.com/office/drawing/2016/SVG/main" r:embed="rId21"/>
                </a:ext>
              </a:extLst>
            </a:blip>
            <a:stretch>
              <a:fillRect/>
            </a:stretch>
          </p:blipFill>
          <p:spPr>
            <a:xfrm>
              <a:off x="7417613" y="3763613"/>
              <a:ext cx="1185441" cy="607176"/>
            </a:xfrm>
            <a:prstGeom prst="rect">
              <a:avLst/>
            </a:prstGeom>
          </p:spPr>
        </p:pic>
        <p:sp>
          <p:nvSpPr>
            <p:cNvPr id="42" name="Object 27">
              <a:extLst>
                <a:ext uri="{FF2B5EF4-FFF2-40B4-BE49-F238E27FC236}">
                  <a16:creationId xmlns:a16="http://schemas.microsoft.com/office/drawing/2014/main" id="{CAB6A165-30C5-3177-C8F0-A6E83BCC1499}"/>
                </a:ext>
              </a:extLst>
            </p:cNvPr>
            <p:cNvSpPr/>
            <p:nvPr/>
          </p:nvSpPr>
          <p:spPr>
            <a:xfrm>
              <a:off x="7296979" y="4078627"/>
              <a:ext cx="1402529" cy="121890"/>
            </a:xfrm>
            <a:prstGeom prst="rect">
              <a:avLst/>
            </a:prstGeom>
            <a:noFill/>
          </p:spPr>
          <p:txBody>
            <a:bodyPr wrap="square" lIns="0" tIns="0" rIns="0" bIns="0" rtlCol="0" anchor="t"/>
            <a:lstStyle/>
            <a:p>
              <a:pPr algn="ctr">
                <a:lnSpc>
                  <a:spcPts val="1323"/>
                </a:lnSpc>
                <a:spcAft>
                  <a:spcPts val="600"/>
                </a:spcAft>
                <a:buNone/>
              </a:pPr>
              <a:r>
                <a:rPr lang="en-US" sz="2000" b="1">
                  <a:solidFill>
                    <a:schemeClr val="tx2"/>
                  </a:solidFill>
                  <a:latin typeface="Dagny OT" panose="020B0504020201020104" pitchFamily="34" charset="77"/>
                  <a:ea typeface="Montserrat" pitchFamily="34" charset="-122"/>
                  <a:cs typeface="Montserrat" pitchFamily="34" charset="-120"/>
                </a:rPr>
                <a:t>Outcome</a:t>
              </a:r>
              <a:endParaRPr lang="en-US" sz="2000" b="1">
                <a:solidFill>
                  <a:schemeClr val="tx2"/>
                </a:solidFill>
                <a:latin typeface="Dagny OT" panose="020B0504020201020104" pitchFamily="34" charset="77"/>
              </a:endParaRPr>
            </a:p>
          </p:txBody>
        </p:sp>
        <p:pic>
          <p:nvPicPr>
            <p:cNvPr id="3074" name="Picture 2">
              <a:extLst>
                <a:ext uri="{FF2B5EF4-FFF2-40B4-BE49-F238E27FC236}">
                  <a16:creationId xmlns:a16="http://schemas.microsoft.com/office/drawing/2014/main" id="{4BDC2815-F8D2-673D-A04B-E09307EF9EB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21442427" flipH="1">
              <a:off x="2019184" y="2820029"/>
              <a:ext cx="1110765" cy="12481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formation icon Images, Stock Photos &amp; Vectors | Shutterstock">
              <a:extLst>
                <a:ext uri="{FF2B5EF4-FFF2-40B4-BE49-F238E27FC236}">
                  <a16:creationId xmlns:a16="http://schemas.microsoft.com/office/drawing/2014/main" id="{0946050E-3072-76D8-7483-918105F6D777}"/>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b="18975"/>
            <a:stretch/>
          </p:blipFill>
          <p:spPr bwMode="auto">
            <a:xfrm>
              <a:off x="4242160" y="1518715"/>
              <a:ext cx="1410008" cy="12303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usiness, choice, decision Icon in Business Management 3">
              <a:extLst>
                <a:ext uri="{FF2B5EF4-FFF2-40B4-BE49-F238E27FC236}">
                  <a16:creationId xmlns:a16="http://schemas.microsoft.com/office/drawing/2014/main" id="{D12289DD-64F5-3F06-9BF8-90F52B7EFD6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368969" y="4510625"/>
              <a:ext cx="968499" cy="96849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ucky Svg Png Icon Free Download (#546295) - OnlineWebFonts.COM">
              <a:extLst>
                <a:ext uri="{FF2B5EF4-FFF2-40B4-BE49-F238E27FC236}">
                  <a16:creationId xmlns:a16="http://schemas.microsoft.com/office/drawing/2014/main" id="{BDA477EA-764C-C30F-A915-ED8E7540069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21048175" flipH="1">
              <a:off x="6516338" y="1849382"/>
              <a:ext cx="893673" cy="80614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Win Icon Vector Art, Icons, and Graphics for Free Download">
              <a:extLst>
                <a:ext uri="{FF2B5EF4-FFF2-40B4-BE49-F238E27FC236}">
                  <a16:creationId xmlns:a16="http://schemas.microsoft.com/office/drawing/2014/main" id="{DC0E5C3F-248B-E3C8-A524-3598B79F670D}"/>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6494"/>
            <a:stretch/>
          </p:blipFill>
          <p:spPr bwMode="auto">
            <a:xfrm>
              <a:off x="8659151" y="3458818"/>
              <a:ext cx="1359313" cy="1627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105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8BDA5-8C74-AB2E-D7B8-DF56BA1F02E6}"/>
              </a:ext>
            </a:extLst>
          </p:cNvPr>
          <p:cNvSpPr>
            <a:spLocks noGrp="1"/>
          </p:cNvSpPr>
          <p:nvPr>
            <p:ph idx="1"/>
          </p:nvPr>
        </p:nvSpPr>
        <p:spPr/>
        <p:txBody>
          <a:bodyPr>
            <a:noAutofit/>
          </a:bodyPr>
          <a:lstStyle/>
          <a:p>
            <a:r>
              <a:rPr lang="en-CA"/>
              <a:t>Drawing conclusions?</a:t>
            </a:r>
          </a:p>
          <a:p>
            <a:r>
              <a:rPr lang="en-CA"/>
              <a:t>Gathering and presenting evidence (pivot tables)?</a:t>
            </a:r>
          </a:p>
          <a:p>
            <a:r>
              <a:rPr lang="en-CA"/>
              <a:t>Providing options?</a:t>
            </a:r>
          </a:p>
          <a:p>
            <a:r>
              <a:rPr lang="en-CA"/>
              <a:t>Providing opinions/hypotheses/beliefs/recommendations?</a:t>
            </a:r>
          </a:p>
          <a:p>
            <a:r>
              <a:rPr lang="en-CA"/>
              <a:t>Pushing your agendas?</a:t>
            </a:r>
          </a:p>
        </p:txBody>
      </p:sp>
      <p:sp>
        <p:nvSpPr>
          <p:cNvPr id="3" name="Title 2">
            <a:extLst>
              <a:ext uri="{FF2B5EF4-FFF2-40B4-BE49-F238E27FC236}">
                <a16:creationId xmlns:a16="http://schemas.microsoft.com/office/drawing/2014/main" id="{E846ED5A-1121-D7CD-78EC-EBDB7C1D2000}"/>
              </a:ext>
            </a:extLst>
          </p:cNvPr>
          <p:cNvSpPr>
            <a:spLocks noGrp="1"/>
          </p:cNvSpPr>
          <p:nvPr>
            <p:ph type="title"/>
          </p:nvPr>
        </p:nvSpPr>
        <p:spPr/>
        <p:txBody>
          <a:bodyPr/>
          <a:lstStyle/>
          <a:p>
            <a:pPr>
              <a:lnSpc>
                <a:spcPct val="100000"/>
              </a:lnSpc>
            </a:pPr>
            <a:r>
              <a:rPr lang="en-CA" b="1">
                <a:latin typeface="Myriad Pro Light" panose="020B0403030403020204" pitchFamily="34" charset="0"/>
              </a:rPr>
              <a:t>What is Analysis in the </a:t>
            </a:r>
            <a:r>
              <a:rPr lang="en-CA" b="1" err="1">
                <a:latin typeface="Myriad Pro Light" panose="020B0403030403020204" pitchFamily="34" charset="0"/>
              </a:rPr>
              <a:t>GoC</a:t>
            </a:r>
            <a:r>
              <a:rPr lang="en-CA" b="1">
                <a:latin typeface="Myriad Pro Light" panose="020B0403030403020204" pitchFamily="34" charset="0"/>
              </a:rPr>
              <a:t>?</a:t>
            </a:r>
          </a:p>
        </p:txBody>
      </p:sp>
    </p:spTree>
    <p:extLst>
      <p:ext uri="{BB962C8B-B14F-4D97-AF65-F5344CB8AC3E}">
        <p14:creationId xmlns:p14="http://schemas.microsoft.com/office/powerpoint/2010/main" val="42465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063B7-12FF-DF4C-8589-9EC8E4424D4D}"/>
              </a:ext>
            </a:extLst>
          </p:cNvPr>
          <p:cNvSpPr>
            <a:spLocks noGrp="1"/>
          </p:cNvSpPr>
          <p:nvPr>
            <p:ph idx="1"/>
          </p:nvPr>
        </p:nvSpPr>
        <p:spPr/>
        <p:txBody>
          <a:bodyPr numCol="2">
            <a:normAutofit fontScale="62500" lnSpcReduction="20000"/>
          </a:bodyPr>
          <a:lstStyle/>
          <a:p>
            <a:pPr algn="l">
              <a:lnSpc>
                <a:spcPct val="120000"/>
              </a:lnSpc>
            </a:pPr>
            <a:r>
              <a:rPr lang="en-US" sz="3200"/>
              <a:t>Analysis is an activity done </a:t>
            </a:r>
            <a:r>
              <a:rPr lang="en-US" sz="3200" i="1"/>
              <a:t>to</a:t>
            </a:r>
            <a:r>
              <a:rPr lang="en-US" sz="3200"/>
              <a:t> something. </a:t>
            </a:r>
            <a:br>
              <a:rPr lang="en-US" sz="3200"/>
            </a:br>
            <a:endParaRPr lang="en-US" sz="3200"/>
          </a:p>
          <a:p>
            <a:pPr algn="l">
              <a:lnSpc>
                <a:spcPct val="120000"/>
              </a:lnSpc>
            </a:pPr>
            <a:r>
              <a:rPr lang="en-US" sz="3200"/>
              <a:t>We analyze the </a:t>
            </a:r>
            <a:r>
              <a:rPr lang="en-US" sz="3200" b="1"/>
              <a:t>situation</a:t>
            </a:r>
            <a:r>
              <a:rPr lang="en-US" sz="3200"/>
              <a:t> or the </a:t>
            </a:r>
            <a:r>
              <a:rPr lang="en-US" sz="3200" b="1"/>
              <a:t>problem:</a:t>
            </a:r>
            <a:endParaRPr lang="en-US" sz="3200"/>
          </a:p>
          <a:p>
            <a:pPr lvl="1">
              <a:lnSpc>
                <a:spcPct val="120000"/>
              </a:lnSpc>
            </a:pPr>
            <a:r>
              <a:rPr lang="en-US" sz="2900"/>
              <a:t>Gathering facts and evidence</a:t>
            </a:r>
          </a:p>
          <a:p>
            <a:pPr lvl="1">
              <a:lnSpc>
                <a:spcPct val="120000"/>
              </a:lnSpc>
            </a:pPr>
            <a:r>
              <a:rPr lang="en-US" sz="2900"/>
              <a:t>Summarizing the facts</a:t>
            </a:r>
          </a:p>
          <a:p>
            <a:pPr lvl="1">
              <a:lnSpc>
                <a:spcPct val="120000"/>
              </a:lnSpc>
            </a:pPr>
            <a:r>
              <a:rPr lang="en-US" sz="2900"/>
              <a:t>Reviewing and evaluating facts</a:t>
            </a:r>
          </a:p>
          <a:p>
            <a:pPr lvl="1">
              <a:lnSpc>
                <a:spcPct val="120000"/>
              </a:lnSpc>
            </a:pPr>
            <a:r>
              <a:rPr lang="en-US" sz="2900"/>
              <a:t>Combining facts</a:t>
            </a:r>
          </a:p>
          <a:p>
            <a:pPr lvl="1">
              <a:lnSpc>
                <a:spcPct val="120000"/>
              </a:lnSpc>
            </a:pPr>
            <a:r>
              <a:rPr lang="en-US" sz="2900"/>
              <a:t>Generating new statements or hypotheses</a:t>
            </a:r>
          </a:p>
          <a:p>
            <a:pPr lvl="1">
              <a:lnSpc>
                <a:spcPct val="120000"/>
              </a:lnSpc>
            </a:pPr>
            <a:r>
              <a:rPr lang="en-US" sz="2900"/>
              <a:t>Breaking down concepts into simpler concepts</a:t>
            </a:r>
          </a:p>
          <a:p>
            <a:pPr lvl="1">
              <a:lnSpc>
                <a:spcPct val="120000"/>
              </a:lnSpc>
            </a:pPr>
            <a:endParaRPr lang="en-US" sz="2900"/>
          </a:p>
          <a:p>
            <a:pPr lvl="1">
              <a:lnSpc>
                <a:spcPct val="120000"/>
              </a:lnSpc>
            </a:pPr>
            <a:endParaRPr lang="en-US" sz="2900"/>
          </a:p>
          <a:p>
            <a:pPr lvl="1">
              <a:lnSpc>
                <a:spcPct val="120000"/>
              </a:lnSpc>
            </a:pPr>
            <a:endParaRPr lang="en-US" sz="4800"/>
          </a:p>
          <a:p>
            <a:pPr lvl="1">
              <a:lnSpc>
                <a:spcPct val="120000"/>
              </a:lnSpc>
            </a:pPr>
            <a:r>
              <a:rPr lang="en-US" sz="2900"/>
              <a:t>Building up more complex concepts from simpler concepts</a:t>
            </a:r>
          </a:p>
          <a:p>
            <a:pPr lvl="1">
              <a:lnSpc>
                <a:spcPct val="120000"/>
              </a:lnSpc>
            </a:pPr>
            <a:r>
              <a:rPr lang="en-US" sz="2900"/>
              <a:t>Defining concepts</a:t>
            </a:r>
          </a:p>
          <a:p>
            <a:pPr lvl="1">
              <a:lnSpc>
                <a:spcPct val="120000"/>
              </a:lnSpc>
            </a:pPr>
            <a:r>
              <a:rPr lang="en-US" sz="2900"/>
              <a:t>Using reasoning to derive new facts</a:t>
            </a:r>
          </a:p>
          <a:p>
            <a:pPr lvl="1">
              <a:lnSpc>
                <a:spcPct val="120000"/>
              </a:lnSpc>
            </a:pPr>
            <a:r>
              <a:rPr lang="en-US" sz="2900"/>
              <a:t>Determining if statements are true (facts) or false</a:t>
            </a:r>
          </a:p>
          <a:p>
            <a:pPr lvl="1">
              <a:lnSpc>
                <a:spcPct val="120000"/>
              </a:lnSpc>
            </a:pPr>
            <a:r>
              <a:rPr lang="en-US" sz="2900"/>
              <a:t>Determining how confident we are about a statement being true or false</a:t>
            </a:r>
          </a:p>
        </p:txBody>
      </p:sp>
      <p:sp>
        <p:nvSpPr>
          <p:cNvPr id="2" name="Title 1">
            <a:extLst>
              <a:ext uri="{FF2B5EF4-FFF2-40B4-BE49-F238E27FC236}">
                <a16:creationId xmlns:a16="http://schemas.microsoft.com/office/drawing/2014/main" id="{D5F0B84C-3035-A641-915C-5E1109ABA540}"/>
              </a:ext>
            </a:extLst>
          </p:cNvPr>
          <p:cNvSpPr>
            <a:spLocks noGrp="1"/>
          </p:cNvSpPr>
          <p:nvPr>
            <p:ph type="title"/>
          </p:nvPr>
        </p:nvSpPr>
        <p:spPr/>
        <p:txBody>
          <a:bodyPr>
            <a:normAutofit/>
          </a:bodyPr>
          <a:lstStyle/>
          <a:p>
            <a:pPr>
              <a:lnSpc>
                <a:spcPct val="100000"/>
              </a:lnSpc>
            </a:pPr>
            <a:r>
              <a:rPr lang="en-US" b="1">
                <a:latin typeface="Myriad Pro Light" panose="020B0403030403020204" pitchFamily="34" charset="0"/>
              </a:rPr>
              <a:t>Typical Analysis Activities</a:t>
            </a:r>
          </a:p>
        </p:txBody>
      </p:sp>
      <p:sp>
        <p:nvSpPr>
          <p:cNvPr id="4" name="TextBox 3">
            <a:extLst>
              <a:ext uri="{FF2B5EF4-FFF2-40B4-BE49-F238E27FC236}">
                <a16:creationId xmlns:a16="http://schemas.microsoft.com/office/drawing/2014/main" id="{46AC3040-8836-E64A-8E15-007A4A09075B}"/>
              </a:ext>
            </a:extLst>
          </p:cNvPr>
          <p:cNvSpPr txBox="1"/>
          <p:nvPr/>
        </p:nvSpPr>
        <p:spPr>
          <a:xfrm>
            <a:off x="7012696" y="2257988"/>
            <a:ext cx="3673442" cy="523220"/>
          </a:xfrm>
          <a:prstGeom prst="rect">
            <a:avLst/>
          </a:prstGeom>
          <a:noFill/>
        </p:spPr>
        <p:txBody>
          <a:bodyPr wrap="none" rtlCol="0">
            <a:spAutoFit/>
          </a:bodyPr>
          <a:lstStyle/>
          <a:p>
            <a:r>
              <a:rPr lang="en-US" sz="2800" b="1">
                <a:solidFill>
                  <a:schemeClr val="tx2"/>
                </a:solidFill>
                <a:latin typeface="Myriad Pro Light" panose="020B0403030403020204" pitchFamily="34" charset="0"/>
              </a:rPr>
              <a:t>Common theme: facts!</a:t>
            </a:r>
          </a:p>
        </p:txBody>
      </p:sp>
    </p:spTree>
    <p:extLst>
      <p:ext uri="{BB962C8B-B14F-4D97-AF65-F5344CB8AC3E}">
        <p14:creationId xmlns:p14="http://schemas.microsoft.com/office/powerpoint/2010/main" val="289792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6F11A-C32F-FA40-8BC1-C2AAAB000485}"/>
              </a:ext>
            </a:extLst>
          </p:cNvPr>
          <p:cNvSpPr>
            <a:spLocks noGrp="1"/>
          </p:cNvSpPr>
          <p:nvPr>
            <p:ph type="title"/>
          </p:nvPr>
        </p:nvSpPr>
        <p:spPr/>
        <p:txBody>
          <a:bodyPr>
            <a:normAutofit/>
          </a:bodyPr>
          <a:lstStyle/>
          <a:p>
            <a:pPr>
              <a:lnSpc>
                <a:spcPct val="100000"/>
              </a:lnSpc>
            </a:pPr>
            <a:r>
              <a:rPr lang="en-US" b="1"/>
              <a:t>Critical Thinking</a:t>
            </a:r>
          </a:p>
        </p:txBody>
      </p:sp>
      <p:sp>
        <p:nvSpPr>
          <p:cNvPr id="2" name="Content Placeholder 1">
            <a:extLst>
              <a:ext uri="{FF2B5EF4-FFF2-40B4-BE49-F238E27FC236}">
                <a16:creationId xmlns:a16="http://schemas.microsoft.com/office/drawing/2014/main" id="{EA39C65B-BF49-DC4D-9820-78545BA10D44}"/>
              </a:ext>
            </a:extLst>
          </p:cNvPr>
          <p:cNvSpPr>
            <a:spLocks noGrp="1"/>
          </p:cNvSpPr>
          <p:nvPr>
            <p:ph idx="1"/>
          </p:nvPr>
        </p:nvSpPr>
        <p:spPr>
          <a:xfrm>
            <a:off x="581194" y="2180498"/>
            <a:ext cx="8337954" cy="4140767"/>
          </a:xfrm>
        </p:spPr>
        <p:txBody>
          <a:bodyPr>
            <a:normAutofit lnSpcReduction="10000"/>
          </a:bodyPr>
          <a:lstStyle/>
          <a:p>
            <a:pPr algn="just">
              <a:lnSpc>
                <a:spcPct val="120000"/>
              </a:lnSpc>
              <a:spcBef>
                <a:spcPts val="1200"/>
              </a:spcBef>
            </a:pPr>
            <a:r>
              <a:rPr lang="en-US" sz="2800" b="1"/>
              <a:t>Critical thinking </a:t>
            </a:r>
            <a:r>
              <a:rPr lang="en-US" sz="2800"/>
              <a:t>(supported by analysis, reasoning, inference) is important.</a:t>
            </a:r>
          </a:p>
          <a:p>
            <a:pPr algn="just">
              <a:lnSpc>
                <a:spcPct val="120000"/>
              </a:lnSpc>
              <a:spcBef>
                <a:spcPts val="1200"/>
              </a:spcBef>
            </a:pPr>
            <a:r>
              <a:rPr lang="en-US" sz="2800"/>
              <a:t>Using </a:t>
            </a:r>
            <a:r>
              <a:rPr lang="en-US" sz="2800" b="1"/>
              <a:t>rigor</a:t>
            </a:r>
            <a:r>
              <a:rPr lang="en-US" sz="2800"/>
              <a:t> and </a:t>
            </a:r>
            <a:r>
              <a:rPr lang="en-US" sz="2800" b="1"/>
              <a:t>methods:</a:t>
            </a:r>
            <a:r>
              <a:rPr lang="en-US" sz="2800"/>
              <a:t> also important.</a:t>
            </a:r>
          </a:p>
          <a:p>
            <a:pPr algn="just">
              <a:lnSpc>
                <a:spcPct val="120000"/>
              </a:lnSpc>
              <a:spcBef>
                <a:spcPts val="1200"/>
              </a:spcBef>
            </a:pPr>
            <a:r>
              <a:rPr lang="en-US" sz="2800"/>
              <a:t>This is not a course on logic, BUT…</a:t>
            </a:r>
          </a:p>
          <a:p>
            <a:pPr algn="just">
              <a:lnSpc>
                <a:spcPct val="120000"/>
              </a:lnSpc>
              <a:spcBef>
                <a:spcPts val="1200"/>
              </a:spcBef>
            </a:pPr>
            <a:r>
              <a:rPr lang="en-US" sz="2800"/>
              <a:t>ultimately reasoning activities are all about getting at the (a?) </a:t>
            </a:r>
            <a:r>
              <a:rPr lang="en-US" sz="2800" b="1"/>
              <a:t>truth</a:t>
            </a:r>
            <a:r>
              <a:rPr lang="en-US" sz="2800"/>
              <a:t> – having enough true facts at your fingertips to keep you from making bad decisions.</a:t>
            </a:r>
          </a:p>
        </p:txBody>
      </p:sp>
      <p:pic>
        <p:nvPicPr>
          <p:cNvPr id="4100" name="Picture 4" descr="Emblem - Critical Thinking | Core Curriculum | Baylor University">
            <a:extLst>
              <a:ext uri="{FF2B5EF4-FFF2-40B4-BE49-F238E27FC236}">
                <a16:creationId xmlns:a16="http://schemas.microsoft.com/office/drawing/2014/main" id="{A1C1BC7A-DECD-9721-1646-494F0FAF9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36" t="6038" r="29637" b="8306"/>
          <a:stretch/>
        </p:blipFill>
        <p:spPr bwMode="auto">
          <a:xfrm>
            <a:off x="9153780" y="3088181"/>
            <a:ext cx="2457026" cy="232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4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EDB19F-7B76-6F49-B5F5-3C88CA802C17}"/>
              </a:ext>
            </a:extLst>
          </p:cNvPr>
          <p:cNvSpPr>
            <a:spLocks noGrp="1"/>
          </p:cNvSpPr>
          <p:nvPr>
            <p:ph idx="1"/>
          </p:nvPr>
        </p:nvSpPr>
        <p:spPr/>
        <p:txBody>
          <a:bodyPr vert="horz" lIns="91440" tIns="45720" rIns="91440" bIns="45720" rtlCol="0" anchor="ctr">
            <a:normAutofit fontScale="47500" lnSpcReduction="20000"/>
          </a:bodyPr>
          <a:lstStyle/>
          <a:p>
            <a:pPr>
              <a:lnSpc>
                <a:spcPct val="120000"/>
              </a:lnSpc>
              <a:spcBef>
                <a:spcPts val="1200"/>
              </a:spcBef>
            </a:pPr>
            <a:r>
              <a:rPr lang="en-US" sz="5100" b="1"/>
              <a:t>System 1: </a:t>
            </a:r>
            <a:r>
              <a:rPr lang="en-US" sz="5100"/>
              <a:t>automatic decisions (“gut-feeling”)</a:t>
            </a:r>
          </a:p>
          <a:p>
            <a:pPr>
              <a:lnSpc>
                <a:spcPct val="120000"/>
              </a:lnSpc>
              <a:spcBef>
                <a:spcPts val="1200"/>
              </a:spcBef>
            </a:pPr>
            <a:r>
              <a:rPr lang="en-US" sz="5100" b="1"/>
              <a:t>System 2: </a:t>
            </a:r>
            <a:r>
              <a:rPr lang="en-US" sz="5100"/>
              <a:t>scientific method (“controlled environment”)</a:t>
            </a:r>
          </a:p>
          <a:p>
            <a:pPr>
              <a:lnSpc>
                <a:spcPct val="120000"/>
              </a:lnSpc>
              <a:spcBef>
                <a:spcPts val="1200"/>
              </a:spcBef>
            </a:pPr>
            <a:endParaRPr lang="en-US" sz="5100"/>
          </a:p>
          <a:p>
            <a:pPr>
              <a:lnSpc>
                <a:spcPct val="120000"/>
              </a:lnSpc>
              <a:spcBef>
                <a:spcPts val="1200"/>
              </a:spcBef>
            </a:pPr>
            <a:r>
              <a:rPr lang="en-US" sz="5100"/>
              <a:t>But also…</a:t>
            </a:r>
          </a:p>
          <a:p>
            <a:pPr>
              <a:lnSpc>
                <a:spcPct val="120000"/>
              </a:lnSpc>
              <a:spcBef>
                <a:spcPts val="1200"/>
              </a:spcBef>
            </a:pPr>
            <a:r>
              <a:rPr lang="en-US" sz="5100" b="1"/>
              <a:t>System 2: </a:t>
            </a:r>
            <a:r>
              <a:rPr lang="en-US" sz="5100"/>
              <a:t>everything else (i.e., your job)</a:t>
            </a:r>
          </a:p>
          <a:p>
            <a:pPr>
              <a:lnSpc>
                <a:spcPct val="120000"/>
              </a:lnSpc>
              <a:spcBef>
                <a:spcPts val="1200"/>
              </a:spcBef>
            </a:pPr>
            <a:endParaRPr lang="en-US" sz="5100"/>
          </a:p>
          <a:p>
            <a:pPr>
              <a:lnSpc>
                <a:spcPct val="120000"/>
              </a:lnSpc>
              <a:spcBef>
                <a:spcPts val="1200"/>
              </a:spcBef>
            </a:pPr>
            <a:r>
              <a:rPr lang="en-US" sz="5100"/>
              <a:t>We need to use all reasoning types, with emphasis on what is </a:t>
            </a:r>
            <a:r>
              <a:rPr lang="en-US" sz="5100" b="1"/>
              <a:t>plausibly</a:t>
            </a:r>
            <a:r>
              <a:rPr lang="en-US" sz="5100"/>
              <a:t> true.</a:t>
            </a:r>
          </a:p>
        </p:txBody>
      </p:sp>
      <p:sp>
        <p:nvSpPr>
          <p:cNvPr id="3" name="Title 2">
            <a:extLst>
              <a:ext uri="{FF2B5EF4-FFF2-40B4-BE49-F238E27FC236}">
                <a16:creationId xmlns:a16="http://schemas.microsoft.com/office/drawing/2014/main" id="{DAAA0A2C-BD0B-BB48-952A-6ECB615632CA}"/>
              </a:ext>
            </a:extLst>
          </p:cNvPr>
          <p:cNvSpPr>
            <a:spLocks noGrp="1"/>
          </p:cNvSpPr>
          <p:nvPr>
            <p:ph type="title"/>
          </p:nvPr>
        </p:nvSpPr>
        <p:spPr/>
        <p:txBody>
          <a:bodyPr/>
          <a:lstStyle/>
          <a:p>
            <a:pPr>
              <a:lnSpc>
                <a:spcPct val="100000"/>
              </a:lnSpc>
            </a:pPr>
            <a:r>
              <a:rPr lang="en-US" b="1">
                <a:latin typeface="Myriad Pro Light" panose="020B0403030403020204" pitchFamily="34" charset="0"/>
              </a:rPr>
              <a:t>System Options (Revisited)</a:t>
            </a:r>
          </a:p>
        </p:txBody>
      </p:sp>
    </p:spTree>
    <p:extLst>
      <p:ext uri="{BB962C8B-B14F-4D97-AF65-F5344CB8AC3E}">
        <p14:creationId xmlns:p14="http://schemas.microsoft.com/office/powerpoint/2010/main" val="322785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C320AD1FA7AF49AD3F65A6C6282314" ma:contentTypeVersion="15" ma:contentTypeDescription="Create a new document." ma:contentTypeScope="" ma:versionID="c7d3d9f4fb3f0bd68a74b50308e3032a">
  <xsd:schema xmlns:xsd="http://www.w3.org/2001/XMLSchema" xmlns:xs="http://www.w3.org/2001/XMLSchema" xmlns:p="http://schemas.microsoft.com/office/2006/metadata/properties" xmlns:ns2="48e51f69-d585-4695-9488-9f1e0dda2451" xmlns:ns3="8af2e75b-a049-4411-93ed-ab3193f50e08" targetNamespace="http://schemas.microsoft.com/office/2006/metadata/properties" ma:root="true" ma:fieldsID="027d4e0ab3a166b46533a8a962c7d580" ns2:_="" ns3:_="">
    <xsd:import namespace="48e51f69-d585-4695-9488-9f1e0dda2451"/>
    <xsd:import namespace="8af2e75b-a049-4411-93ed-ab3193f50e0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e51f69-d585-4695-9488-9f1e0dda24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7c125e-d6d8-4378-9252-3cf41b42e9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f2e75b-a049-4411-93ed-ab3193f50e0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fb195f3-8cc8-4cd2-8a7d-b59319b37a0f}" ma:internalName="TaxCatchAll" ma:showField="CatchAllData" ma:web="8af2e75b-a049-4411-93ed-ab3193f50e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8e51f69-d585-4695-9488-9f1e0dda2451">
      <Terms xmlns="http://schemas.microsoft.com/office/infopath/2007/PartnerControls"/>
    </lcf76f155ced4ddcb4097134ff3c332f>
    <TaxCatchAll xmlns="8af2e75b-a049-4411-93ed-ab3193f50e0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47CFBF-2F1E-4934-B515-CF9296F569B2}">
  <ds:schemaRefs>
    <ds:schemaRef ds:uri="48e51f69-d585-4695-9488-9f1e0dda2451"/>
    <ds:schemaRef ds:uri="8af2e75b-a049-4411-93ed-ab3193f5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EDC264-CFF2-4234-A17E-9BCF5601879B}">
  <ds:schemaRefs>
    <ds:schemaRef ds:uri="http://schemas.openxmlformats.org/package/2006/metadata/core-properties"/>
    <ds:schemaRef ds:uri="http://www.w3.org/XML/1998/namespace"/>
    <ds:schemaRef ds:uri="http://purl.org/dc/terms/"/>
    <ds:schemaRef ds:uri="http://purl.org/dc/elements/1.1/"/>
    <ds:schemaRef ds:uri="http://purl.org/dc/dcmitype/"/>
    <ds:schemaRef ds:uri="8af2e75b-a049-4411-93ed-ab3193f50e08"/>
    <ds:schemaRef ds:uri="http://schemas.microsoft.com/office/2006/documentManagement/types"/>
    <ds:schemaRef ds:uri="http://schemas.microsoft.com/office/infopath/2007/PartnerControls"/>
    <ds:schemaRef ds:uri="48e51f69-d585-4695-9488-9f1e0dda2451"/>
    <ds:schemaRef ds:uri="http://schemas.microsoft.com/office/2006/metadata/properties"/>
  </ds:schemaRefs>
</ds:datastoreItem>
</file>

<file path=customXml/itemProps3.xml><?xml version="1.0" encoding="utf-8"?>
<ds:datastoreItem xmlns:ds="http://schemas.openxmlformats.org/officeDocument/2006/customXml" ds:itemID="{C9371250-3F0A-4DD7-960E-8A2D865DFF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68</TotalTime>
  <Words>2852</Words>
  <Application>Microsoft Macintosh PowerPoint</Application>
  <PresentationFormat>Widescreen</PresentationFormat>
  <Paragraphs>285</Paragraphs>
  <Slides>37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Calibri</vt:lpstr>
      <vt:lpstr>Cambria Math</vt:lpstr>
      <vt:lpstr>Dagny OT</vt:lpstr>
      <vt:lpstr>Myriad Pro</vt:lpstr>
      <vt:lpstr>Myriad Pro Light</vt:lpstr>
      <vt:lpstr>Wingdings</vt:lpstr>
      <vt:lpstr>Wingdings 2</vt:lpstr>
      <vt:lpstr>Dividend</vt:lpstr>
      <vt:lpstr>MODULE 4: Decision-Making AND EVALUATION</vt:lpstr>
      <vt:lpstr>10. Evidence-Informed Decision-Making</vt:lpstr>
      <vt:lpstr>Life Turns on Two Things</vt:lpstr>
      <vt:lpstr>Resulting</vt:lpstr>
      <vt:lpstr>Luck and Information (Reprise)</vt:lpstr>
      <vt:lpstr>What is Analysis in the GoC?</vt:lpstr>
      <vt:lpstr>Typical Analysis Activities</vt:lpstr>
      <vt:lpstr>Critical Thinking</vt:lpstr>
      <vt:lpstr>System Options (Revisited)</vt:lpstr>
      <vt:lpstr>Annie Duke’s Guide to Decisions</vt:lpstr>
      <vt:lpstr>Is Reasoning Worth the Effort?</vt:lpstr>
      <vt:lpstr>Analytics: Analysis Paralysis</vt:lpstr>
      <vt:lpstr>Analytics: Avoiding Analysis Paralysis</vt:lpstr>
      <vt:lpstr>What Is Your Analysis Goal?</vt:lpstr>
      <vt:lpstr>Typical Sequence of Reasoning</vt:lpstr>
      <vt:lpstr>You Already Do This, Informally </vt:lpstr>
      <vt:lpstr>You Already Do This, Informally </vt:lpstr>
      <vt:lpstr>Reasoning Vulnerabilities</vt:lpstr>
      <vt:lpstr>Formal Rigorous Reasoning</vt:lpstr>
      <vt:lpstr>Formal Reasoning Techniques</vt:lpstr>
      <vt:lpstr>Formal Reasoning Techniques</vt:lpstr>
      <vt:lpstr>Plausible Reasoning</vt:lpstr>
      <vt:lpstr>Plausible Reasoning</vt:lpstr>
      <vt:lpstr>Deductive vs. Plausible Reasoning</vt:lpstr>
      <vt:lpstr>DISCUSSION: Plausibility</vt:lpstr>
      <vt:lpstr>Build Relationships with Stakeholders</vt:lpstr>
      <vt:lpstr>11. Evaluating Outcomes</vt:lpstr>
      <vt:lpstr>What are Outcomes?</vt:lpstr>
      <vt:lpstr>Data Strategy Refresh – measuring Outcomes</vt:lpstr>
      <vt:lpstr>Outcome Management Guide &amp; Policy on Results</vt:lpstr>
      <vt:lpstr>Logic Model</vt:lpstr>
      <vt:lpstr>Logic Model</vt:lpstr>
      <vt:lpstr>Logic Model</vt:lpstr>
      <vt:lpstr>Logic Model</vt:lpstr>
      <vt:lpstr>What is Evaluation?</vt:lpstr>
      <vt:lpstr>What is Evaluation?</vt:lpstr>
      <vt:lpstr>What is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EXPLORATION AND DATA VISUALIZATION</dc:title>
  <dc:creator>Patrick Boily</dc:creator>
  <cp:lastModifiedBy>Patrick Boily</cp:lastModifiedBy>
  <cp:revision>2</cp:revision>
  <dcterms:created xsi:type="dcterms:W3CDTF">2020-08-02T19:49:53Z</dcterms:created>
  <dcterms:modified xsi:type="dcterms:W3CDTF">2024-02-22T05:25:25Z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0x0101003BC320AD1FA7AF49AD3F65A6C6282314</vt:lpwstr>
  </property>
  <property fmtid="{D5CDD505-2E9C-101B-9397-08002B2CF9AE}" pid="3" name="MediaServiceImageTags">
    <vt:lpwstr/>
  </property>
</Properties>
</file>